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87" r:id="rId9"/>
    <p:sldId id="291" r:id="rId10"/>
    <p:sldId id="265" r:id="rId11"/>
    <p:sldId id="292" r:id="rId12"/>
    <p:sldId id="269" r:id="rId13"/>
    <p:sldId id="301" r:id="rId14"/>
    <p:sldId id="270" r:id="rId15"/>
    <p:sldId id="268" r:id="rId16"/>
    <p:sldId id="271" r:id="rId17"/>
    <p:sldId id="298" r:id="rId18"/>
    <p:sldId id="275" r:id="rId19"/>
    <p:sldId id="277" r:id="rId20"/>
    <p:sldId id="276" r:id="rId21"/>
    <p:sldId id="273" r:id="rId22"/>
    <p:sldId id="274" r:id="rId23"/>
    <p:sldId id="279" r:id="rId24"/>
    <p:sldId id="296" r:id="rId25"/>
    <p:sldId id="282" r:id="rId26"/>
    <p:sldId id="293" r:id="rId27"/>
    <p:sldId id="283" r:id="rId28"/>
    <p:sldId id="286" r:id="rId29"/>
    <p:sldId id="284" r:id="rId30"/>
    <p:sldId id="29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306B3-62EF-43E7-8F68-04933D5B6FC2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EE752-01C9-4CD2-8386-EB427C343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EE752-01C9-4CD2-8386-EB427C343D31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D42F-35E1-4EE4-8DED-538D1ED7D043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38CA-FD3D-4A5D-92B2-94B9235B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D42F-35E1-4EE4-8DED-538D1ED7D043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38CA-FD3D-4A5D-92B2-94B9235B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D42F-35E1-4EE4-8DED-538D1ED7D043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38CA-FD3D-4A5D-92B2-94B9235B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D42F-35E1-4EE4-8DED-538D1ED7D043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38CA-FD3D-4A5D-92B2-94B9235B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D42F-35E1-4EE4-8DED-538D1ED7D043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38CA-FD3D-4A5D-92B2-94B9235B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D42F-35E1-4EE4-8DED-538D1ED7D043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38CA-FD3D-4A5D-92B2-94B9235B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D42F-35E1-4EE4-8DED-538D1ED7D043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38CA-FD3D-4A5D-92B2-94B9235B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D42F-35E1-4EE4-8DED-538D1ED7D043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38CA-FD3D-4A5D-92B2-94B9235B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D42F-35E1-4EE4-8DED-538D1ED7D043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38CA-FD3D-4A5D-92B2-94B9235B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D42F-35E1-4EE4-8DED-538D1ED7D043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38CA-FD3D-4A5D-92B2-94B9235B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D42F-35E1-4EE4-8DED-538D1ED7D043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38CA-FD3D-4A5D-92B2-94B9235B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DD42F-35E1-4EE4-8DED-538D1ED7D043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038CA-FD3D-4A5D-92B2-94B9235B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s://origamka.ru/uploads/posts/2012-09/1347046184_5.jpg" TargetMode="External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hyperlink" Target="https://origamka.ru/uploads/posts/2012-09/1347046117_5.1.jpg" TargetMode="Externa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rigamka.ru/uploads/posts/2012-09/1347046536_7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hyperlink" Target="https://origamka.ru/uploads/posts/2012-09/1347046444_7.1.jpg" TargetMode="Externa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1.jpe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s://origamka.ru/uploads/posts/2012-09/1347046105_4.jpg" TargetMode="External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rigamka.ru/uploads/posts/2012-09/1347046406_6.1.jpg" TargetMode="External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1484784"/>
            <a:ext cx="8964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«Школа ОРИГАМИ»</a:t>
            </a:r>
          </a:p>
          <a:p>
            <a:pPr algn="ctr"/>
            <a:r>
              <a:rPr lang="ru-RU" sz="5400" b="1" dirty="0" smtClean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начинается </a:t>
            </a:r>
          </a:p>
          <a:p>
            <a:pPr algn="ctr"/>
            <a:r>
              <a:rPr lang="ru-RU" sz="5400" b="1" dirty="0" smtClean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 базовых форм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332656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«Детский сад № 70»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5013176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Подготовила: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воспитатель</a:t>
            </a:r>
          </a:p>
          <a:p>
            <a:pPr algn="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Борисова </a:t>
            </a:r>
          </a:p>
          <a:p>
            <a:pPr algn="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Валентина Николаевна</a:t>
            </a:r>
          </a:p>
          <a:p>
            <a:pPr algn="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высшая кв.категория.</a:t>
            </a:r>
          </a:p>
          <a:p>
            <a:pPr algn="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Дата проведения :</a:t>
            </a:r>
          </a:p>
          <a:p>
            <a:pPr algn="r"/>
            <a:r>
              <a:rPr lang="ru-RU" sz="1600" b="1" smtClean="0">
                <a:solidFill>
                  <a:schemeClr val="accent1">
                    <a:lumMod val="50000"/>
                  </a:schemeClr>
                </a:solidFill>
              </a:rPr>
              <a:t>16 октября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2019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г.</a:t>
            </a: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pic>
        <p:nvPicPr>
          <p:cNvPr id="1026" name="Picture 2" descr="Базовые формы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38864" t="9276" r="31566" b="55939"/>
          <a:stretch>
            <a:fillRect/>
          </a:stretch>
        </p:blipFill>
        <p:spPr bwMode="auto">
          <a:xfrm>
            <a:off x="611560" y="1052736"/>
            <a:ext cx="1440160" cy="1227270"/>
          </a:xfrm>
          <a:prstGeom prst="rect">
            <a:avLst/>
          </a:prstGeom>
          <a:noFill/>
        </p:spPr>
      </p:pic>
      <p:pic>
        <p:nvPicPr>
          <p:cNvPr id="1027" name="Picture 3" descr="Базовые формы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8064" r="59681" b="64912"/>
          <a:stretch>
            <a:fillRect/>
          </a:stretch>
        </p:blipFill>
        <p:spPr bwMode="auto">
          <a:xfrm>
            <a:off x="395536" y="3717032"/>
            <a:ext cx="1727992" cy="99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15816" y="2348880"/>
            <a:ext cx="2232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2.Перегните прямоугольник пополам, совмещая короткие стороны.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2492896"/>
            <a:ext cx="2232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3.Перегните боковые части, опуская короткие стороны к линии сгиба.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013176"/>
            <a:ext cx="151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4. Раскройте и </a:t>
            </a:r>
          </a:p>
          <a:p>
            <a:r>
              <a:rPr lang="ru-RU" sz="1600" b="1" dirty="0" smtClean="0"/>
              <a:t>расплющите</a:t>
            </a:r>
          </a:p>
          <a:p>
            <a:r>
              <a:rPr lang="ru-RU" sz="1600" b="1" dirty="0" smtClean="0"/>
              <a:t> «карман».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332656"/>
            <a:ext cx="5148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99"/>
                </a:solidFill>
              </a:rPr>
              <a:t>Базовая форма «Двойной дом»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2420888"/>
            <a:ext cx="277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1. Расположите квадрат «окошком». Согните квадрат пополам, совмещая противоположные стороны.</a:t>
            </a:r>
            <a:endParaRPr lang="ru-RU" sz="1600" dirty="0"/>
          </a:p>
        </p:txBody>
      </p:sp>
      <p:pic>
        <p:nvPicPr>
          <p:cNvPr id="13" name="Picture 2" descr="Базовые формы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63369" t="55656" r="10017" b="18835"/>
          <a:stretch>
            <a:fillRect/>
          </a:stretch>
        </p:blipFill>
        <p:spPr bwMode="auto">
          <a:xfrm>
            <a:off x="5148064" y="1124744"/>
            <a:ext cx="1584176" cy="1100000"/>
          </a:xfrm>
          <a:prstGeom prst="rect">
            <a:avLst/>
          </a:prstGeom>
          <a:noFill/>
        </p:spPr>
      </p:pic>
      <p:pic>
        <p:nvPicPr>
          <p:cNvPr id="14" name="Picture 2" descr="Базовые формы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5859" t="55656" r="58736" b="18835"/>
          <a:stretch>
            <a:fillRect/>
          </a:stretch>
        </p:blipFill>
        <p:spPr bwMode="auto">
          <a:xfrm>
            <a:off x="2915816" y="1196752"/>
            <a:ext cx="1512168" cy="1100000"/>
          </a:xfrm>
          <a:prstGeom prst="rect">
            <a:avLst/>
          </a:prstGeom>
          <a:noFill/>
        </p:spPr>
      </p:pic>
      <p:pic>
        <p:nvPicPr>
          <p:cNvPr id="16" name="Picture 3" descr="Базовые формы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34877" t="54227" r="35754" b="10685"/>
          <a:stretch>
            <a:fillRect/>
          </a:stretch>
        </p:blipFill>
        <p:spPr bwMode="auto">
          <a:xfrm>
            <a:off x="4644008" y="3717032"/>
            <a:ext cx="1656184" cy="1042104"/>
          </a:xfrm>
          <a:prstGeom prst="rect">
            <a:avLst/>
          </a:prstGeom>
          <a:noFill/>
        </p:spPr>
      </p:pic>
      <p:pic>
        <p:nvPicPr>
          <p:cNvPr id="17" name="Picture 3" descr="Базовые формы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58604" r="9477" b="65283"/>
          <a:stretch>
            <a:fillRect/>
          </a:stretch>
        </p:blipFill>
        <p:spPr bwMode="auto">
          <a:xfrm>
            <a:off x="2483768" y="3717032"/>
            <a:ext cx="1800000" cy="1031069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483768" y="5013176"/>
            <a:ext cx="1800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1600" b="1" dirty="0" smtClean="0"/>
              <a:t>5. Раскройте и</a:t>
            </a:r>
          </a:p>
          <a:p>
            <a:r>
              <a:rPr lang="ru-RU" sz="1600" b="1" dirty="0" smtClean="0"/>
              <a:t> расплющите</a:t>
            </a:r>
          </a:p>
          <a:p>
            <a:r>
              <a:rPr lang="ru-RU" sz="1600" b="1" dirty="0" smtClean="0"/>
              <a:t>  второй «карман».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4869160"/>
            <a:ext cx="1800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1600" b="1" dirty="0" smtClean="0"/>
              <a:t>6.Базовая форма </a:t>
            </a:r>
          </a:p>
          <a:p>
            <a:r>
              <a:rPr lang="ru-RU" sz="1600" b="1" dirty="0" smtClean="0"/>
              <a:t>состоит</a:t>
            </a:r>
          </a:p>
          <a:p>
            <a:r>
              <a:rPr lang="ru-RU" sz="1600" b="1" dirty="0" smtClean="0"/>
              <a:t> из двух домиков.</a:t>
            </a:r>
            <a:endParaRPr lang="ru-RU" sz="1600" dirty="0"/>
          </a:p>
        </p:txBody>
      </p:sp>
      <p:pic>
        <p:nvPicPr>
          <p:cNvPr id="21" name="Рисунок 20" descr="do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908720"/>
            <a:ext cx="1859864" cy="1728192"/>
          </a:xfrm>
          <a:prstGeom prst="rect">
            <a:avLst/>
          </a:prstGeom>
        </p:spPr>
      </p:pic>
      <p:pic>
        <p:nvPicPr>
          <p:cNvPr id="22" name="Рисунок 21" descr="imgp211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0232" y="3501008"/>
            <a:ext cx="2155040" cy="2855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3" y="404664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99"/>
                </a:solidFill>
              </a:rPr>
              <a:t>Базовая форма «Рыба» </a:t>
            </a:r>
          </a:p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(базовая форма складывается на основе другой базовой формы</a:t>
            </a:r>
          </a:p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«Воздушный змей»)</a:t>
            </a:r>
            <a:endParaRPr lang="ru-RU" sz="1600" dirty="0"/>
          </a:p>
        </p:txBody>
      </p:sp>
      <p:pic>
        <p:nvPicPr>
          <p:cNvPr id="6" name="Picture 6" descr="Базовые формы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5120" t="32435" r="51281" b="17665"/>
          <a:stretch>
            <a:fillRect/>
          </a:stretch>
        </p:blipFill>
        <p:spPr bwMode="auto">
          <a:xfrm>
            <a:off x="755576" y="1484784"/>
            <a:ext cx="1440160" cy="1440160"/>
          </a:xfrm>
          <a:prstGeom prst="rect">
            <a:avLst/>
          </a:prstGeom>
          <a:noFill/>
        </p:spPr>
      </p:pic>
      <p:pic>
        <p:nvPicPr>
          <p:cNvPr id="7" name="Picture 6" descr="Базовые формы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63839" t="32435" r="7601" b="20160"/>
          <a:stretch>
            <a:fillRect/>
          </a:stretch>
        </p:blipFill>
        <p:spPr bwMode="auto">
          <a:xfrm>
            <a:off x="3635896" y="1556792"/>
            <a:ext cx="1224136" cy="13681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915816" y="3140968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2. Согните, совмещая вершины </a:t>
            </a:r>
          </a:p>
          <a:p>
            <a:r>
              <a:rPr lang="ru-RU" sz="1600" b="1" dirty="0" smtClean="0"/>
              <a:t>нижнего и верхнего углов. </a:t>
            </a:r>
          </a:p>
          <a:p>
            <a:r>
              <a:rPr lang="ru-RU" sz="1600" b="1" dirty="0" smtClean="0"/>
              <a:t>Поверните.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212976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1</a:t>
            </a:r>
            <a:r>
              <a:rPr lang="ru-RU" sz="1600" b="1" dirty="0" smtClean="0"/>
              <a:t>.Переверните базовую</a:t>
            </a:r>
          </a:p>
          <a:p>
            <a:r>
              <a:rPr lang="ru-RU" sz="1600" b="1" dirty="0" smtClean="0"/>
              <a:t> форму «воздушный змей».</a:t>
            </a:r>
          </a:p>
        </p:txBody>
      </p:sp>
      <p:pic>
        <p:nvPicPr>
          <p:cNvPr id="10" name="Picture 3" descr="Базовые формы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60221" t="63831" r="13282" b="5567"/>
          <a:stretch>
            <a:fillRect/>
          </a:stretch>
        </p:blipFill>
        <p:spPr bwMode="auto">
          <a:xfrm>
            <a:off x="7212294" y="4221088"/>
            <a:ext cx="1320146" cy="1728192"/>
          </a:xfrm>
          <a:prstGeom prst="rect">
            <a:avLst/>
          </a:prstGeom>
          <a:noFill/>
        </p:spPr>
      </p:pic>
      <p:pic>
        <p:nvPicPr>
          <p:cNvPr id="11" name="Picture 3" descr="Базовые формы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0808" t="1381" r="63973" b="73192"/>
          <a:stretch>
            <a:fillRect/>
          </a:stretch>
        </p:blipFill>
        <p:spPr bwMode="auto">
          <a:xfrm>
            <a:off x="7524328" y="229787"/>
            <a:ext cx="1368152" cy="156360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903640" y="1700808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1600" b="1" dirty="0" smtClean="0"/>
              <a:t>3.Вытяните угол «кармана» вверх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589240"/>
            <a:ext cx="40345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5.Полученная заготовка- короткий вариант</a:t>
            </a:r>
          </a:p>
          <a:p>
            <a:r>
              <a:rPr lang="ru-RU" sz="1600" b="1" dirty="0" smtClean="0"/>
              <a:t> базовой формы»рыба»- превращается в </a:t>
            </a:r>
          </a:p>
          <a:p>
            <a:r>
              <a:rPr lang="ru-RU" sz="1600" b="1" dirty="0" smtClean="0"/>
              <a:t>длинный вариант.</a:t>
            </a:r>
          </a:p>
          <a:p>
            <a:r>
              <a:rPr lang="ru-RU" sz="1600" b="1" dirty="0" smtClean="0"/>
              <a:t>Поднимите один нижний угол.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300192" y="3573016"/>
            <a:ext cx="23582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4.Вытяните угол другого</a:t>
            </a:r>
          </a:p>
          <a:p>
            <a:r>
              <a:rPr lang="ru-RU" sz="1600" b="1" dirty="0" smtClean="0"/>
              <a:t> «кармана»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27984" y="5877272"/>
            <a:ext cx="15651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6.Переверните.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444208" y="6165304"/>
            <a:ext cx="25026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7.Базовая форма «рыба».</a:t>
            </a:r>
            <a:endParaRPr lang="ru-RU" sz="1600" dirty="0"/>
          </a:p>
        </p:txBody>
      </p:sp>
      <p:pic>
        <p:nvPicPr>
          <p:cNvPr id="17" name="Picture 3" descr="Базовые формы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63353" t="2763" r="13161" b="74499"/>
          <a:stretch>
            <a:fillRect/>
          </a:stretch>
        </p:blipFill>
        <p:spPr bwMode="auto">
          <a:xfrm>
            <a:off x="6804248" y="2118824"/>
            <a:ext cx="1224136" cy="1343410"/>
          </a:xfrm>
          <a:prstGeom prst="rect">
            <a:avLst/>
          </a:prstGeom>
          <a:noFill/>
        </p:spPr>
      </p:pic>
      <p:pic>
        <p:nvPicPr>
          <p:cNvPr id="18" name="Picture 3" descr="Базовые формы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4172" t="64993" r="56922" b="4498"/>
          <a:stretch>
            <a:fillRect/>
          </a:stretch>
        </p:blipFill>
        <p:spPr bwMode="auto">
          <a:xfrm>
            <a:off x="4427984" y="4149080"/>
            <a:ext cx="1368152" cy="1636828"/>
          </a:xfrm>
          <a:prstGeom prst="rect">
            <a:avLst/>
          </a:prstGeom>
          <a:noFill/>
        </p:spPr>
      </p:pic>
      <p:pic>
        <p:nvPicPr>
          <p:cNvPr id="19" name="Picture 3" descr="Базовые формы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38541" t="32309" r="37371" b="42189"/>
          <a:stretch>
            <a:fillRect/>
          </a:stretch>
        </p:blipFill>
        <p:spPr bwMode="auto">
          <a:xfrm>
            <a:off x="323528" y="4077071"/>
            <a:ext cx="1224136" cy="1468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pic>
        <p:nvPicPr>
          <p:cNvPr id="25602" name="Picture 2" descr="https://origamka.ru/uploads/posts/2012-09/1347046463_7.2.jpg"/>
          <p:cNvPicPr>
            <a:picLocks noChangeAspect="1" noChangeArrowheads="1"/>
          </p:cNvPicPr>
          <p:nvPr/>
        </p:nvPicPr>
        <p:blipFill>
          <a:blip r:embed="rId3" cstate="print"/>
          <a:srcRect l="48500" r="13778" b="16667"/>
          <a:stretch>
            <a:fillRect/>
          </a:stretch>
        </p:blipFill>
        <p:spPr bwMode="auto">
          <a:xfrm>
            <a:off x="467544" y="1104170"/>
            <a:ext cx="1728192" cy="2468846"/>
          </a:xfrm>
          <a:prstGeom prst="rect">
            <a:avLst/>
          </a:prstGeom>
          <a:noFill/>
        </p:spPr>
      </p:pic>
      <p:pic>
        <p:nvPicPr>
          <p:cNvPr id="25604" name="Picture 4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5669" t="49580" r="53227" b="18208"/>
          <a:stretch>
            <a:fillRect/>
          </a:stretch>
        </p:blipFill>
        <p:spPr bwMode="auto">
          <a:xfrm>
            <a:off x="467544" y="4653136"/>
            <a:ext cx="2088232" cy="18503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39752" y="260648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99"/>
                </a:solidFill>
              </a:rPr>
              <a:t>Базовая форма «Рыба» </a:t>
            </a:r>
          </a:p>
          <a:p>
            <a:pPr algn="ctr"/>
            <a:r>
              <a:rPr lang="ru-RU" b="1" dirty="0" smtClean="0">
                <a:solidFill>
                  <a:srgbClr val="003399"/>
                </a:solidFill>
              </a:rPr>
              <a:t>(базовая форма складывается на основе базовой формы</a:t>
            </a:r>
          </a:p>
          <a:p>
            <a:pPr algn="ctr"/>
            <a:r>
              <a:rPr lang="ru-RU" b="1" dirty="0" smtClean="0">
                <a:solidFill>
                  <a:srgbClr val="003399"/>
                </a:solidFill>
              </a:rPr>
              <a:t>«Воздушный змей»)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717032"/>
            <a:ext cx="2863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1.Разверните базовую форму </a:t>
            </a:r>
          </a:p>
          <a:p>
            <a:r>
              <a:rPr lang="ru-RU" sz="1600" b="1" dirty="0" smtClean="0"/>
              <a:t>«воздушный змей»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3789040"/>
            <a:ext cx="368549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 2. Сложите второй «воздушный змей»</a:t>
            </a:r>
          </a:p>
          <a:p>
            <a:r>
              <a:rPr lang="ru-RU" sz="1600" b="1" dirty="0" smtClean="0"/>
              <a:t>(снизу), опуская к линии перегиба  </a:t>
            </a:r>
          </a:p>
          <a:p>
            <a:r>
              <a:rPr lang="ru-RU" sz="1600" b="1" dirty="0" smtClean="0"/>
              <a:t>нижние боковые стороны квадрата.</a:t>
            </a:r>
          </a:p>
          <a:p>
            <a:r>
              <a:rPr lang="ru-RU" sz="1600" b="1" dirty="0" smtClean="0"/>
              <a:t>Разверните.</a:t>
            </a:r>
            <a:endParaRPr lang="ru-RU" sz="1600" dirty="0"/>
          </a:p>
        </p:txBody>
      </p:sp>
      <p:pic>
        <p:nvPicPr>
          <p:cNvPr id="10" name="Picture 4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66908" t="49581" r="13200" b="18432"/>
          <a:stretch>
            <a:fillRect/>
          </a:stretch>
        </p:blipFill>
        <p:spPr bwMode="auto">
          <a:xfrm>
            <a:off x="7308304" y="3284984"/>
            <a:ext cx="1296144" cy="2356625"/>
          </a:xfrm>
          <a:prstGeom prst="rect">
            <a:avLst/>
          </a:prstGeom>
          <a:noFill/>
        </p:spPr>
      </p:pic>
      <p:pic>
        <p:nvPicPr>
          <p:cNvPr id="11" name="Picture 4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57446" r="6388" b="66786"/>
          <a:stretch>
            <a:fillRect/>
          </a:stretch>
        </p:blipFill>
        <p:spPr bwMode="auto">
          <a:xfrm>
            <a:off x="7014763" y="692696"/>
            <a:ext cx="1733701" cy="1800200"/>
          </a:xfrm>
          <a:prstGeom prst="rect">
            <a:avLst/>
          </a:prstGeom>
          <a:noFill/>
        </p:spPr>
      </p:pic>
      <p:pic>
        <p:nvPicPr>
          <p:cNvPr id="12" name="Picture 4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8410" r="55423" b="66972"/>
          <a:stretch>
            <a:fillRect/>
          </a:stretch>
        </p:blipFill>
        <p:spPr bwMode="auto">
          <a:xfrm>
            <a:off x="3707904" y="1844824"/>
            <a:ext cx="1813215" cy="187220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444208" y="2636912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 3. Перегните по второй диагонали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5229200"/>
            <a:ext cx="3888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4.Защипните боковые углы – «кроличьи уши»(складывая их пополам по линии диагонали) и согните их кверху, закрывая фигурку по линиям ромба.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95728" y="5661248"/>
            <a:ext cx="24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5. Базовая форма           «рыба»</a:t>
            </a:r>
          </a:p>
          <a:p>
            <a:pPr algn="ctr"/>
            <a:r>
              <a:rPr lang="ru-RU" sz="1600" b="1" dirty="0" smtClean="0"/>
              <a:t> (длинный вариант).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pic>
        <p:nvPicPr>
          <p:cNvPr id="5" name="Рисунок 4" descr="orig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717032"/>
            <a:ext cx="2956586" cy="2606280"/>
          </a:xfrm>
          <a:prstGeom prst="rect">
            <a:avLst/>
          </a:prstGeom>
        </p:spPr>
      </p:pic>
      <p:pic>
        <p:nvPicPr>
          <p:cNvPr id="6" name="Рисунок 5" descr="img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67544" y="548680"/>
            <a:ext cx="4020992" cy="1512168"/>
          </a:xfrm>
          <a:prstGeom prst="rect">
            <a:avLst/>
          </a:prstGeom>
        </p:spPr>
      </p:pic>
      <p:pic>
        <p:nvPicPr>
          <p:cNvPr id="7" name="Рисунок 6" descr="б.ф.рыб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83568" y="2636912"/>
            <a:ext cx="1824277" cy="3528392"/>
          </a:xfrm>
          <a:prstGeom prst="rect">
            <a:avLst/>
          </a:prstGeom>
        </p:spPr>
      </p:pic>
      <p:pic>
        <p:nvPicPr>
          <p:cNvPr id="8" name="Рисунок 7" descr="рыб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2564904"/>
            <a:ext cx="2602575" cy="1518169"/>
          </a:xfrm>
          <a:prstGeom prst="rect">
            <a:avLst/>
          </a:prstGeom>
        </p:spPr>
      </p:pic>
      <p:pic>
        <p:nvPicPr>
          <p:cNvPr id="9" name="Рисунок 8" descr="рыба 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620688"/>
            <a:ext cx="2809875" cy="155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3084" y="0"/>
            <a:ext cx="92470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260649"/>
            <a:ext cx="8964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«Двойной треугольник» не единственное название этой базовой формы. Другое название — «водяная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бомбочка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» — произошло от фигурки из этой базовой формы. У базовой формы «двойной треугольник» две видимые треугольные плоскости. Закрытый («глухой») угол образовался в центре изначального квадрата. Существует несколько способов складывания этой базовой формы.</a:t>
            </a:r>
          </a:p>
        </p:txBody>
      </p:sp>
      <p:pic>
        <p:nvPicPr>
          <p:cNvPr id="24578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31438" t="35280" r="33930" b="36682"/>
          <a:stretch>
            <a:fillRect/>
          </a:stretch>
        </p:blipFill>
        <p:spPr bwMode="auto">
          <a:xfrm>
            <a:off x="6588224" y="2132856"/>
            <a:ext cx="1800200" cy="15841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71600" y="260648"/>
            <a:ext cx="6468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99"/>
                </a:solidFill>
              </a:rPr>
              <a:t>Базовая форма «Двойной треугольник»</a:t>
            </a:r>
            <a:endParaRPr lang="ru-RU" sz="2800" dirty="0"/>
          </a:p>
        </p:txBody>
      </p:sp>
      <p:pic>
        <p:nvPicPr>
          <p:cNvPr id="8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10056" t="5040" r="50696" b="69760"/>
          <a:stretch>
            <a:fillRect/>
          </a:stretch>
        </p:blipFill>
        <p:spPr bwMode="auto">
          <a:xfrm>
            <a:off x="323528" y="2348880"/>
            <a:ext cx="2063552" cy="1440160"/>
          </a:xfrm>
          <a:prstGeom prst="rect">
            <a:avLst/>
          </a:prstGeom>
          <a:noFill/>
        </p:spPr>
      </p:pic>
      <p:pic>
        <p:nvPicPr>
          <p:cNvPr id="9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6667" t="71596" r="58333" b="10004"/>
          <a:stretch>
            <a:fillRect/>
          </a:stretch>
        </p:blipFill>
        <p:spPr bwMode="auto">
          <a:xfrm>
            <a:off x="467544" y="4653136"/>
            <a:ext cx="2016224" cy="1152128"/>
          </a:xfrm>
          <a:prstGeom prst="rect">
            <a:avLst/>
          </a:prstGeom>
          <a:noFill/>
        </p:spPr>
      </p:pic>
      <p:pic>
        <p:nvPicPr>
          <p:cNvPr id="10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57459" t="72201" r="8508" b="9013"/>
          <a:stretch>
            <a:fillRect/>
          </a:stretch>
        </p:blipFill>
        <p:spPr bwMode="auto">
          <a:xfrm>
            <a:off x="3419872" y="4566726"/>
            <a:ext cx="1944216" cy="1166530"/>
          </a:xfrm>
          <a:prstGeom prst="rect">
            <a:avLst/>
          </a:prstGeom>
          <a:noFill/>
        </p:spPr>
      </p:pic>
      <p:pic>
        <p:nvPicPr>
          <p:cNvPr id="11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60260" t="5040" r="12349" b="69760"/>
          <a:stretch>
            <a:fillRect/>
          </a:stretch>
        </p:blipFill>
        <p:spPr bwMode="auto">
          <a:xfrm>
            <a:off x="3707904" y="2276872"/>
            <a:ext cx="1512168" cy="151216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3933056"/>
            <a:ext cx="24754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 1.Перегните квадрат по </a:t>
            </a:r>
          </a:p>
          <a:p>
            <a:r>
              <a:rPr lang="ru-RU" sz="1600" b="1" dirty="0" smtClean="0"/>
              <a:t>Диагонали. Переверните.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3789040"/>
            <a:ext cx="3256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 2. Перегните пополам, совмещая </a:t>
            </a:r>
          </a:p>
          <a:p>
            <a:pPr algn="ctr"/>
            <a:r>
              <a:rPr lang="ru-RU" sz="1600" b="1" dirty="0" smtClean="0"/>
              <a:t>верхнюю и нижнюю стороны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5949280"/>
            <a:ext cx="2405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4.Перелистните фигурку,</a:t>
            </a:r>
          </a:p>
          <a:p>
            <a:pPr algn="ctr"/>
            <a:r>
              <a:rPr lang="ru-RU" sz="1600" b="1" dirty="0" smtClean="0"/>
              <a:t> меняя местами уголки.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4077072"/>
            <a:ext cx="2768002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r>
              <a:rPr lang="ru-RU" sz="1600" b="1" dirty="0" smtClean="0"/>
              <a:t>3.Надавите сверху на центр</a:t>
            </a:r>
          </a:p>
          <a:p>
            <a:r>
              <a:rPr lang="ru-RU" sz="1600" b="1" dirty="0" smtClean="0"/>
              <a:t> квадрата .Вогните боковые</a:t>
            </a:r>
          </a:p>
          <a:p>
            <a:r>
              <a:rPr lang="ru-RU" sz="1600" b="1" dirty="0" smtClean="0"/>
              <a:t> треугольники, складывая их</a:t>
            </a:r>
          </a:p>
          <a:p>
            <a:r>
              <a:rPr lang="ru-RU" sz="1600" b="1" dirty="0" smtClean="0"/>
              <a:t> пополам. При этом верхняя </a:t>
            </a:r>
          </a:p>
          <a:p>
            <a:r>
              <a:rPr lang="ru-RU" sz="1600" b="1" dirty="0" smtClean="0"/>
              <a:t>часть квадрата согнется.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03848" y="5949280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 5. Базовая форма</a:t>
            </a:r>
          </a:p>
          <a:p>
            <a:pPr algn="ctr"/>
            <a:r>
              <a:rPr lang="ru-RU" sz="1600" b="1" dirty="0" smtClean="0"/>
              <a:t> «двойной треугольник»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pic>
        <p:nvPicPr>
          <p:cNvPr id="26626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58852" t="49530" r="5868" b="16581"/>
          <a:stretch>
            <a:fillRect/>
          </a:stretch>
        </p:blipFill>
        <p:spPr bwMode="auto">
          <a:xfrm>
            <a:off x="7020272" y="3771895"/>
            <a:ext cx="1656184" cy="1025257"/>
          </a:xfrm>
          <a:prstGeom prst="rect">
            <a:avLst/>
          </a:prstGeom>
          <a:noFill/>
        </p:spPr>
      </p:pic>
      <p:pic>
        <p:nvPicPr>
          <p:cNvPr id="26628" name="Picture 4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57377" t="31794" r="9836" b="29347"/>
          <a:stretch>
            <a:fillRect/>
          </a:stretch>
        </p:blipFill>
        <p:spPr bwMode="auto">
          <a:xfrm>
            <a:off x="3707904" y="1340768"/>
            <a:ext cx="1440160" cy="7920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03848" y="2348880"/>
            <a:ext cx="25147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 2 Согните прямоугольник</a:t>
            </a:r>
          </a:p>
          <a:p>
            <a:pPr algn="ctr"/>
            <a:r>
              <a:rPr lang="ru-RU" sz="1600" b="1" dirty="0" smtClean="0"/>
              <a:t> пополам, совмещая</a:t>
            </a:r>
          </a:p>
          <a:p>
            <a:pPr algn="ctr"/>
            <a:r>
              <a:rPr lang="ru-RU" sz="1600" b="1" dirty="0" smtClean="0"/>
              <a:t> короткие стороны..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2420888"/>
            <a:ext cx="27292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  3. Раскройте и расплющите</a:t>
            </a:r>
          </a:p>
          <a:p>
            <a:pPr algn="ctr"/>
            <a:r>
              <a:rPr lang="ru-RU" sz="1600" b="1" dirty="0" smtClean="0"/>
              <a:t> «карман», вытягивая в</a:t>
            </a:r>
          </a:p>
          <a:p>
            <a:pPr algn="ctr"/>
            <a:r>
              <a:rPr lang="ru-RU" sz="1600" b="1" dirty="0" smtClean="0"/>
              <a:t> сторону угол.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276872"/>
            <a:ext cx="206094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 1. Согните квадрат </a:t>
            </a:r>
          </a:p>
          <a:p>
            <a:r>
              <a:rPr lang="ru-RU" sz="1600" b="1" dirty="0" smtClean="0"/>
              <a:t>пополам, совмещая</a:t>
            </a:r>
          </a:p>
          <a:p>
            <a:r>
              <a:rPr lang="ru-RU" sz="1600" b="1" dirty="0" smtClean="0"/>
              <a:t> верхнюю и нижнюю</a:t>
            </a:r>
          </a:p>
          <a:p>
            <a:r>
              <a:rPr lang="ru-RU" sz="1600" b="1" dirty="0" smtClean="0"/>
              <a:t> стороны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5517232"/>
            <a:ext cx="26362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5. Раскройте и расплющите</a:t>
            </a:r>
          </a:p>
          <a:p>
            <a:pPr algn="ctr"/>
            <a:r>
              <a:rPr lang="ru-RU" sz="1600" b="1" dirty="0" smtClean="0"/>
              <a:t> второй «карман» </a:t>
            </a:r>
            <a:endParaRPr lang="ru-RU" sz="1600" dirty="0" smtClean="0"/>
          </a:p>
          <a:p>
            <a:pPr algn="ctr"/>
            <a:r>
              <a:rPr lang="ru-RU" sz="1600" b="1" dirty="0" smtClean="0"/>
              <a:t> 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5517232"/>
            <a:ext cx="17046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  4. Переверните.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88224" y="5517232"/>
            <a:ext cx="2336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 6.Базовая форма </a:t>
            </a:r>
          </a:p>
          <a:p>
            <a:pPr algn="ctr"/>
            <a:r>
              <a:rPr lang="ru-RU" sz="1600" b="1" dirty="0" smtClean="0"/>
              <a:t>«двойной треугольник»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404664"/>
            <a:ext cx="1696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 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2-й способ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" name="Picture 4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6367" t="6654" r="59207" b="29758"/>
          <a:stretch>
            <a:fillRect/>
          </a:stretch>
        </p:blipFill>
        <p:spPr bwMode="auto">
          <a:xfrm>
            <a:off x="611559" y="476672"/>
            <a:ext cx="1848205" cy="1584176"/>
          </a:xfrm>
          <a:prstGeom prst="rect">
            <a:avLst/>
          </a:prstGeom>
          <a:noFill/>
        </p:spPr>
      </p:pic>
      <p:pic>
        <p:nvPicPr>
          <p:cNvPr id="15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58657" b="69021"/>
          <a:stretch>
            <a:fillRect/>
          </a:stretch>
        </p:blipFill>
        <p:spPr bwMode="auto">
          <a:xfrm>
            <a:off x="323528" y="3789040"/>
            <a:ext cx="2368550" cy="1143744"/>
          </a:xfrm>
          <a:prstGeom prst="rect">
            <a:avLst/>
          </a:prstGeom>
          <a:noFill/>
        </p:spPr>
      </p:pic>
      <p:pic>
        <p:nvPicPr>
          <p:cNvPr id="16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9742" t="51530" r="58339" b="19143"/>
          <a:stretch>
            <a:fillRect/>
          </a:stretch>
        </p:blipFill>
        <p:spPr bwMode="auto">
          <a:xfrm>
            <a:off x="3779912" y="3789040"/>
            <a:ext cx="1954502" cy="1080120"/>
          </a:xfrm>
          <a:prstGeom prst="rect">
            <a:avLst/>
          </a:prstGeom>
          <a:noFill/>
        </p:spPr>
      </p:pic>
      <p:pic>
        <p:nvPicPr>
          <p:cNvPr id="17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11760" r="61361" b="68717"/>
          <a:stretch>
            <a:fillRect/>
          </a:stretch>
        </p:blipFill>
        <p:spPr bwMode="auto">
          <a:xfrm>
            <a:off x="6324195" y="404664"/>
            <a:ext cx="2208245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pic>
        <p:nvPicPr>
          <p:cNvPr id="23556" name="Picture 4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62159" t="55558" r="7601" b="14678"/>
          <a:stretch>
            <a:fillRect/>
          </a:stretch>
        </p:blipFill>
        <p:spPr bwMode="auto">
          <a:xfrm>
            <a:off x="683568" y="3441001"/>
            <a:ext cx="1800200" cy="1500167"/>
          </a:xfrm>
          <a:prstGeom prst="rect">
            <a:avLst/>
          </a:prstGeom>
          <a:noFill/>
        </p:spPr>
      </p:pic>
      <p:pic>
        <p:nvPicPr>
          <p:cNvPr id="23558" name="Picture 6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57119" t="9692" r="5921" b="27309"/>
          <a:stretch>
            <a:fillRect/>
          </a:stretch>
        </p:blipFill>
        <p:spPr bwMode="auto">
          <a:xfrm>
            <a:off x="6289114" y="3645024"/>
            <a:ext cx="2315334" cy="13681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23928" y="332656"/>
            <a:ext cx="1590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3-й способ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5445224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5. Поверните</a:t>
            </a:r>
            <a:r>
              <a:rPr lang="ru-RU" b="1" dirty="0" smtClean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2060848"/>
            <a:ext cx="29523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 </a:t>
            </a:r>
            <a:r>
              <a:rPr lang="ru-RU" sz="1600" b="1" dirty="0" smtClean="0"/>
              <a:t>3. Поднимите углы к вершине </a:t>
            </a:r>
          </a:p>
          <a:p>
            <a:pPr algn="ctr"/>
            <a:r>
              <a:rPr lang="ru-RU" sz="1600" b="1" dirty="0" smtClean="0"/>
              <a:t>прямого угла с разных сторон</a:t>
            </a:r>
          </a:p>
          <a:p>
            <a:pPr algn="ctr"/>
            <a:r>
              <a:rPr lang="ru-RU" sz="1600" b="1" dirty="0" smtClean="0"/>
              <a:t>(один угол согнуть горкой)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5661248"/>
            <a:ext cx="20162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1600" b="1" dirty="0" smtClean="0"/>
              <a:t>6. Базовая форма</a:t>
            </a:r>
          </a:p>
          <a:p>
            <a:pPr algn="ctr"/>
            <a:r>
              <a:rPr lang="ru-RU" sz="1600" b="1" dirty="0" smtClean="0"/>
              <a:t> «двойной квадрат»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5373216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  4. Раскройте и расплющите карман.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2492896"/>
            <a:ext cx="13681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1600" b="1" dirty="0" smtClean="0"/>
              <a:t>2.Перегните треугольник.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564904"/>
            <a:ext cx="25202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1600" b="1" dirty="0" smtClean="0"/>
              <a:t>1. Согните квадрат </a:t>
            </a:r>
          </a:p>
          <a:p>
            <a:pPr algn="ctr"/>
            <a:r>
              <a:rPr lang="ru-RU" sz="1600" b="1" dirty="0" smtClean="0"/>
              <a:t>пополам  по диагонали</a:t>
            </a:r>
            <a:endParaRPr lang="ru-RU" sz="1600" dirty="0"/>
          </a:p>
        </p:txBody>
      </p:sp>
      <p:pic>
        <p:nvPicPr>
          <p:cNvPr id="14" name="Picture 4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6524" t="59296" r="56516" b="14909"/>
          <a:stretch>
            <a:fillRect/>
          </a:stretch>
        </p:blipFill>
        <p:spPr bwMode="auto">
          <a:xfrm>
            <a:off x="6588224" y="548680"/>
            <a:ext cx="2071615" cy="1224136"/>
          </a:xfrm>
          <a:prstGeom prst="rect">
            <a:avLst/>
          </a:prstGeom>
          <a:noFill/>
        </p:spPr>
      </p:pic>
      <p:pic>
        <p:nvPicPr>
          <p:cNvPr id="15" name="Picture 4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58408" t="17396" r="6313" b="54825"/>
          <a:stretch>
            <a:fillRect/>
          </a:stretch>
        </p:blipFill>
        <p:spPr bwMode="auto">
          <a:xfrm>
            <a:off x="3707904" y="1124744"/>
            <a:ext cx="1728192" cy="1152128"/>
          </a:xfrm>
          <a:prstGeom prst="rect">
            <a:avLst/>
          </a:prstGeom>
          <a:noFill/>
        </p:spPr>
      </p:pic>
      <p:pic>
        <p:nvPicPr>
          <p:cNvPr id="16" name="Picture 4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7813" t="9228" r="58587" b="57040"/>
          <a:stretch>
            <a:fillRect/>
          </a:stretch>
        </p:blipFill>
        <p:spPr bwMode="auto">
          <a:xfrm>
            <a:off x="467544" y="476672"/>
            <a:ext cx="2117882" cy="1800200"/>
          </a:xfrm>
          <a:prstGeom prst="rect">
            <a:avLst/>
          </a:prstGeom>
          <a:noFill/>
        </p:spPr>
      </p:pic>
      <p:pic>
        <p:nvPicPr>
          <p:cNvPr id="17" name="Picture 6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6347" r="56516" b="32155"/>
          <a:stretch>
            <a:fillRect/>
          </a:stretch>
        </p:blipFill>
        <p:spPr bwMode="auto">
          <a:xfrm>
            <a:off x="3419872" y="3645024"/>
            <a:ext cx="2160240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pic>
        <p:nvPicPr>
          <p:cNvPr id="5" name="Рисунок 4" descr="25_20131104_17640736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57454">
            <a:off x="6524724" y="679415"/>
            <a:ext cx="1928322" cy="2088232"/>
          </a:xfrm>
          <a:prstGeom prst="rect">
            <a:avLst/>
          </a:prstGeom>
        </p:spPr>
      </p:pic>
      <p:pic>
        <p:nvPicPr>
          <p:cNvPr id="6" name="Рисунок 5" descr="detsad-267717-14881265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717032"/>
            <a:ext cx="2176242" cy="2880320"/>
          </a:xfrm>
          <a:prstGeom prst="rect">
            <a:avLst/>
          </a:prstGeom>
        </p:spPr>
      </p:pic>
      <p:pic>
        <p:nvPicPr>
          <p:cNvPr id="7" name="Рисунок 6" descr="hello_html_4b258c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332656"/>
            <a:ext cx="1663100" cy="3024336"/>
          </a:xfrm>
          <a:prstGeom prst="rect">
            <a:avLst/>
          </a:prstGeom>
        </p:spPr>
      </p:pic>
      <p:pic>
        <p:nvPicPr>
          <p:cNvPr id="8" name="Рисунок 7" descr="hello_html_5797eff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05366" flipH="1">
            <a:off x="6228184" y="3501008"/>
            <a:ext cx="2145792" cy="2889504"/>
          </a:xfrm>
          <a:prstGeom prst="rect">
            <a:avLst/>
          </a:prstGeom>
        </p:spPr>
      </p:pic>
      <p:pic>
        <p:nvPicPr>
          <p:cNvPr id="11" name="Рисунок 10" descr="17-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110035">
            <a:off x="856502" y="848576"/>
            <a:ext cx="1885396" cy="1989562"/>
          </a:xfrm>
          <a:prstGeom prst="rect">
            <a:avLst/>
          </a:prstGeom>
        </p:spPr>
      </p:pic>
      <p:pic>
        <p:nvPicPr>
          <p:cNvPr id="13" name="Рисунок 12" descr="maxresdefaul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689958">
            <a:off x="942687" y="3754052"/>
            <a:ext cx="2127809" cy="2656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5048" y="188640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800" b="1" dirty="0" smtClean="0">
                <a:solidFill>
                  <a:srgbClr val="003399"/>
                </a:solidFill>
              </a:rPr>
              <a:t>Базовая </a:t>
            </a:r>
            <a:r>
              <a:rPr lang="ru-RU" sz="2800" b="1" dirty="0">
                <a:solidFill>
                  <a:srgbClr val="003399"/>
                </a:solidFill>
              </a:rPr>
              <a:t>форма </a:t>
            </a:r>
            <a:r>
              <a:rPr lang="ru-RU" sz="2800" b="1" dirty="0" smtClean="0">
                <a:solidFill>
                  <a:srgbClr val="003399"/>
                </a:solidFill>
              </a:rPr>
              <a:t>«Двойной квадрат»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этой базовой формы имеются две видимые квадратные плоскости, нераскрывающийся («глухой») угол, образованный в центре начальной формы (квадрата), и раскрывающийся угол, расположенный напротив «глухого» и образованный за счет углов квадрата. Существует несколько способов складывания.</a:t>
            </a:r>
          </a:p>
        </p:txBody>
      </p:sp>
      <p:pic>
        <p:nvPicPr>
          <p:cNvPr id="31746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58799" t="54485" r="7601" b="13164"/>
          <a:stretch>
            <a:fillRect/>
          </a:stretch>
        </p:blipFill>
        <p:spPr bwMode="auto">
          <a:xfrm>
            <a:off x="4860032" y="4293096"/>
            <a:ext cx="1728192" cy="1641782"/>
          </a:xfrm>
          <a:prstGeom prst="rect">
            <a:avLst/>
          </a:prstGeom>
          <a:noFill/>
        </p:spPr>
      </p:pic>
      <p:pic>
        <p:nvPicPr>
          <p:cNvPr id="7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5040" t="51080" r="56321" b="13163"/>
          <a:stretch>
            <a:fillRect/>
          </a:stretch>
        </p:blipFill>
        <p:spPr bwMode="auto">
          <a:xfrm>
            <a:off x="5940152" y="1700808"/>
            <a:ext cx="1656184" cy="1512168"/>
          </a:xfrm>
          <a:prstGeom prst="rect">
            <a:avLst/>
          </a:prstGeom>
          <a:noFill/>
        </p:spPr>
      </p:pic>
      <p:pic>
        <p:nvPicPr>
          <p:cNvPr id="8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57119" t="5108" r="5921" b="60838"/>
          <a:stretch>
            <a:fillRect/>
          </a:stretch>
        </p:blipFill>
        <p:spPr bwMode="auto">
          <a:xfrm>
            <a:off x="1547664" y="4221088"/>
            <a:ext cx="1872208" cy="1702007"/>
          </a:xfrm>
          <a:prstGeom prst="rect">
            <a:avLst/>
          </a:prstGeom>
          <a:noFill/>
        </p:spPr>
      </p:pic>
      <p:pic>
        <p:nvPicPr>
          <p:cNvPr id="9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9493" t="6216" r="50188" b="61433"/>
          <a:stretch>
            <a:fillRect/>
          </a:stretch>
        </p:blipFill>
        <p:spPr bwMode="auto">
          <a:xfrm>
            <a:off x="1115616" y="1916832"/>
            <a:ext cx="1728192" cy="136815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321297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/>
              <a:t> 1.Перегните квадрат дважды пополам, совмещая противоположные стороны. Переверните.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6165304"/>
            <a:ext cx="3744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 4. Базовая форма «двойной квадрат»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3284984"/>
            <a:ext cx="42119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 </a:t>
            </a:r>
            <a:r>
              <a:rPr lang="ru-RU" sz="1600" b="1" dirty="0" smtClean="0"/>
              <a:t>3. Вогните боковые квадраты, складывая </a:t>
            </a:r>
          </a:p>
          <a:p>
            <a:pPr algn="ctr"/>
            <a:r>
              <a:rPr lang="ru-RU" sz="1600" b="1" dirty="0" smtClean="0"/>
              <a:t>их пополам и опуская верхнюю</a:t>
            </a:r>
          </a:p>
          <a:p>
            <a:pPr algn="ctr"/>
            <a:r>
              <a:rPr lang="ru-RU" sz="1600" b="1" dirty="0" smtClean="0"/>
              <a:t> часть вниз от себя.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609329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2. Перегните пополам</a:t>
            </a:r>
            <a:r>
              <a:rPr lang="ru-RU" b="1" dirty="0" smtClean="0"/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23728" y="20608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1-й способ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pic>
        <p:nvPicPr>
          <p:cNvPr id="29698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64852" t="68879" r="8294" b="7601"/>
          <a:stretch>
            <a:fillRect/>
          </a:stretch>
        </p:blipFill>
        <p:spPr bwMode="auto">
          <a:xfrm>
            <a:off x="6948264" y="4005064"/>
            <a:ext cx="1416326" cy="13681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79912" y="404664"/>
            <a:ext cx="1590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2-й способ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5733256"/>
            <a:ext cx="2994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 5. Раскройте и расплющите</a:t>
            </a:r>
          </a:p>
          <a:p>
            <a:pPr algn="ctr"/>
            <a:r>
              <a:rPr lang="ru-RU" b="1" dirty="0" smtClean="0"/>
              <a:t> второй «карман»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733256"/>
            <a:ext cx="1779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 4. Переверните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49013" y="2708920"/>
            <a:ext cx="29949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 3. Раскройте и расплющите</a:t>
            </a:r>
          </a:p>
          <a:p>
            <a:pPr algn="ctr"/>
            <a:r>
              <a:rPr lang="ru-RU" b="1" dirty="0" smtClean="0"/>
              <a:t> «карман» между слоями</a:t>
            </a:r>
          </a:p>
          <a:p>
            <a:pPr algn="ctr"/>
            <a:r>
              <a:rPr lang="ru-RU" b="1" dirty="0" smtClean="0"/>
              <a:t> первого угла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2852936"/>
            <a:ext cx="21621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  1. Согните квадрат</a:t>
            </a:r>
          </a:p>
          <a:p>
            <a:pPr algn="ctr"/>
            <a:r>
              <a:rPr lang="ru-RU" b="1" dirty="0" smtClean="0"/>
              <a:t> по диагонали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2852936"/>
            <a:ext cx="2493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 2.Согните треугольник</a:t>
            </a:r>
          </a:p>
          <a:p>
            <a:pPr algn="ctr"/>
            <a:r>
              <a:rPr lang="ru-RU" b="1" dirty="0" smtClean="0"/>
              <a:t> пополам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5733256"/>
            <a:ext cx="2221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 6. Базовая форма</a:t>
            </a:r>
          </a:p>
          <a:p>
            <a:pPr algn="ctr"/>
            <a:r>
              <a:rPr lang="ru-RU" b="1" dirty="0" smtClean="0"/>
              <a:t> «двойной квадрат»</a:t>
            </a:r>
            <a:endParaRPr lang="ru-RU" dirty="0"/>
          </a:p>
        </p:txBody>
      </p:sp>
      <p:pic>
        <p:nvPicPr>
          <p:cNvPr id="15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14608" t="40124" r="59451" b="38036"/>
          <a:stretch>
            <a:fillRect/>
          </a:stretch>
        </p:blipFill>
        <p:spPr bwMode="auto">
          <a:xfrm>
            <a:off x="6732240" y="754416"/>
            <a:ext cx="1656184" cy="1537885"/>
          </a:xfrm>
          <a:prstGeom prst="rect">
            <a:avLst/>
          </a:prstGeom>
          <a:noFill/>
        </p:spPr>
      </p:pic>
      <p:pic>
        <p:nvPicPr>
          <p:cNvPr id="16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61146" t="18480" r="7354" b="64720"/>
          <a:stretch>
            <a:fillRect/>
          </a:stretch>
        </p:blipFill>
        <p:spPr bwMode="auto">
          <a:xfrm>
            <a:off x="3779912" y="1412776"/>
            <a:ext cx="1713790" cy="1008112"/>
          </a:xfrm>
          <a:prstGeom prst="rect">
            <a:avLst/>
          </a:prstGeom>
          <a:noFill/>
        </p:spPr>
      </p:pic>
      <p:pic>
        <p:nvPicPr>
          <p:cNvPr id="17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11117" t="6720" r="57383" b="64720"/>
          <a:stretch>
            <a:fillRect/>
          </a:stretch>
        </p:blipFill>
        <p:spPr bwMode="auto">
          <a:xfrm>
            <a:off x="683568" y="908720"/>
            <a:ext cx="1656184" cy="1656184"/>
          </a:xfrm>
          <a:prstGeom prst="rect">
            <a:avLst/>
          </a:prstGeom>
          <a:noFill/>
        </p:spPr>
      </p:pic>
      <p:pic>
        <p:nvPicPr>
          <p:cNvPr id="18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12755" t="70363" r="57598" b="7797"/>
          <a:stretch>
            <a:fillRect/>
          </a:stretch>
        </p:blipFill>
        <p:spPr bwMode="auto">
          <a:xfrm>
            <a:off x="3851920" y="4041068"/>
            <a:ext cx="1728192" cy="1404156"/>
          </a:xfrm>
          <a:prstGeom prst="rect">
            <a:avLst/>
          </a:prstGeom>
          <a:noFill/>
        </p:spPr>
      </p:pic>
      <p:pic>
        <p:nvPicPr>
          <p:cNvPr id="19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60175" t="40319" r="6472" b="36161"/>
          <a:stretch>
            <a:fillRect/>
          </a:stretch>
        </p:blipFill>
        <p:spPr bwMode="auto">
          <a:xfrm>
            <a:off x="611560" y="4045068"/>
            <a:ext cx="1800200" cy="1400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764704"/>
            <a:ext cx="457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Оригами (яп. «сложенная бумага») — древнее искусство складывания фигурок из бумаги.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2708920"/>
            <a:ext cx="5256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Искусство оригами своими корнями уходит к древнему Китаю, где и была открыта бумага. Первоначально оригами использовалось в религиозных обрядах. Долгое время этот вид искусства был доступен лишь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представите-лям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высших сословий, где признаком хорошего тона было владение техникой складывания из бумаги. Лишь после второй мировой войны оригами вышло за пределы Востока и попало в Америку и Европу, где сразу обрело своих поклонников.  </a:t>
            </a:r>
            <a:endParaRPr lang="ru-RU" b="1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8" name="Рисунок 7" descr="depositphotos_213307582-stock-illustration-origami-animals-set-geometric-polygon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620688"/>
            <a:ext cx="2587752" cy="1792224"/>
          </a:xfrm>
          <a:prstGeom prst="rect">
            <a:avLst/>
          </a:prstGeom>
        </p:spPr>
      </p:pic>
      <p:pic>
        <p:nvPicPr>
          <p:cNvPr id="9" name="Рисунок 8" descr="depositphotos_213307582-stock-illustration-origami-animals-set-geometric-polygon - копия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365104"/>
            <a:ext cx="2596896" cy="1801368"/>
          </a:xfrm>
          <a:prstGeom prst="rect">
            <a:avLst/>
          </a:prstGeom>
        </p:spPr>
      </p:pic>
      <p:pic>
        <p:nvPicPr>
          <p:cNvPr id="10" name="Рисунок 9" descr="depositphotos_213307582-stock-illustration-origami-animals-set-geometric-polygon - копия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2420888"/>
            <a:ext cx="2112264" cy="1581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, совмещая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pic>
        <p:nvPicPr>
          <p:cNvPr id="30722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60479" t="35225" r="12641" b="21421"/>
          <a:stretch>
            <a:fillRect/>
          </a:stretch>
        </p:blipFill>
        <p:spPr bwMode="auto">
          <a:xfrm>
            <a:off x="3851920" y="3501008"/>
            <a:ext cx="1800200" cy="1800200"/>
          </a:xfrm>
          <a:prstGeom prst="rect">
            <a:avLst/>
          </a:prstGeom>
          <a:noFill/>
        </p:spPr>
      </p:pic>
      <p:pic>
        <p:nvPicPr>
          <p:cNvPr id="30724" name="Picture 4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62159" t="35437" r="9281" b="21251"/>
          <a:stretch>
            <a:fillRect/>
          </a:stretch>
        </p:blipFill>
        <p:spPr bwMode="auto">
          <a:xfrm>
            <a:off x="3491880" y="1052736"/>
            <a:ext cx="2225702" cy="14401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79912" y="5517232"/>
            <a:ext cx="2221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 5. Базовая форма</a:t>
            </a:r>
          </a:p>
          <a:p>
            <a:pPr algn="ctr"/>
            <a:r>
              <a:rPr lang="ru-RU" b="1" dirty="0" smtClean="0"/>
              <a:t> «двойной квадрат»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348880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1.Согните квадрат, </a:t>
            </a:r>
          </a:p>
          <a:p>
            <a:pPr algn="ctr"/>
            <a:r>
              <a:rPr lang="ru-RU" b="1" dirty="0" smtClean="0"/>
              <a:t>совмещая верхнюю</a:t>
            </a:r>
          </a:p>
          <a:p>
            <a:pPr algn="ctr"/>
            <a:r>
              <a:rPr lang="ru-RU" b="1" dirty="0" smtClean="0"/>
              <a:t> и нижнюю стороны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2564904"/>
            <a:ext cx="3069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 2.Перегните прямоугольник</a:t>
            </a:r>
          </a:p>
          <a:p>
            <a:pPr algn="ctr"/>
            <a:r>
              <a:rPr lang="ru-RU" b="1" dirty="0" smtClean="0"/>
              <a:t> пополам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32663" y="2204864"/>
            <a:ext cx="30113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 3.Согните углы к середине: </a:t>
            </a:r>
          </a:p>
          <a:p>
            <a:pPr algn="ctr"/>
            <a:r>
              <a:rPr lang="ru-RU" b="1" dirty="0" smtClean="0"/>
              <a:t>один сгибом»долина», </a:t>
            </a:r>
          </a:p>
          <a:p>
            <a:pPr algn="ctr"/>
            <a:r>
              <a:rPr lang="ru-RU" b="1" dirty="0" smtClean="0"/>
              <a:t>другой сгибом «гора»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589240"/>
            <a:ext cx="3047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 4. Раскройте и расплющите </a:t>
            </a:r>
          </a:p>
          <a:p>
            <a:pPr algn="ctr"/>
            <a:r>
              <a:rPr lang="ru-RU" b="1" dirty="0" smtClean="0"/>
              <a:t>«карман»</a:t>
            </a:r>
            <a:endParaRPr lang="ru-RU" dirty="0"/>
          </a:p>
        </p:txBody>
      </p:sp>
      <p:pic>
        <p:nvPicPr>
          <p:cNvPr id="12" name="Picture 4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11564" t="11354" r="58196" b="25647"/>
          <a:stretch>
            <a:fillRect/>
          </a:stretch>
        </p:blipFill>
        <p:spPr bwMode="auto">
          <a:xfrm>
            <a:off x="539552" y="548680"/>
            <a:ext cx="2088232" cy="1856206"/>
          </a:xfrm>
          <a:prstGeom prst="rect">
            <a:avLst/>
          </a:prstGeom>
          <a:noFill/>
        </p:spPr>
      </p:pic>
      <p:pic>
        <p:nvPicPr>
          <p:cNvPr id="15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31724" r="34676" b="70509"/>
          <a:stretch>
            <a:fillRect/>
          </a:stretch>
        </p:blipFill>
        <p:spPr bwMode="auto">
          <a:xfrm>
            <a:off x="6516216" y="692696"/>
            <a:ext cx="2366430" cy="1287760"/>
          </a:xfrm>
          <a:prstGeom prst="rect">
            <a:avLst/>
          </a:prstGeom>
          <a:noFill/>
        </p:spPr>
      </p:pic>
      <p:pic>
        <p:nvPicPr>
          <p:cNvPr id="16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6524" t="37619" r="51476" b="21736"/>
          <a:stretch>
            <a:fillRect/>
          </a:stretch>
        </p:blipFill>
        <p:spPr bwMode="auto">
          <a:xfrm>
            <a:off x="467544" y="3429000"/>
            <a:ext cx="2880320" cy="172819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923928" y="404664"/>
            <a:ext cx="1590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3-й способ</a:t>
            </a:r>
            <a:endParaRPr lang="ru-RU" sz="2400" dirty="0"/>
          </a:p>
        </p:txBody>
      </p:sp>
      <p:pic>
        <p:nvPicPr>
          <p:cNvPr id="18" name="Рисунок 17" descr="467052_1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25275" y="3645024"/>
            <a:ext cx="3018725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Поднимаемыми от середины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99"/>
                </a:solidFill>
              </a:rPr>
              <a:t>Базовая форма «Катамаран» </a:t>
            </a:r>
          </a:p>
          <a:p>
            <a:pPr algn="ctr"/>
            <a:r>
              <a:rPr lang="ru-RU" dirty="0" smtClean="0">
                <a:latin typeface="+mj-lt"/>
              </a:rPr>
              <a:t>Существует </a:t>
            </a:r>
            <a:r>
              <a:rPr lang="ru-RU" dirty="0">
                <a:latin typeface="+mj-lt"/>
              </a:rPr>
              <a:t>несколько способов складывания базовой формы "катамаран" на основе разных базовых форм.</a:t>
            </a:r>
          </a:p>
        </p:txBody>
      </p:sp>
      <p:pic>
        <p:nvPicPr>
          <p:cNvPr id="33794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58799" t="58153" r="10961" b="18222"/>
          <a:stretch>
            <a:fillRect/>
          </a:stretch>
        </p:blipFill>
        <p:spPr bwMode="auto">
          <a:xfrm>
            <a:off x="6732240" y="1196752"/>
            <a:ext cx="1728192" cy="124813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564904"/>
            <a:ext cx="15841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1.Сложите базовую</a:t>
            </a:r>
          </a:p>
          <a:p>
            <a:pPr algn="ctr"/>
            <a:r>
              <a:rPr lang="ru-RU" sz="1600" b="1" dirty="0" smtClean="0"/>
              <a:t> форму дверь». Переверните.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3068960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2.Согните деталь</a:t>
            </a:r>
          </a:p>
          <a:p>
            <a:pPr algn="ctr"/>
            <a:r>
              <a:rPr lang="ru-RU" sz="1600" b="1" dirty="0" smtClean="0"/>
              <a:t> пополам</a:t>
            </a:r>
            <a:r>
              <a:rPr lang="ru-RU" b="1" dirty="0" smtClean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2852936"/>
            <a:ext cx="15841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1600" b="1" dirty="0" smtClean="0"/>
              <a:t>3. Перегните </a:t>
            </a:r>
          </a:p>
          <a:p>
            <a:pPr algn="ctr"/>
            <a:r>
              <a:rPr lang="ru-RU" sz="1600" b="1" dirty="0" smtClean="0"/>
              <a:t>нижнюю часть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2708920"/>
            <a:ext cx="2736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 4. Раскройте «карманы» и</a:t>
            </a:r>
          </a:p>
          <a:p>
            <a:pPr algn="ctr"/>
            <a:r>
              <a:rPr lang="ru-RU" sz="1600" b="1" dirty="0" smtClean="0"/>
              <a:t> расплющите их, совмещая</a:t>
            </a:r>
          </a:p>
          <a:p>
            <a:pPr algn="ctr"/>
            <a:r>
              <a:rPr lang="ru-RU" sz="1600" b="1" dirty="0" smtClean="0"/>
              <a:t> верхние стороны со </a:t>
            </a:r>
          </a:p>
          <a:p>
            <a:pPr algn="ctr"/>
            <a:r>
              <a:rPr lang="ru-RU" sz="1600" b="1" dirty="0" smtClean="0"/>
              <a:t>сторонами, поднимаемыми </a:t>
            </a:r>
          </a:p>
          <a:p>
            <a:pPr algn="ctr"/>
            <a:r>
              <a:rPr lang="ru-RU" sz="1600" b="1" dirty="0" smtClean="0"/>
              <a:t>от середины, и вытягивая</a:t>
            </a:r>
          </a:p>
          <a:p>
            <a:pPr algn="ctr"/>
            <a:r>
              <a:rPr lang="ru-RU" sz="1600" b="1" dirty="0" smtClean="0"/>
              <a:t> нижние углы в стороны.</a:t>
            </a:r>
          </a:p>
        </p:txBody>
      </p:sp>
      <p:pic>
        <p:nvPicPr>
          <p:cNvPr id="12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65323" t="21596" r="16197" b="49328"/>
          <a:stretch>
            <a:fillRect/>
          </a:stretch>
        </p:blipFill>
        <p:spPr bwMode="auto">
          <a:xfrm>
            <a:off x="2699792" y="1412776"/>
            <a:ext cx="1008112" cy="1466345"/>
          </a:xfrm>
          <a:prstGeom prst="rect">
            <a:avLst/>
          </a:prstGeom>
          <a:noFill/>
        </p:spPr>
      </p:pic>
      <p:pic>
        <p:nvPicPr>
          <p:cNvPr id="13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13440" t="21807" r="54640" b="50646"/>
          <a:stretch>
            <a:fillRect/>
          </a:stretch>
        </p:blipFill>
        <p:spPr bwMode="auto">
          <a:xfrm>
            <a:off x="467544" y="1340768"/>
            <a:ext cx="1624681" cy="1296144"/>
          </a:xfrm>
          <a:prstGeom prst="rect">
            <a:avLst/>
          </a:prstGeom>
          <a:noFill/>
        </p:spPr>
      </p:pic>
      <p:pic>
        <p:nvPicPr>
          <p:cNvPr id="15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11564" t="59759" r="63236" b="18434"/>
          <a:stretch>
            <a:fillRect/>
          </a:stretch>
        </p:blipFill>
        <p:spPr bwMode="auto">
          <a:xfrm>
            <a:off x="4355976" y="1484784"/>
            <a:ext cx="1512168" cy="120973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51520" y="5733256"/>
            <a:ext cx="15121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1600" b="1" dirty="0" smtClean="0"/>
              <a:t>5.Получается</a:t>
            </a:r>
          </a:p>
          <a:p>
            <a:pPr algn="ctr"/>
            <a:r>
              <a:rPr lang="ru-RU" sz="1600" b="1" dirty="0" smtClean="0"/>
              <a:t> лодочка.</a:t>
            </a:r>
          </a:p>
          <a:p>
            <a:pPr algn="ctr"/>
            <a:r>
              <a:rPr lang="ru-RU" sz="1600" b="1" dirty="0" smtClean="0"/>
              <a:t>Переверните.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835696" y="5733256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6. Перегните, совмещая нижнюю и верхнюю стороны.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11960" y="5805264"/>
            <a:ext cx="208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7.Раскройте «карманы», получая вторую лодочку.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695728" y="5733256"/>
            <a:ext cx="24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8. Базовая форма в виде двойной лодки- «катамаран»</a:t>
            </a:r>
            <a:endParaRPr lang="ru-RU" sz="1600" dirty="0"/>
          </a:p>
        </p:txBody>
      </p:sp>
      <p:pic>
        <p:nvPicPr>
          <p:cNvPr id="20" name="Picture 2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8400" r="51281" b="66770"/>
          <a:stretch>
            <a:fillRect/>
          </a:stretch>
        </p:blipFill>
        <p:spPr bwMode="auto">
          <a:xfrm>
            <a:off x="251520" y="4653136"/>
            <a:ext cx="1872208" cy="936104"/>
          </a:xfrm>
          <a:prstGeom prst="rect">
            <a:avLst/>
          </a:prstGeom>
          <a:noFill/>
        </p:spPr>
      </p:pic>
      <p:pic>
        <p:nvPicPr>
          <p:cNvPr id="21" name="Picture 2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58799" r="7601" b="64000"/>
          <a:stretch>
            <a:fillRect/>
          </a:stretch>
        </p:blipFill>
        <p:spPr bwMode="auto">
          <a:xfrm>
            <a:off x="2411760" y="4725144"/>
            <a:ext cx="1656184" cy="1076520"/>
          </a:xfrm>
          <a:prstGeom prst="rect">
            <a:avLst/>
          </a:prstGeom>
          <a:noFill/>
        </p:spPr>
      </p:pic>
      <p:pic>
        <p:nvPicPr>
          <p:cNvPr id="22" name="Picture 2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9228" t="49846" r="57172" b="16924"/>
          <a:stretch>
            <a:fillRect/>
          </a:stretch>
        </p:blipFill>
        <p:spPr bwMode="auto">
          <a:xfrm>
            <a:off x="4427983" y="4725144"/>
            <a:ext cx="1680187" cy="1008112"/>
          </a:xfrm>
          <a:prstGeom prst="rect">
            <a:avLst/>
          </a:prstGeom>
          <a:noFill/>
        </p:spPr>
      </p:pic>
      <p:pic>
        <p:nvPicPr>
          <p:cNvPr id="23" name="Picture 2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58911" t="58153" r="5921" b="15886"/>
          <a:stretch>
            <a:fillRect/>
          </a:stretch>
        </p:blipFill>
        <p:spPr bwMode="auto">
          <a:xfrm>
            <a:off x="6732240" y="4581128"/>
            <a:ext cx="241176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pic>
        <p:nvPicPr>
          <p:cNvPr id="32770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58799" t="53342" r="5921" b="13549"/>
          <a:stretch>
            <a:fillRect/>
          </a:stretch>
        </p:blipFill>
        <p:spPr bwMode="auto">
          <a:xfrm>
            <a:off x="539552" y="4365104"/>
            <a:ext cx="1512168" cy="1296144"/>
          </a:xfrm>
          <a:prstGeom prst="rect">
            <a:avLst/>
          </a:prstGeom>
          <a:noFill/>
        </p:spPr>
      </p:pic>
      <p:pic>
        <p:nvPicPr>
          <p:cNvPr id="32772" name="Picture 4" descr="https://origamka.ru/uploads/posts/2012-09/1347047037_10.3.jpg"/>
          <p:cNvPicPr>
            <a:picLocks noChangeAspect="1" noChangeArrowheads="1"/>
          </p:cNvPicPr>
          <p:nvPr/>
        </p:nvPicPr>
        <p:blipFill>
          <a:blip r:embed="rId4" cstate="print"/>
          <a:srcRect l="57959" t="19059" r="6761" b="39648"/>
          <a:stretch>
            <a:fillRect/>
          </a:stretch>
        </p:blipFill>
        <p:spPr bwMode="auto">
          <a:xfrm>
            <a:off x="6660232" y="4581128"/>
            <a:ext cx="2016224" cy="9361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63888" y="260648"/>
            <a:ext cx="1590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2-й способ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636912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1.Сложите базовую</a:t>
            </a:r>
          </a:p>
          <a:p>
            <a:pPr algn="ctr"/>
            <a:r>
              <a:rPr lang="ru-RU" sz="1600" b="1" dirty="0" smtClean="0"/>
              <a:t> форму дверь». Перегните углы.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2924944"/>
            <a:ext cx="2843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2.Вогните углы внутрь.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2852936"/>
            <a:ext cx="3059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3.Согните нижнюю часть,</a:t>
            </a:r>
          </a:p>
          <a:p>
            <a:pPr algn="ctr"/>
            <a:r>
              <a:rPr lang="ru-RU" sz="1600" b="1" dirty="0" smtClean="0"/>
              <a:t> вытягивая углы в стороны,</a:t>
            </a:r>
          </a:p>
          <a:p>
            <a:pPr algn="ctr"/>
            <a:r>
              <a:rPr lang="ru-RU" sz="1600" b="1" dirty="0" smtClean="0"/>
              <a:t> при этом нижний угол</a:t>
            </a:r>
          </a:p>
          <a:p>
            <a:pPr algn="ctr"/>
            <a:r>
              <a:rPr lang="ru-RU" sz="1600" b="1" dirty="0" smtClean="0"/>
              <a:t> вытягивается внутрь.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877272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 4. Вытягивая углы,</a:t>
            </a:r>
          </a:p>
          <a:p>
            <a:pPr algn="ctr"/>
            <a:r>
              <a:rPr lang="ru-RU" sz="1600" b="1" dirty="0" smtClean="0"/>
              <a:t> сложите вторую лодочку.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5733256"/>
            <a:ext cx="28803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1600" b="1" dirty="0" smtClean="0"/>
              <a:t>5.Базовая форма получается</a:t>
            </a:r>
          </a:p>
          <a:p>
            <a:pPr algn="ctr"/>
            <a:r>
              <a:rPr lang="ru-RU" sz="1600" b="1" dirty="0" smtClean="0"/>
              <a:t> в развернутом виде. Согните</a:t>
            </a:r>
          </a:p>
          <a:p>
            <a:pPr algn="ctr"/>
            <a:r>
              <a:rPr lang="ru-RU" sz="1600" b="1" dirty="0" smtClean="0"/>
              <a:t> верхнюю часть от себя.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56176" y="5733256"/>
            <a:ext cx="2987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 6. Базовая форма «катамаран»</a:t>
            </a:r>
          </a:p>
          <a:p>
            <a:pPr algn="ctr"/>
            <a:r>
              <a:rPr lang="ru-RU" sz="1600" b="1" dirty="0" smtClean="0"/>
              <a:t>-согнутый вариант</a:t>
            </a:r>
          </a:p>
        </p:txBody>
      </p:sp>
      <p:pic>
        <p:nvPicPr>
          <p:cNvPr id="14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11617" t="49449" r="56463" b="11924"/>
          <a:stretch>
            <a:fillRect/>
          </a:stretch>
        </p:blipFill>
        <p:spPr bwMode="auto">
          <a:xfrm>
            <a:off x="7020272" y="726805"/>
            <a:ext cx="1728192" cy="1910107"/>
          </a:xfrm>
          <a:prstGeom prst="rect">
            <a:avLst/>
          </a:prstGeom>
          <a:noFill/>
        </p:spPr>
      </p:pic>
      <p:pic>
        <p:nvPicPr>
          <p:cNvPr id="16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65181" t="6929" r="16339" b="63641"/>
          <a:stretch>
            <a:fillRect/>
          </a:stretch>
        </p:blipFill>
        <p:spPr bwMode="auto">
          <a:xfrm>
            <a:off x="3707904" y="908720"/>
            <a:ext cx="1300644" cy="1891846"/>
          </a:xfrm>
          <a:prstGeom prst="rect">
            <a:avLst/>
          </a:prstGeom>
          <a:noFill/>
        </p:spPr>
      </p:pic>
      <p:pic>
        <p:nvPicPr>
          <p:cNvPr id="17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17946" t="6715" r="65254" b="63855"/>
          <a:stretch>
            <a:fillRect/>
          </a:stretch>
        </p:blipFill>
        <p:spPr bwMode="auto">
          <a:xfrm>
            <a:off x="827584" y="476672"/>
            <a:ext cx="1224136" cy="1958618"/>
          </a:xfrm>
          <a:prstGeom prst="rect">
            <a:avLst/>
          </a:prstGeom>
          <a:noFill/>
        </p:spPr>
      </p:pic>
      <p:pic>
        <p:nvPicPr>
          <p:cNvPr id="19" name="Picture 4" descr="https://origamka.ru/uploads/posts/2012-09/1347047037_10.3.jpg"/>
          <p:cNvPicPr>
            <a:picLocks noChangeAspect="1" noChangeArrowheads="1"/>
          </p:cNvPicPr>
          <p:nvPr/>
        </p:nvPicPr>
        <p:blipFill>
          <a:blip r:embed="rId4" cstate="print"/>
          <a:srcRect l="8513" r="58727" b="43194"/>
          <a:stretch>
            <a:fillRect/>
          </a:stretch>
        </p:blipFill>
        <p:spPr bwMode="auto">
          <a:xfrm>
            <a:off x="3635896" y="4221088"/>
            <a:ext cx="1872208" cy="128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247084" cy="6858000"/>
          </a:xfrm>
          <a:prstGeom prst="rect">
            <a:avLst/>
          </a:prstGeom>
        </p:spPr>
      </p:pic>
      <p:pic>
        <p:nvPicPr>
          <p:cNvPr id="38914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56205" t="80533" r="8336" b="6632"/>
          <a:stretch>
            <a:fillRect/>
          </a:stretch>
        </p:blipFill>
        <p:spPr bwMode="auto">
          <a:xfrm>
            <a:off x="6300192" y="4221088"/>
            <a:ext cx="2645836" cy="10801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39952" y="260648"/>
            <a:ext cx="1590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3-й способ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2276872"/>
            <a:ext cx="30598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1600" b="1" dirty="0" smtClean="0"/>
              <a:t>3.Растяните внутреннюю часть, </a:t>
            </a:r>
          </a:p>
          <a:p>
            <a:pPr algn="ctr"/>
            <a:r>
              <a:rPr lang="ru-RU" sz="1600" b="1" dirty="0" smtClean="0"/>
              <a:t>потянув верхний слой.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276872"/>
            <a:ext cx="305983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 1. Сложите базовую форму «двойной треугольник». Перегните глухой угол, опуская  его к середине нижней стороны</a:t>
            </a:r>
            <a:r>
              <a:rPr lang="ru-RU" b="1" dirty="0" smtClean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2276872"/>
            <a:ext cx="21602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1600" b="1" dirty="0" smtClean="0"/>
              <a:t>2.Вогните углы</a:t>
            </a:r>
          </a:p>
          <a:p>
            <a:pPr algn="ctr"/>
            <a:r>
              <a:rPr lang="ru-RU" sz="1600" b="1" dirty="0" smtClean="0"/>
              <a:t> по линии перегиба.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5877272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4. Поднимите нижнюю </a:t>
            </a:r>
          </a:p>
          <a:p>
            <a:pPr algn="ctr"/>
            <a:r>
              <a:rPr lang="ru-RU" sz="1600" b="1" dirty="0" smtClean="0"/>
              <a:t>часть вверх.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5949280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5.Лодочка расположена </a:t>
            </a:r>
          </a:p>
          <a:p>
            <a:pPr algn="ctr"/>
            <a:r>
              <a:rPr lang="ru-RU" sz="1600" b="1" dirty="0" smtClean="0"/>
              <a:t>кверху дном. Поверните.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48264" y="5949280"/>
            <a:ext cx="19797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1600" b="1" dirty="0" smtClean="0"/>
              <a:t>6. Базовая форма</a:t>
            </a:r>
          </a:p>
          <a:p>
            <a:pPr algn="ctr"/>
            <a:r>
              <a:rPr lang="ru-RU" sz="1600" b="1" dirty="0" smtClean="0"/>
              <a:t> «катамаран»</a:t>
            </a:r>
          </a:p>
        </p:txBody>
      </p:sp>
      <p:pic>
        <p:nvPicPr>
          <p:cNvPr id="14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7622" t="77684" r="53990" b="6193"/>
          <a:stretch>
            <a:fillRect/>
          </a:stretch>
        </p:blipFill>
        <p:spPr bwMode="auto">
          <a:xfrm>
            <a:off x="3275856" y="4077072"/>
            <a:ext cx="2592288" cy="1227926"/>
          </a:xfrm>
          <a:prstGeom prst="rect">
            <a:avLst/>
          </a:prstGeom>
          <a:noFill/>
        </p:spPr>
      </p:pic>
      <p:pic>
        <p:nvPicPr>
          <p:cNvPr id="16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55820" t="46562" r="6997" b="35849"/>
          <a:stretch>
            <a:fillRect/>
          </a:stretch>
        </p:blipFill>
        <p:spPr bwMode="auto">
          <a:xfrm>
            <a:off x="251520" y="4005064"/>
            <a:ext cx="2520280" cy="1344571"/>
          </a:xfrm>
          <a:prstGeom prst="rect">
            <a:avLst/>
          </a:prstGeom>
          <a:noFill/>
        </p:spPr>
      </p:pic>
      <p:pic>
        <p:nvPicPr>
          <p:cNvPr id="17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7688" t="47858" r="59250" b="36019"/>
          <a:stretch>
            <a:fillRect/>
          </a:stretch>
        </p:blipFill>
        <p:spPr bwMode="auto">
          <a:xfrm>
            <a:off x="6588224" y="959126"/>
            <a:ext cx="1872208" cy="1029714"/>
          </a:xfrm>
          <a:prstGeom prst="rect">
            <a:avLst/>
          </a:prstGeom>
          <a:noFill/>
        </p:spPr>
      </p:pic>
      <p:pic>
        <p:nvPicPr>
          <p:cNvPr id="18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51246" t="5863" r="4121" b="70685"/>
          <a:stretch>
            <a:fillRect/>
          </a:stretch>
        </p:blipFill>
        <p:spPr bwMode="auto">
          <a:xfrm>
            <a:off x="3707904" y="908720"/>
            <a:ext cx="1944216" cy="1152128"/>
          </a:xfrm>
          <a:prstGeom prst="rect">
            <a:avLst/>
          </a:prstGeom>
          <a:noFill/>
        </p:spPr>
      </p:pic>
      <p:pic>
        <p:nvPicPr>
          <p:cNvPr id="19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2536" t="6646" r="54484" b="71368"/>
          <a:stretch>
            <a:fillRect/>
          </a:stretch>
        </p:blipFill>
        <p:spPr bwMode="auto">
          <a:xfrm>
            <a:off x="539552" y="1052736"/>
            <a:ext cx="1872208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84168" y="2348880"/>
            <a:ext cx="3059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sz="1600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2276872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sz="1600" b="1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6948264" y="5949280"/>
            <a:ext cx="1979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sz="1600" b="1" dirty="0" smtClean="0"/>
          </a:p>
        </p:txBody>
      </p:sp>
      <p:pic>
        <p:nvPicPr>
          <p:cNvPr id="1026" name="Picture 2" descr="C:\Users\Марина\Music\Desktop\Защита\схемы\scrn_big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284984"/>
            <a:ext cx="2790310" cy="2961145"/>
          </a:xfrm>
          <a:prstGeom prst="rect">
            <a:avLst/>
          </a:prstGeom>
          <a:noFill/>
        </p:spPr>
      </p:pic>
      <p:pic>
        <p:nvPicPr>
          <p:cNvPr id="9" name="Рисунок 8" descr="б.ф.катамара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32656"/>
            <a:ext cx="4104456" cy="2651849"/>
          </a:xfrm>
          <a:prstGeom prst="rect">
            <a:avLst/>
          </a:prstGeom>
        </p:spPr>
      </p:pic>
      <p:pic>
        <p:nvPicPr>
          <p:cNvPr id="11" name="Рисунок 10" descr="Origami-babochka-shema-sborki-iz-katamara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3645024"/>
            <a:ext cx="3888433" cy="210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3399"/>
                </a:solidFill>
              </a:rPr>
              <a:t>Базовая форма "птица" складывается на основе базовой формы "двойной квадрат".</a:t>
            </a:r>
            <a:endParaRPr lang="ru-RU" b="1" dirty="0">
              <a:solidFill>
                <a:srgbClr val="003399"/>
              </a:solidFill>
            </a:endParaRPr>
          </a:p>
        </p:txBody>
      </p:sp>
      <p:pic>
        <p:nvPicPr>
          <p:cNvPr id="35842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9712" t="69705" r="58945" b="7688"/>
          <a:stretch>
            <a:fillRect/>
          </a:stretch>
        </p:blipFill>
        <p:spPr bwMode="auto">
          <a:xfrm>
            <a:off x="5652120" y="3511295"/>
            <a:ext cx="1656184" cy="18927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23728" y="188640"/>
            <a:ext cx="4083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99"/>
                </a:solidFill>
              </a:rPr>
              <a:t>Базовая форма «Птица»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5589240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 4.Поднимите вверх нижнюю часть, захватывая один слой бумаги  и придерживая «глухой» угол.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5733256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 5. При этом боковые </a:t>
            </a:r>
          </a:p>
          <a:p>
            <a:pPr algn="ctr"/>
            <a:r>
              <a:rPr lang="ru-RU" sz="1600" b="1" dirty="0" smtClean="0"/>
              <a:t>части окажутся в центре.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2116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2636912"/>
            <a:ext cx="2051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 </a:t>
            </a:r>
            <a:r>
              <a:rPr lang="ru-RU" sz="1600" b="1" dirty="0" smtClean="0"/>
              <a:t>3.Разогните уголки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79912" y="2636912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  2. Перегните «глухой угол»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2492896"/>
            <a:ext cx="24117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1600" b="1" dirty="0" smtClean="0"/>
              <a:t>1.Согните стороны от </a:t>
            </a:r>
          </a:p>
          <a:p>
            <a:pPr algn="ctr"/>
            <a:r>
              <a:rPr lang="ru-RU" sz="1600" b="1" dirty="0" smtClean="0"/>
              <a:t>раскрывающегося угла </a:t>
            </a:r>
          </a:p>
          <a:p>
            <a:pPr algn="ctr"/>
            <a:r>
              <a:rPr lang="ru-RU" sz="1600" b="1" dirty="0" smtClean="0"/>
              <a:t>к линиям перегиба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64088" y="25649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19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59701" t="34853" r="8635" b="44424"/>
          <a:stretch>
            <a:fillRect/>
          </a:stretch>
        </p:blipFill>
        <p:spPr bwMode="auto">
          <a:xfrm>
            <a:off x="1619672" y="3573016"/>
            <a:ext cx="1800200" cy="1800200"/>
          </a:xfrm>
          <a:prstGeom prst="rect">
            <a:avLst/>
          </a:prstGeom>
          <a:noFill/>
        </p:spPr>
      </p:pic>
      <p:pic>
        <p:nvPicPr>
          <p:cNvPr id="20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8955" t="36737" r="59702" b="43482"/>
          <a:stretch>
            <a:fillRect/>
          </a:stretch>
        </p:blipFill>
        <p:spPr bwMode="auto">
          <a:xfrm>
            <a:off x="6804248" y="980728"/>
            <a:ext cx="1440160" cy="1440160"/>
          </a:xfrm>
          <a:prstGeom prst="rect">
            <a:avLst/>
          </a:prstGeom>
          <a:noFill/>
        </p:spPr>
      </p:pic>
      <p:pic>
        <p:nvPicPr>
          <p:cNvPr id="21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60458" t="9420" r="8198" b="71157"/>
          <a:stretch>
            <a:fillRect/>
          </a:stretch>
        </p:blipFill>
        <p:spPr bwMode="auto">
          <a:xfrm>
            <a:off x="3923928" y="980728"/>
            <a:ext cx="1512168" cy="1484784"/>
          </a:xfrm>
          <a:prstGeom prst="rect">
            <a:avLst/>
          </a:prstGeom>
          <a:noFill/>
        </p:spPr>
      </p:pic>
      <p:pic>
        <p:nvPicPr>
          <p:cNvPr id="22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9712" t="9420" r="60437" b="71157"/>
          <a:stretch>
            <a:fillRect/>
          </a:stretch>
        </p:blipFill>
        <p:spPr bwMode="auto">
          <a:xfrm>
            <a:off x="755576" y="980728"/>
            <a:ext cx="1440160" cy="1484784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3399"/>
                </a:solidFill>
              </a:rPr>
              <a:t> </a:t>
            </a:r>
            <a:endParaRPr lang="ru-RU" b="1" dirty="0">
              <a:solidFill>
                <a:srgbClr val="003399"/>
              </a:solidFill>
            </a:endParaRPr>
          </a:p>
        </p:txBody>
      </p:sp>
      <p:pic>
        <p:nvPicPr>
          <p:cNvPr id="35844" name="Picture 4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38322" t="50399" r="39033" b="9281"/>
          <a:stretch>
            <a:fillRect/>
          </a:stretch>
        </p:blipFill>
        <p:spPr bwMode="auto">
          <a:xfrm>
            <a:off x="1115616" y="3068960"/>
            <a:ext cx="1014112" cy="187220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032102" y="188640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149080"/>
            <a:ext cx="2664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.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75648" y="2276872"/>
            <a:ext cx="31683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8.Раскройте «карман»,вытягивая </a:t>
            </a:r>
          </a:p>
          <a:p>
            <a:pPr algn="ctr"/>
            <a:r>
              <a:rPr lang="ru-RU" sz="1600" b="1" dirty="0" smtClean="0"/>
              <a:t>нижнюю часть вверх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60932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  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2116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55976" y="2492896"/>
            <a:ext cx="2051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 </a:t>
            </a:r>
            <a:endParaRPr lang="ru-RU" sz="1600" dirty="0"/>
          </a:p>
        </p:txBody>
      </p:sp>
      <p:pic>
        <p:nvPicPr>
          <p:cNvPr id="18" name="Picture 2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60457" t="65971" r="8199" b="7688"/>
          <a:stretch>
            <a:fillRect/>
          </a:stretch>
        </p:blipFill>
        <p:spPr bwMode="auto">
          <a:xfrm>
            <a:off x="1043608" y="332656"/>
            <a:ext cx="1460024" cy="1944216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251520" y="2420888"/>
            <a:ext cx="30598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1600" b="1" dirty="0" smtClean="0"/>
              <a:t>6.Половинка базовой формы</a:t>
            </a:r>
          </a:p>
          <a:p>
            <a:pPr algn="ctr"/>
            <a:r>
              <a:rPr lang="ru-RU" sz="1600" b="1" dirty="0" smtClean="0"/>
              <a:t> «птица» готова. Переверните.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419872" y="2348880"/>
            <a:ext cx="217386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r>
              <a:rPr lang="ru-RU" sz="1600" b="1" dirty="0" smtClean="0"/>
              <a:t>7.Перегните «глухой»</a:t>
            </a:r>
          </a:p>
          <a:p>
            <a:r>
              <a:rPr lang="ru-RU" sz="1600" b="1" dirty="0" smtClean="0"/>
              <a:t> и боковые углы.</a:t>
            </a:r>
            <a:endParaRPr lang="ru-RU" sz="1600" dirty="0"/>
          </a:p>
        </p:txBody>
      </p:sp>
      <p:pic>
        <p:nvPicPr>
          <p:cNvPr id="25" name="Picture 4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8507" t="1484" r="60139" b="56516"/>
          <a:stretch>
            <a:fillRect/>
          </a:stretch>
        </p:blipFill>
        <p:spPr bwMode="auto">
          <a:xfrm>
            <a:off x="3851920" y="404664"/>
            <a:ext cx="1327828" cy="1844205"/>
          </a:xfrm>
          <a:prstGeom prst="rect">
            <a:avLst/>
          </a:prstGeom>
          <a:noFill/>
        </p:spPr>
      </p:pic>
      <p:pic>
        <p:nvPicPr>
          <p:cNvPr id="27" name="Picture 4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57280" r="9623" b="56516"/>
          <a:stretch>
            <a:fillRect/>
          </a:stretch>
        </p:blipFill>
        <p:spPr bwMode="auto">
          <a:xfrm>
            <a:off x="6588224" y="332656"/>
            <a:ext cx="1368152" cy="1863824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0" y="5085184"/>
            <a:ext cx="437895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r>
              <a:rPr lang="ru-RU" sz="1600" b="1" dirty="0" smtClean="0"/>
              <a:t>9.Базовая форма «птица» имеет «глухой»</a:t>
            </a:r>
          </a:p>
          <a:p>
            <a:r>
              <a:rPr lang="ru-RU" sz="1600" b="1" dirty="0" smtClean="0"/>
              <a:t>угол, два уголка – крыла и два уголка – ножки.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11560" y="5877272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</a:rPr>
              <a:t>Базовая форма получила это название потому, что из нее можно сложить различные модели птиц</a:t>
            </a:r>
            <a:endParaRPr lang="ru-RU" dirty="0">
              <a:solidFill>
                <a:srgbClr val="003399"/>
              </a:solidFill>
            </a:endParaRPr>
          </a:p>
        </p:txBody>
      </p:sp>
      <p:pic>
        <p:nvPicPr>
          <p:cNvPr id="30" name="Рисунок 29" descr="depositphotos_213307582-stock-illustration-origami-animals-set-geometric-polygon - копия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3104964"/>
            <a:ext cx="2344296" cy="1758222"/>
          </a:xfrm>
          <a:prstGeom prst="rect">
            <a:avLst/>
          </a:prstGeom>
        </p:spPr>
      </p:pic>
      <p:pic>
        <p:nvPicPr>
          <p:cNvPr id="31" name="Рисунок 30" descr="hello_html_m56240bb6 - копия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3861048"/>
            <a:ext cx="2773711" cy="1841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Базовая форма «птица» имеет два вида: длинный (рис. 9) и короткий. Короткий вариант получается, если опустить верхние уголки-крылья. К короткому варианту можно прийти и другим способом.</a:t>
            </a:r>
          </a:p>
        </p:txBody>
      </p:sp>
      <p:pic>
        <p:nvPicPr>
          <p:cNvPr id="44034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31920" r="34481" b="26840"/>
          <a:stretch>
            <a:fillRect/>
          </a:stretch>
        </p:blipFill>
        <p:spPr bwMode="auto">
          <a:xfrm>
            <a:off x="467544" y="1340768"/>
            <a:ext cx="2448272" cy="2203444"/>
          </a:xfrm>
          <a:prstGeom prst="rect">
            <a:avLst/>
          </a:prstGeom>
          <a:noFill/>
        </p:spPr>
      </p:pic>
      <p:pic>
        <p:nvPicPr>
          <p:cNvPr id="44036" name="Picture 4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63839" r="12641" b="30643"/>
          <a:stretch>
            <a:fillRect/>
          </a:stretch>
        </p:blipFill>
        <p:spPr bwMode="auto">
          <a:xfrm>
            <a:off x="3779912" y="3603876"/>
            <a:ext cx="1944216" cy="27774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3789040"/>
            <a:ext cx="3312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 1. Перегните базовую форму «двойной квадрат», опуская стороны от раскрывающегося угла и линии перегиба.</a:t>
            </a:r>
          </a:p>
          <a:p>
            <a:pPr algn="ctr"/>
            <a:r>
              <a:rPr lang="ru-RU" sz="1600" b="1" dirty="0" smtClean="0"/>
              <a:t>Вогните боковые части внутрь.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96136" y="3284984"/>
            <a:ext cx="2934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2.Повторите с другой стороны.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5013176"/>
            <a:ext cx="279538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r>
              <a:rPr lang="ru-RU" sz="1600" b="1" dirty="0" smtClean="0"/>
              <a:t>3.Короткий вариант базовой</a:t>
            </a:r>
          </a:p>
          <a:p>
            <a:r>
              <a:rPr lang="ru-RU" sz="1600" b="1" dirty="0" smtClean="0"/>
              <a:t> формы «птица» легко</a:t>
            </a:r>
          </a:p>
          <a:p>
            <a:r>
              <a:rPr lang="ru-RU" sz="1600" b="1" dirty="0" smtClean="0"/>
              <a:t> превращается в длинный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11" name="Picture 4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8155" t="3064" r="58447" b="31047"/>
          <a:stretch>
            <a:fillRect/>
          </a:stretch>
        </p:blipFill>
        <p:spPr bwMode="auto">
          <a:xfrm>
            <a:off x="5940152" y="1052736"/>
            <a:ext cx="2122341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99"/>
                </a:solidFill>
              </a:rPr>
              <a:t>Базовая форма «Лягушка»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1-й способ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Складывание базовой формы «лягушка» выполняется на основе «двойного квадрата.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62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60001" t="63839" r="9545" b="10961"/>
          <a:stretch>
            <a:fillRect/>
          </a:stretch>
        </p:blipFill>
        <p:spPr bwMode="auto">
          <a:xfrm>
            <a:off x="7020272" y="1268759"/>
            <a:ext cx="1440160" cy="1270729"/>
          </a:xfrm>
          <a:prstGeom prst="rect">
            <a:avLst/>
          </a:prstGeom>
          <a:noFill/>
        </p:spPr>
      </p:pic>
      <p:pic>
        <p:nvPicPr>
          <p:cNvPr id="40964" name="Picture 4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62212" t="49342" r="15948" b="17176"/>
          <a:stretch>
            <a:fillRect/>
          </a:stretch>
        </p:blipFill>
        <p:spPr bwMode="auto">
          <a:xfrm>
            <a:off x="7236296" y="3789040"/>
            <a:ext cx="1133179" cy="16561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551712" y="2708920"/>
            <a:ext cx="2592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  4. Раскройте другой «карман».Расплющите еще два «кармана», выполняя действия 1-4.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492896"/>
            <a:ext cx="2304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 </a:t>
            </a:r>
            <a:r>
              <a:rPr lang="ru-RU" sz="1400" b="1" dirty="0" smtClean="0"/>
              <a:t>1.Согните стороны от </a:t>
            </a:r>
          </a:p>
          <a:p>
            <a:pPr algn="ctr"/>
            <a:r>
              <a:rPr lang="ru-RU" sz="1400" b="1" dirty="0" smtClean="0"/>
              <a:t>раскрывающегося угла </a:t>
            </a:r>
          </a:p>
          <a:p>
            <a:pPr algn="ctr"/>
            <a:r>
              <a:rPr lang="ru-RU" sz="1400" b="1" dirty="0" smtClean="0"/>
              <a:t>к линиям перегиба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2492896"/>
            <a:ext cx="1656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  2. Раскройте и расплющите</a:t>
            </a:r>
          </a:p>
          <a:p>
            <a:pPr algn="ctr"/>
            <a:r>
              <a:rPr lang="ru-RU" sz="1400" b="1" dirty="0" smtClean="0"/>
              <a:t> «карман» между</a:t>
            </a:r>
          </a:p>
          <a:p>
            <a:pPr algn="ctr"/>
            <a:r>
              <a:rPr lang="ru-RU" sz="1400" b="1" dirty="0" smtClean="0"/>
              <a:t> слоями бумаги</a:t>
            </a:r>
          </a:p>
        </p:txBody>
      </p:sp>
      <p:pic>
        <p:nvPicPr>
          <p:cNvPr id="12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12332" t="60284" r="59005" b="11157"/>
          <a:stretch>
            <a:fillRect/>
          </a:stretch>
        </p:blipFill>
        <p:spPr bwMode="auto">
          <a:xfrm>
            <a:off x="5076056" y="1268760"/>
            <a:ext cx="1368152" cy="1296144"/>
          </a:xfrm>
          <a:prstGeom prst="rect">
            <a:avLst/>
          </a:prstGeom>
          <a:noFill/>
        </p:spPr>
      </p:pic>
      <p:pic>
        <p:nvPicPr>
          <p:cNvPr id="13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59118" t="23520" r="8636" b="49600"/>
          <a:stretch>
            <a:fillRect/>
          </a:stretch>
        </p:blipFill>
        <p:spPr bwMode="auto">
          <a:xfrm>
            <a:off x="2843808" y="1268760"/>
            <a:ext cx="1296144" cy="1152128"/>
          </a:xfrm>
          <a:prstGeom prst="rect">
            <a:avLst/>
          </a:prstGeom>
          <a:noFill/>
        </p:spPr>
      </p:pic>
      <p:pic>
        <p:nvPicPr>
          <p:cNvPr id="14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10332" t="23128" r="61005" b="49992"/>
          <a:stretch>
            <a:fillRect/>
          </a:stretch>
        </p:blipFill>
        <p:spPr bwMode="auto">
          <a:xfrm>
            <a:off x="467544" y="1268760"/>
            <a:ext cx="1152128" cy="115212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5445224"/>
            <a:ext cx="22677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 5.Перегните</a:t>
            </a:r>
          </a:p>
          <a:p>
            <a:pPr algn="ctr"/>
            <a:r>
              <a:rPr lang="ru-RU" sz="1400" b="1" dirty="0" smtClean="0"/>
              <a:t> нижние стороны </a:t>
            </a:r>
          </a:p>
          <a:p>
            <a:pPr algn="ctr"/>
            <a:r>
              <a:rPr lang="ru-RU" sz="1400" b="1" dirty="0" smtClean="0"/>
              <a:t>к линии перегиба.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27984" y="2636912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</a:t>
            </a:r>
            <a:r>
              <a:rPr lang="ru-RU" sz="1400" b="1" dirty="0" smtClean="0"/>
              <a:t>3</a:t>
            </a:r>
            <a:r>
              <a:rPr lang="ru-RU" b="1" dirty="0" smtClean="0"/>
              <a:t>.</a:t>
            </a:r>
            <a:r>
              <a:rPr lang="ru-RU" sz="1400" b="1" dirty="0" smtClean="0"/>
              <a:t>Перелистните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23728" y="5373216"/>
            <a:ext cx="2088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  6.Вгибая боковые углы, вытяните уголок </a:t>
            </a:r>
          </a:p>
          <a:p>
            <a:pPr algn="ctr"/>
            <a:r>
              <a:rPr lang="ru-RU" sz="1400" b="1" dirty="0" smtClean="0"/>
              <a:t>от середины стороны </a:t>
            </a:r>
          </a:p>
          <a:p>
            <a:pPr algn="ctr"/>
            <a:r>
              <a:rPr lang="ru-RU" sz="1400" b="1" dirty="0" smtClean="0"/>
              <a:t>вверх.</a:t>
            </a:r>
          </a:p>
        </p:txBody>
      </p:sp>
      <p:pic>
        <p:nvPicPr>
          <p:cNvPr id="19" name="Picture 4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11813" t="49342" r="64667" b="17176"/>
          <a:stretch>
            <a:fillRect/>
          </a:stretch>
        </p:blipFill>
        <p:spPr bwMode="auto">
          <a:xfrm>
            <a:off x="4932040" y="3717032"/>
            <a:ext cx="1008112" cy="1368152"/>
          </a:xfrm>
          <a:prstGeom prst="rect">
            <a:avLst/>
          </a:prstGeom>
          <a:noFill/>
        </p:spPr>
      </p:pic>
      <p:pic>
        <p:nvPicPr>
          <p:cNvPr id="21" name="Picture 4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60284" r="14517" b="63198"/>
          <a:stretch>
            <a:fillRect/>
          </a:stretch>
        </p:blipFill>
        <p:spPr bwMode="auto">
          <a:xfrm>
            <a:off x="2627784" y="3717032"/>
            <a:ext cx="1080120" cy="1503784"/>
          </a:xfrm>
          <a:prstGeom prst="rect">
            <a:avLst/>
          </a:prstGeom>
          <a:noFill/>
        </p:spPr>
      </p:pic>
      <p:pic>
        <p:nvPicPr>
          <p:cNvPr id="22" name="Picture 4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11813" t="1762" r="64667" b="62994"/>
          <a:stretch>
            <a:fillRect/>
          </a:stretch>
        </p:blipFill>
        <p:spPr bwMode="auto">
          <a:xfrm>
            <a:off x="395536" y="3717032"/>
            <a:ext cx="1008112" cy="144016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 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283968" y="5373216"/>
            <a:ext cx="20162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1400" b="1" dirty="0" smtClean="0"/>
              <a:t>7. Повторите действия</a:t>
            </a:r>
          </a:p>
          <a:p>
            <a:pPr algn="ctr"/>
            <a:r>
              <a:rPr lang="ru-RU" sz="1400" b="1" dirty="0" smtClean="0"/>
              <a:t> по рисункам 5-6 </a:t>
            </a:r>
          </a:p>
          <a:p>
            <a:pPr algn="ctr"/>
            <a:r>
              <a:rPr lang="ru-RU" sz="1400" b="1" dirty="0" smtClean="0"/>
              <a:t>в каждой плоскости.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940152" y="5517232"/>
            <a:ext cx="3203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 8. Базовая форма «лягушка»</a:t>
            </a:r>
          </a:p>
          <a:p>
            <a:pPr algn="ctr"/>
            <a:r>
              <a:rPr lang="ru-RU" sz="1400" b="1" dirty="0" smtClean="0"/>
              <a:t> имеет «глухой» и раскрывающийся </a:t>
            </a:r>
          </a:p>
          <a:p>
            <a:pPr algn="ctr"/>
            <a:r>
              <a:rPr lang="ru-RU" sz="1400" b="1" dirty="0" smtClean="0"/>
              <a:t>углы и четыре вытянутых угла –</a:t>
            </a:r>
          </a:p>
          <a:p>
            <a:pPr algn="ctr"/>
            <a:r>
              <a:rPr lang="ru-RU" sz="1400" b="1" dirty="0" smtClean="0"/>
              <a:t> по одному на каждой плоскости.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548680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Рекомендации начинающему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оригамисту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412776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Выполняя определенное изделие, необходимо убедиться, соответствует ли исходный лист бумаги требуемому формату.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Начинающему </a:t>
            </a:r>
            <a:r>
              <a:rPr lang="ru-RU" dirty="0" err="1" smtClean="0"/>
              <a:t>оригамисту</a:t>
            </a:r>
            <a:r>
              <a:rPr lang="ru-RU" dirty="0" smtClean="0"/>
              <a:t> требуется особенно внимательно следить за точностью состыковки срезов и углов. От этого зависит аккуратность изделия.</a:t>
            </a:r>
          </a:p>
          <a:p>
            <a:endParaRPr lang="ru-RU" dirty="0" smtClean="0"/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Чтобы получить ровный сгиб, лучше сгибать с помощью линейки или, например, сгибать бумагу об край стола.</a:t>
            </a:r>
          </a:p>
          <a:p>
            <a:pPr lvl="0">
              <a:buFont typeface="Wingdings" pitchFamily="2" charset="2"/>
              <a:buChar char="Ø"/>
            </a:pPr>
            <a:endParaRPr lang="ru-RU" dirty="0" smtClean="0"/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Складки удобно проглаживать ногтем (утюжком) или каким-нибудь круглым пластмассовым предметом, например, кольцом ножниц.</a:t>
            </a:r>
          </a:p>
          <a:p>
            <a:pPr lvl="0"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Частая ошибка начинающих в том, что они берут фигурку в руки, вертят и крутят ее в разные стороны, после чего бывает нелегко вернуться к схеме. Поэтому без особой надобности не стоит брать фигуры в руки или поворачивать их.</a:t>
            </a:r>
          </a:p>
          <a:p>
            <a:pPr lvl="0"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404664"/>
            <a:ext cx="47525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 настоящее время оригами привлекает внимание многих людей нашей страны, в том числе и педагогов, так как является не только увлекательным способом проведения досуга,  но и средством решения многих педагогических задач, в частности развития мелкой моторики.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69568" y="2852936"/>
            <a:ext cx="61744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Совершенствуя и координируя движения пальцев и кистей рук, оригами влияет на общее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интеллекту-альное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развитие дошкольника, что является хорошей подготовкой ребенка к обучению в школе. Внимание, умение выслушивать задания или объяснения до конца, сообразительность, упорство в достижении цели необходимы ученику начальной школы. А такие качества личности, как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взаимопо-мощь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творческий потенциал, умение преодолевать трудности будут необходимы как на протяжении школьного обучения, так и всей дальнейшей жизни.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Рисунок 6" descr="depositphotos_213307582-stock-illustration-origami-animals-set-geometric-polygon - копия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836712"/>
            <a:ext cx="2651760" cy="2002536"/>
          </a:xfrm>
          <a:prstGeom prst="rect">
            <a:avLst/>
          </a:prstGeom>
        </p:spPr>
      </p:pic>
      <p:pic>
        <p:nvPicPr>
          <p:cNvPr id="8" name="Рисунок 7" descr="depositphotos_213307582-stock-illustration-origami-animals-set-geometric-polygon - копия (6) - копия.jpg"/>
          <p:cNvPicPr>
            <a:picLocks noChangeAspect="1"/>
          </p:cNvPicPr>
          <p:nvPr/>
        </p:nvPicPr>
        <p:blipFill>
          <a:blip r:embed="rId4" cstate="print"/>
          <a:srcRect l="8468" r="20969"/>
          <a:stretch>
            <a:fillRect/>
          </a:stretch>
        </p:blipFill>
        <p:spPr>
          <a:xfrm>
            <a:off x="467544" y="3429000"/>
            <a:ext cx="2196000" cy="2331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64953" y="324433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1052736"/>
            <a:ext cx="45365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7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7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Рисунок 8" descr="depositphotos_213307582-stock-illustration-origami-animals-set-geometric-polygon - копия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0898" y="4581128"/>
            <a:ext cx="2461054" cy="1858520"/>
          </a:xfrm>
          <a:prstGeom prst="rect">
            <a:avLst/>
          </a:prstGeom>
        </p:spPr>
      </p:pic>
      <p:pic>
        <p:nvPicPr>
          <p:cNvPr id="11" name="Рисунок 10" descr="hello_html_m56240bb6 - копия (2) - копия -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5085184"/>
            <a:ext cx="2468846" cy="1296144"/>
          </a:xfrm>
          <a:prstGeom prst="rect">
            <a:avLst/>
          </a:prstGeom>
        </p:spPr>
      </p:pic>
      <p:pic>
        <p:nvPicPr>
          <p:cNvPr id="13" name="Рисунок 12" descr="hello_html_m56240bb6 - копия (4) - копия - коп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2060848"/>
            <a:ext cx="2255495" cy="1224136"/>
          </a:xfrm>
          <a:prstGeom prst="rect">
            <a:avLst/>
          </a:prstGeom>
        </p:spPr>
      </p:pic>
      <p:pic>
        <p:nvPicPr>
          <p:cNvPr id="14" name="Рисунок 13" descr="hello_html_m56240bb6 - копия (3) - копия - копи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395536" y="1988840"/>
            <a:ext cx="2139929" cy="1368152"/>
          </a:xfrm>
          <a:prstGeom prst="rect">
            <a:avLst/>
          </a:prstGeom>
        </p:spPr>
      </p:pic>
      <p:pic>
        <p:nvPicPr>
          <p:cNvPr id="15" name="Рисунок 14" descr="depositphotos_213307582-stock-illustration-origami-animals-set-geometric-polygon - копия (4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581128"/>
            <a:ext cx="2395728" cy="180136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483768" y="119675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6000" b="1" dirty="0" smtClean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6000" b="1" dirty="0" smtClean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476672"/>
            <a:ext cx="5256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Складывание большинства фигурок в технике оригами начинается с несложных конструкций, название которых базовые формы. Все формы складываются из квадрата путем простых приемов.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Базовые формы выполняют роль основы при складывании более сложных фигурок.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Мы с вами рассмотрим основные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, самые простые базовые формы в виде сложенных фигурок.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1556792"/>
            <a:ext cx="3995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 descr="hello_html_m56240bb6 - копия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052736"/>
            <a:ext cx="2592288" cy="1678815"/>
          </a:xfrm>
          <a:prstGeom prst="rect">
            <a:avLst/>
          </a:prstGeom>
        </p:spPr>
      </p:pic>
      <p:pic>
        <p:nvPicPr>
          <p:cNvPr id="9" name="Рисунок 8" descr="hello_html_m56240bb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789040"/>
            <a:ext cx="2535626" cy="2592288"/>
          </a:xfrm>
          <a:prstGeom prst="rect">
            <a:avLst/>
          </a:prstGeom>
        </p:spPr>
      </p:pic>
      <p:pic>
        <p:nvPicPr>
          <p:cNvPr id="10" name="Рисунок 9" descr="hello_html_m56240bb6 -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4005064"/>
            <a:ext cx="3957923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5256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Перед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складыванием квадрат можно расположить «окошечком», когда нижняя и верхняя линии являются горизонтальными (проходят слева направо), а правая и левая — вертикальными (проходят сверху вниз).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Квадрат можно также расположить «ромбом» так, чтобы один из уголков был направлен вниз.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7087" r="56063" b="26224"/>
          <a:stretch>
            <a:fillRect/>
          </a:stretch>
        </p:blipFill>
        <p:spPr bwMode="auto">
          <a:xfrm>
            <a:off x="6588224" y="332656"/>
            <a:ext cx="1656184" cy="1614248"/>
          </a:xfrm>
          <a:prstGeom prst="rect">
            <a:avLst/>
          </a:prstGeom>
          <a:noFill/>
        </p:spPr>
      </p:pic>
      <p:pic>
        <p:nvPicPr>
          <p:cNvPr id="7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51206" t="31321" b="27961"/>
          <a:stretch>
            <a:fillRect/>
          </a:stretch>
        </p:blipFill>
        <p:spPr bwMode="auto">
          <a:xfrm>
            <a:off x="6372200" y="2996952"/>
            <a:ext cx="2160000" cy="8775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3140968"/>
            <a:ext cx="4104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При складывании фигурок базовая форма «треугольник» может располагаться по-разному. Привычное положение — когда нижняя сторона самая большая, то есть основание равнобедренного треугольника. Треугольник может быть также расположен прямым углом вниз. Такое не совсем привычное положение дало другое название этой базовой форме — «косынка».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492896"/>
            <a:ext cx="496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3399"/>
                </a:solidFill>
              </a:rPr>
              <a:t>Базовая форма «Треугольник»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96136" y="2132856"/>
            <a:ext cx="3347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3399"/>
                </a:solidFill>
              </a:rPr>
              <a:t> </a:t>
            </a:r>
            <a:r>
              <a:rPr lang="ru-RU" sz="1600" b="1" dirty="0" smtClean="0"/>
              <a:t>1.Расположите квадрат«ромбом».</a:t>
            </a:r>
          </a:p>
          <a:p>
            <a:r>
              <a:rPr lang="ru-RU" sz="1600" b="1" dirty="0" smtClean="0"/>
              <a:t>Поднимите нижний угол, </a:t>
            </a:r>
          </a:p>
          <a:p>
            <a:r>
              <a:rPr lang="ru-RU" sz="1600" b="1" dirty="0" smtClean="0"/>
              <a:t>совмещая его с верхним углом.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4005064"/>
            <a:ext cx="3563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2.Полученная заготовка имеет форму равнобедренного прямоугольного треугольника.</a:t>
            </a:r>
          </a:p>
          <a:p>
            <a:r>
              <a:rPr lang="ru-RU" sz="1600" b="1" dirty="0" smtClean="0"/>
              <a:t> </a:t>
            </a:r>
            <a:endParaRPr lang="ru-RU" sz="1600" dirty="0"/>
          </a:p>
        </p:txBody>
      </p:sp>
      <p:pic>
        <p:nvPicPr>
          <p:cNvPr id="13" name="Рисунок 12" descr="9f89ed6e204ed41b1a6810f326505c0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941168"/>
            <a:ext cx="1583452" cy="1534934"/>
          </a:xfrm>
          <a:prstGeom prst="rect">
            <a:avLst/>
          </a:prstGeom>
        </p:spPr>
      </p:pic>
      <p:pic>
        <p:nvPicPr>
          <p:cNvPr id="14" name="Рисунок 13" descr="e8dd605dbea26b09120ea22542cd791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4869160"/>
            <a:ext cx="1460146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pic>
        <p:nvPicPr>
          <p:cNvPr id="3074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8231" t="16950" r="58845" b="29067"/>
          <a:stretch>
            <a:fillRect/>
          </a:stretch>
        </p:blipFill>
        <p:spPr bwMode="auto">
          <a:xfrm>
            <a:off x="683568" y="980728"/>
            <a:ext cx="2160000" cy="1755000"/>
          </a:xfrm>
          <a:prstGeom prst="rect">
            <a:avLst/>
          </a:prstGeom>
          <a:noFill/>
        </p:spPr>
      </p:pic>
      <p:pic>
        <p:nvPicPr>
          <p:cNvPr id="8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56951" t="16950" r="10121" b="29061"/>
          <a:stretch>
            <a:fillRect/>
          </a:stretch>
        </p:blipFill>
        <p:spPr bwMode="auto">
          <a:xfrm>
            <a:off x="5868144" y="2060848"/>
            <a:ext cx="2160000" cy="1755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43808" y="404664"/>
            <a:ext cx="4269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3399"/>
                </a:solidFill>
              </a:rPr>
              <a:t>Базовая форма «Книжка»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140968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r>
              <a:rPr lang="ru-RU" sz="1600" b="1" dirty="0" smtClean="0"/>
              <a:t>1.Расположите квадрат «окошком». Согните квадрат пополам, совмещая две противоположные стороны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112474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/>
              <a:t>2.Базовая форма «книжка» имеет форму прямоугольника. Она может называться</a:t>
            </a:r>
          </a:p>
          <a:p>
            <a:r>
              <a:rPr lang="ru-RU" sz="1600" b="1" dirty="0" smtClean="0"/>
              <a:t> иначе - «открытка»</a:t>
            </a:r>
            <a:endParaRPr lang="ru-RU" sz="1600" dirty="0"/>
          </a:p>
        </p:txBody>
      </p:sp>
      <p:pic>
        <p:nvPicPr>
          <p:cNvPr id="12" name="Рисунок 11" descr="1518420707_25.jpg"/>
          <p:cNvPicPr>
            <a:picLocks noChangeAspect="1"/>
          </p:cNvPicPr>
          <p:nvPr/>
        </p:nvPicPr>
        <p:blipFill>
          <a:blip r:embed="rId4" cstate="print"/>
          <a:srcRect l="13889" r="16667" b="14037"/>
          <a:stretch>
            <a:fillRect/>
          </a:stretch>
        </p:blipFill>
        <p:spPr>
          <a:xfrm>
            <a:off x="6588224" y="4437112"/>
            <a:ext cx="1944216" cy="1807689"/>
          </a:xfrm>
          <a:prstGeom prst="rect">
            <a:avLst/>
          </a:prstGeom>
        </p:spPr>
      </p:pic>
      <p:pic>
        <p:nvPicPr>
          <p:cNvPr id="13" name="Рисунок 12" descr="Card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4581128"/>
            <a:ext cx="2393155" cy="1608200"/>
          </a:xfrm>
          <a:prstGeom prst="rect">
            <a:avLst/>
          </a:prstGeom>
        </p:spPr>
      </p:pic>
      <p:pic>
        <p:nvPicPr>
          <p:cNvPr id="15" name="Рисунок 14" descr="img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3933056"/>
            <a:ext cx="1296144" cy="2671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pic>
        <p:nvPicPr>
          <p:cNvPr id="2050" name="Picture 2" descr="Базовые формы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59831" t="46831" r="10451" b="20581"/>
          <a:stretch>
            <a:fillRect/>
          </a:stretch>
        </p:blipFill>
        <p:spPr bwMode="auto">
          <a:xfrm>
            <a:off x="6516216" y="1556792"/>
            <a:ext cx="2160000" cy="178434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699792" y="404664"/>
            <a:ext cx="41088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3399"/>
                </a:solidFill>
              </a:rPr>
              <a:t>Базовая форма « Дверь»</a:t>
            </a:r>
            <a:endParaRPr lang="ru-RU" sz="2800" dirty="0"/>
          </a:p>
        </p:txBody>
      </p:sp>
      <p:pic>
        <p:nvPicPr>
          <p:cNvPr id="9" name="Picture 2" descr="Базовые формы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33905" t="6690" r="31732" b="58643"/>
          <a:stretch>
            <a:fillRect/>
          </a:stretch>
        </p:blipFill>
        <p:spPr bwMode="auto">
          <a:xfrm>
            <a:off x="611560" y="1052736"/>
            <a:ext cx="2160000" cy="1641600"/>
          </a:xfrm>
          <a:prstGeom prst="rect">
            <a:avLst/>
          </a:prstGeom>
          <a:noFill/>
        </p:spPr>
      </p:pic>
      <p:pic>
        <p:nvPicPr>
          <p:cNvPr id="10" name="Picture 2" descr="Базовые формы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0711" t="46831" r="57537" b="19949"/>
          <a:stretch>
            <a:fillRect/>
          </a:stretch>
        </p:blipFill>
        <p:spPr bwMode="auto">
          <a:xfrm>
            <a:off x="3707904" y="1340767"/>
            <a:ext cx="2160000" cy="17024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39552" y="2852936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1.Перегните квадрат, совмещая  </a:t>
            </a:r>
            <a:r>
              <a:rPr lang="ru-RU" sz="1600" b="1" dirty="0" err="1" smtClean="0"/>
              <a:t>противополож</a:t>
            </a:r>
            <a:r>
              <a:rPr lang="ru-RU" sz="1600" b="1" dirty="0" smtClean="0"/>
              <a:t>-</a:t>
            </a:r>
          </a:p>
          <a:p>
            <a:r>
              <a:rPr lang="ru-RU" sz="1600" b="1" dirty="0" err="1" smtClean="0"/>
              <a:t>ные</a:t>
            </a:r>
            <a:r>
              <a:rPr lang="ru-RU" sz="1600" b="1" dirty="0" smtClean="0"/>
              <a:t> стороны.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3284984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2.Опустите стороны к   линии перегиба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75648" y="3573016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3. Базовая форма  похожа на двери лифта или двустворчатого лифта, поэтому ее называют «дверь» (предположительно) или шкаф</a:t>
            </a:r>
            <a:endParaRPr lang="ru-RU" sz="1600" dirty="0"/>
          </a:p>
        </p:txBody>
      </p:sp>
      <p:pic>
        <p:nvPicPr>
          <p:cNvPr id="14" name="Рисунок 13" descr="двер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3717032"/>
            <a:ext cx="1368152" cy="2888321"/>
          </a:xfrm>
          <a:prstGeom prst="rect">
            <a:avLst/>
          </a:prstGeom>
        </p:spPr>
      </p:pic>
      <p:pic>
        <p:nvPicPr>
          <p:cNvPr id="15" name="Рисунок 14" descr="shema-origami-rib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4797152"/>
            <a:ext cx="1485528" cy="1704378"/>
          </a:xfrm>
          <a:prstGeom prst="rect">
            <a:avLst/>
          </a:prstGeom>
        </p:spPr>
      </p:pic>
      <p:pic>
        <p:nvPicPr>
          <p:cNvPr id="16" name="Рисунок 15" descr="hello_html_m56240bb6 - копия (2) - копи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10763">
            <a:off x="3863313" y="4841963"/>
            <a:ext cx="2576278" cy="1318568"/>
          </a:xfrm>
          <a:prstGeom prst="rect">
            <a:avLst/>
          </a:prstGeom>
        </p:spPr>
      </p:pic>
      <p:pic>
        <p:nvPicPr>
          <p:cNvPr id="17" name="Рисунок 16" descr="grib.jpg"/>
          <p:cNvPicPr>
            <a:picLocks noChangeAspect="1"/>
          </p:cNvPicPr>
          <p:nvPr/>
        </p:nvPicPr>
        <p:blipFill>
          <a:blip r:embed="rId8" cstate="print"/>
          <a:srcRect l="4007" r="7839"/>
          <a:stretch>
            <a:fillRect/>
          </a:stretch>
        </p:blipFill>
        <p:spPr>
          <a:xfrm>
            <a:off x="395536" y="4581128"/>
            <a:ext cx="1368152" cy="179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pic>
        <p:nvPicPr>
          <p:cNvPr id="5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8670" t="8400" r="54918" b="56321"/>
          <a:stretch>
            <a:fillRect/>
          </a:stretch>
        </p:blipFill>
        <p:spPr bwMode="auto">
          <a:xfrm>
            <a:off x="611560" y="1052736"/>
            <a:ext cx="1512168" cy="15121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2708920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1. Расположите  квадрат «ромбиком».Перегните</a:t>
            </a:r>
          </a:p>
          <a:p>
            <a:r>
              <a:rPr lang="ru-RU" sz="1600" b="1" dirty="0" smtClean="0"/>
              <a:t> его по диагонали.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2492896"/>
            <a:ext cx="31683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1600" b="1" dirty="0" smtClean="0"/>
              <a:t>3. Базовая форма действительно напоминает  воздушный змей. Но эту базовую форму еще называют – «мороженое». Поверните базовую форму прямым углом кверху, и вы увидите «сахарную трубочку»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2852936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2.Опустите верхние стороны от вершины верхнего угла к линии перегиба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32656"/>
            <a:ext cx="5937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99"/>
                </a:solidFill>
              </a:rPr>
              <a:t>Базовая форма «Воздушный змей»</a:t>
            </a:r>
            <a:endParaRPr lang="ru-RU" sz="2800" dirty="0"/>
          </a:p>
        </p:txBody>
      </p:sp>
      <p:pic>
        <p:nvPicPr>
          <p:cNvPr id="11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57018" t="6524" r="4836" b="56516"/>
          <a:stretch>
            <a:fillRect/>
          </a:stretch>
        </p:blipFill>
        <p:spPr bwMode="auto">
          <a:xfrm>
            <a:off x="3491880" y="1124744"/>
            <a:ext cx="1584176" cy="1584176"/>
          </a:xfrm>
          <a:prstGeom prst="rect">
            <a:avLst/>
          </a:prstGeom>
          <a:noFill/>
        </p:spPr>
      </p:pic>
      <p:pic>
        <p:nvPicPr>
          <p:cNvPr id="12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36724" t="53600" r="35533" b="11286"/>
          <a:stretch>
            <a:fillRect/>
          </a:stretch>
        </p:blipFill>
        <p:spPr bwMode="auto">
          <a:xfrm>
            <a:off x="6948264" y="332656"/>
            <a:ext cx="1152128" cy="2016224"/>
          </a:xfrm>
          <a:prstGeom prst="rect">
            <a:avLst/>
          </a:prstGeom>
          <a:noFill/>
        </p:spPr>
      </p:pic>
      <p:pic>
        <p:nvPicPr>
          <p:cNvPr id="13" name="Рисунок 12" descr="_899845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717032"/>
            <a:ext cx="1669379" cy="2592288"/>
          </a:xfrm>
          <a:prstGeom prst="rect">
            <a:avLst/>
          </a:prstGeom>
        </p:spPr>
      </p:pic>
      <p:pic>
        <p:nvPicPr>
          <p:cNvPr id="14" name="Рисунок 13" descr="9f0ba61f96f049e2b0d8dc290a45717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437112"/>
            <a:ext cx="1906867" cy="2160240"/>
          </a:xfrm>
          <a:prstGeom prst="rect">
            <a:avLst/>
          </a:prstGeom>
        </p:spPr>
      </p:pic>
      <p:pic>
        <p:nvPicPr>
          <p:cNvPr id="15" name="Рисунок 14" descr="17bdc00e1ee7a499c269e84a4859852c.jp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3933056"/>
            <a:ext cx="1690497" cy="2376264"/>
          </a:xfrm>
          <a:prstGeom prst="rect">
            <a:avLst/>
          </a:prstGeom>
        </p:spPr>
      </p:pic>
      <p:pic>
        <p:nvPicPr>
          <p:cNvPr id="16" name="Рисунок 15" descr="6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4581128"/>
            <a:ext cx="2041639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9672" y="260648"/>
            <a:ext cx="4392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3399"/>
                </a:solidFill>
              </a:rPr>
              <a:t>Базовая форма «Блинчик»</a:t>
            </a:r>
            <a:endParaRPr lang="ru-RU" sz="2800" dirty="0"/>
          </a:p>
        </p:txBody>
      </p:sp>
      <p:pic>
        <p:nvPicPr>
          <p:cNvPr id="6" name="Picture 2" descr="Базовые формы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8400" t="7734" r="58001" b="61331"/>
          <a:stretch>
            <a:fillRect/>
          </a:stretch>
        </p:blipFill>
        <p:spPr bwMode="auto">
          <a:xfrm>
            <a:off x="683568" y="1052736"/>
            <a:ext cx="2160000" cy="1728000"/>
          </a:xfrm>
          <a:prstGeom prst="rect">
            <a:avLst/>
          </a:prstGeom>
          <a:noFill/>
        </p:spPr>
      </p:pic>
      <p:pic>
        <p:nvPicPr>
          <p:cNvPr id="7" name="Picture 2" descr="Базовые формы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57119" t="7733" r="7601" b="59397"/>
          <a:stretch>
            <a:fillRect/>
          </a:stretch>
        </p:blipFill>
        <p:spPr bwMode="auto">
          <a:xfrm>
            <a:off x="3707904" y="1124744"/>
            <a:ext cx="2160000" cy="1748574"/>
          </a:xfrm>
          <a:prstGeom prst="rect">
            <a:avLst/>
          </a:prstGeom>
          <a:noFill/>
        </p:spPr>
      </p:pic>
      <p:pic>
        <p:nvPicPr>
          <p:cNvPr id="8" name="Picture 2" descr="Базовые формы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31920" t="56265" r="31121" b="10866"/>
          <a:stretch>
            <a:fillRect/>
          </a:stretch>
        </p:blipFill>
        <p:spPr bwMode="auto">
          <a:xfrm>
            <a:off x="3419872" y="3573016"/>
            <a:ext cx="2160000" cy="16690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1520" y="2924944"/>
            <a:ext cx="280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1.Перегните квадрат пополам по диагоналям </a:t>
            </a:r>
          </a:p>
          <a:p>
            <a:r>
              <a:rPr lang="ru-RU" sz="1600" b="1" dirty="0" smtClean="0"/>
              <a:t>или дважды «книжкой», намечая центр квадрата в месте пересечения линий перегибов .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2924944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2. Опустите по очереди все </a:t>
            </a:r>
          </a:p>
          <a:p>
            <a:r>
              <a:rPr lang="ru-RU" sz="1600" b="1" dirty="0" smtClean="0"/>
              <a:t>углы в центр квадрата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5301208"/>
            <a:ext cx="35283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1600" b="1" dirty="0" smtClean="0"/>
              <a:t>3. Базовая форма «блинчик» имеет</a:t>
            </a:r>
          </a:p>
          <a:p>
            <a:r>
              <a:rPr lang="ru-RU" sz="1600" b="1" dirty="0" smtClean="0"/>
              <a:t> форму квадрата и совсем не похожа </a:t>
            </a:r>
          </a:p>
          <a:p>
            <a:r>
              <a:rPr lang="ru-RU" sz="1600" b="1" dirty="0" smtClean="0"/>
              <a:t>на круглый блин, а скорее напоминает  конверт (письмо)</a:t>
            </a:r>
            <a:endParaRPr lang="ru-RU" sz="1600" dirty="0"/>
          </a:p>
        </p:txBody>
      </p:sp>
      <p:pic>
        <p:nvPicPr>
          <p:cNvPr id="14" name="Рисунок 13" descr="dsc060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3356992"/>
            <a:ext cx="2410977" cy="2756283"/>
          </a:xfrm>
          <a:prstGeom prst="rect">
            <a:avLst/>
          </a:prstGeom>
        </p:spPr>
      </p:pic>
      <p:pic>
        <p:nvPicPr>
          <p:cNvPr id="1026" name="Picture 2" descr="C:\Users\Марина\Music\Desktop\Защита\схемы\б.ф.блин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764704"/>
            <a:ext cx="1890911" cy="2066131"/>
          </a:xfrm>
          <a:prstGeom prst="rect">
            <a:avLst/>
          </a:prstGeom>
          <a:noFill/>
        </p:spPr>
      </p:pic>
      <p:pic>
        <p:nvPicPr>
          <p:cNvPr id="16" name="Рисунок 15" descr="двухпалубный-схем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4725144"/>
            <a:ext cx="2085491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1854</Words>
  <Application>Microsoft Office PowerPoint</Application>
  <PresentationFormat>Экран (4:3)</PresentationFormat>
  <Paragraphs>301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, совмещая</vt:lpstr>
      <vt:lpstr>Поднимаемыми от середины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143</cp:revision>
  <dcterms:created xsi:type="dcterms:W3CDTF">2020-01-04T05:31:52Z</dcterms:created>
  <dcterms:modified xsi:type="dcterms:W3CDTF">2020-02-21T04:54:21Z</dcterms:modified>
</cp:coreProperties>
</file>