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840" r:id="rId1"/>
  </p:sldMasterIdLst>
  <p:sldIdLst>
    <p:sldId id="256" r:id="rId2"/>
    <p:sldId id="257" r:id="rId3"/>
    <p:sldId id="283" r:id="rId4"/>
    <p:sldId id="268" r:id="rId5"/>
    <p:sldId id="331" r:id="rId6"/>
    <p:sldId id="332" r:id="rId7"/>
    <p:sldId id="333" r:id="rId8"/>
    <p:sldId id="334" r:id="rId9"/>
    <p:sldId id="338" r:id="rId10"/>
    <p:sldId id="303" r:id="rId11"/>
    <p:sldId id="322" r:id="rId12"/>
    <p:sldId id="272" r:id="rId13"/>
    <p:sldId id="271" r:id="rId14"/>
    <p:sldId id="269" r:id="rId15"/>
    <p:sldId id="280" r:id="rId16"/>
    <p:sldId id="274" r:id="rId17"/>
    <p:sldId id="289" r:id="rId18"/>
    <p:sldId id="291" r:id="rId19"/>
    <p:sldId id="270" r:id="rId20"/>
    <p:sldId id="273" r:id="rId21"/>
    <p:sldId id="330" r:id="rId22"/>
    <p:sldId id="323" r:id="rId23"/>
    <p:sldId id="336" r:id="rId24"/>
    <p:sldId id="337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35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278" r:id="rId43"/>
    <p:sldId id="292" r:id="rId44"/>
    <p:sldId id="324" r:id="rId45"/>
    <p:sldId id="327" r:id="rId46"/>
    <p:sldId id="325" r:id="rId47"/>
    <p:sldId id="326" r:id="rId48"/>
    <p:sldId id="328" r:id="rId49"/>
    <p:sldId id="329" r:id="rId50"/>
    <p:sldId id="282" r:id="rId51"/>
    <p:sldId id="293" r:id="rId52"/>
    <p:sldId id="279" r:id="rId53"/>
    <p:sldId id="285" r:id="rId54"/>
    <p:sldId id="286" r:id="rId55"/>
    <p:sldId id="294" r:id="rId56"/>
    <p:sldId id="295" r:id="rId57"/>
    <p:sldId id="296" r:id="rId58"/>
    <p:sldId id="297" r:id="rId59"/>
    <p:sldId id="298" r:id="rId60"/>
    <p:sldId id="277" r:id="rId61"/>
    <p:sldId id="321" r:id="rId62"/>
    <p:sldId id="261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4027" autoAdjust="0"/>
  </p:normalViewPr>
  <p:slideViewPr>
    <p:cSldViewPr snapToGrid="0">
      <p:cViewPr varScale="1">
        <p:scale>
          <a:sx n="73" d="100"/>
          <a:sy n="73" d="100"/>
        </p:scale>
        <p:origin x="-68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dou70.edu.yar.ru/" TargetMode="External"/><Relationship Id="rId7" Type="http://schemas.openxmlformats.org/officeDocument/2006/relationships/hyperlink" Target="http://www.maam.ru/" TargetMode="External"/><Relationship Id="rId2" Type="http://schemas.openxmlformats.org/officeDocument/2006/relationships/hyperlink" Target="https://mdou70.edu.yar.ru/uslugi_naseleniyu/konsultatsiya_spetsialistov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aam.ru/detskijsad/sovmestnyi-proekt-pedagogov-pereletnye-pticy.html" TargetMode="External"/><Relationship Id="rId5" Type="http://schemas.openxmlformats.org/officeDocument/2006/relationships/hyperlink" Target="https://infourok.ru/" TargetMode="External"/><Relationship Id="rId4" Type="http://schemas.openxmlformats.org/officeDocument/2006/relationships/hyperlink" Target="https://infourok.ru/konsultaciya-dlya-roditeley-krasiviy-pocherk-u-rebenka-eto-tak-prosto-2578723.html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dnevnik76.ru/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3600" y="1122218"/>
            <a:ext cx="6265817" cy="3103418"/>
          </a:xfrm>
        </p:spPr>
        <p:txBody>
          <a:bodyPr>
            <a:normAutofit/>
          </a:bodyPr>
          <a:lstStyle/>
          <a:p>
            <a:pPr algn="ctr"/>
            <a:r>
              <a:rPr lang="ru-RU" sz="27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Презентация на тему:</a:t>
            </a:r>
            <a:r>
              <a:rPr lang="ru-RU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Аттестация педагогических работников</a:t>
            </a:r>
            <a:endParaRPr lang="ru-RU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015" y="4850700"/>
            <a:ext cx="7240421" cy="7339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5265" b="7514"/>
          <a:stretch/>
        </p:blipFill>
        <p:spPr>
          <a:xfrm>
            <a:off x="9407804" y="1467223"/>
            <a:ext cx="2770341" cy="3922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96404"/>
            <a:ext cx="9102436" cy="1178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360216" y="6029255"/>
            <a:ext cx="874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-1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j-cs"/>
              </a:rPr>
              <a:t>подготовили: Бузанова А.Г., Короннова А.Ю.</a:t>
            </a:r>
            <a:r>
              <a:rPr lang="ru-RU" sz="2000" spc="-100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j-cs"/>
              </a:rPr>
              <a:t> </a:t>
            </a:r>
            <a:endParaRPr lang="ru-RU" sz="2000" spc="-100" dirty="0" smtClean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+mj-cs"/>
            </a:endParaRPr>
          </a:p>
          <a:p>
            <a:pPr algn="ctr"/>
            <a:r>
              <a:rPr lang="ru-RU" sz="2000" spc="-1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j-cs"/>
              </a:rPr>
              <a:t>МДОУ «</a:t>
            </a:r>
            <a:r>
              <a:rPr lang="ru-RU" sz="2000" spc="-100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j-cs"/>
              </a:rPr>
              <a:t>Детский сад № 70</a:t>
            </a:r>
            <a:r>
              <a:rPr lang="ru-RU" sz="2000" spc="-1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j-cs"/>
              </a:rPr>
              <a:t>», г. Ярославль, 2019</a:t>
            </a:r>
            <a:endParaRPr lang="ru-RU" sz="2000" spc="-100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5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127" y="0"/>
            <a:ext cx="484956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3689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99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LBINA-ANNA\AppData\Local\Microsoft\Windows\INetCache\Content.Word\20190904_11490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6" r="1283" b="4881"/>
          <a:stretch/>
        </p:blipFill>
        <p:spPr bwMode="auto">
          <a:xfrm rot="5400000">
            <a:off x="226754" y="1224281"/>
            <a:ext cx="6071984" cy="450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ALBINA-ANNA\AppData\Local\Microsoft\Windows\INetCache\Content.Word\20190904_11462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6201" y="1149779"/>
            <a:ext cx="6071985" cy="4651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8349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320145" y="25076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45672" y="471053"/>
            <a:ext cx="8991600" cy="59436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Специалист Центра:</a:t>
            </a:r>
            <a:endParaRPr lang="ru-RU" sz="240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Соколова Наталья Борисовна</a:t>
            </a: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 </a:t>
            </a:r>
            <a:b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Воспитатели ОУ, кроме СКОУ; воспитатели и ст. воспитатели ДОУ г. Переславля, </a:t>
            </a:r>
            <a:r>
              <a:rPr lang="ru-RU" sz="2400" dirty="0" err="1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Переславского</a:t>
            </a: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, Гаврилов-Ямского, </a:t>
            </a:r>
            <a:r>
              <a:rPr lang="ru-RU" sz="2400" dirty="0" err="1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Большесельского</a:t>
            </a: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, Ростовского, Борисоглебского, </a:t>
            </a:r>
            <a:r>
              <a:rPr lang="ru-RU" sz="2400" dirty="0" err="1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Угличского</a:t>
            </a: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МР, Кировского, Ленинского, Фрунзенского районов и ОУ городского подчинения г. Ярославля, музыкальные руководители, инструкторы по физкультуре 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ДОУ</a:t>
            </a:r>
            <a:b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Рабочий телефон: (4852</a:t>
            </a: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) 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28-03-06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Электронная почта: sokolova_n@coikko.ru</a:t>
            </a:r>
            <a:endParaRPr lang="ru-RU" sz="240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87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230583" y="554180"/>
            <a:ext cx="8428708" cy="10668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Адрес  ЦОиККО:</a:t>
            </a: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г. Ярославль, ул. </a:t>
            </a:r>
            <a:r>
              <a:rPr lang="ru-RU" sz="2400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Кузнецова, </a:t>
            </a:r>
            <a:r>
              <a:rPr lang="ru-RU" sz="24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д. 4</a:t>
            </a:r>
            <a:endParaRPr lang="ru-RU" sz="2400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61019" y="4590550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Рисунок 7" descr="https://i8.photo.2gis.com/images/branch/28/3940649708828088_912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8387" y="1961512"/>
            <a:ext cx="2947736" cy="4427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306292" y="2479826"/>
            <a:ext cx="5860472" cy="27570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приема заявлений:</a:t>
            </a:r>
          </a:p>
          <a:p>
            <a:r>
              <a:rPr lang="ru-RU" sz="20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20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Понедельник</a:t>
            </a:r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с 14.00 до 17.00</a:t>
            </a:r>
            <a:br>
              <a:rPr lang="ru-RU" sz="20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Вторник </a:t>
            </a:r>
            <a:r>
              <a:rPr lang="ru-RU" sz="20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с 8.30 до 17.00 (обед с 12.30 до 13.30)</a:t>
            </a:r>
            <a:br>
              <a:rPr lang="ru-RU" sz="20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Среда</a:t>
            </a:r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с 8.30 до 17.00 (обед с 12.30 до 13.30)</a:t>
            </a:r>
            <a:br>
              <a:rPr lang="ru-RU" sz="20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Пятница</a:t>
            </a:r>
            <a:r>
              <a:rPr lang="ru-RU" sz="20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с 8.30 до 12.00.</a:t>
            </a:r>
          </a:p>
        </p:txBody>
      </p:sp>
    </p:spTree>
    <p:extLst>
      <p:ext uri="{BB962C8B-B14F-4D97-AF65-F5344CB8AC3E}">
        <p14:creationId xmlns:p14="http://schemas.microsoft.com/office/powerpoint/2010/main" xmlns="" val="32826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283110" y="1205345"/>
            <a:ext cx="10055450" cy="45027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Необходимые документы</a:t>
            </a:r>
            <a:r>
              <a:rPr lang="ru-RU" sz="24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: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- паспорт</a:t>
            </a:r>
            <a:b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- копию трудовой книжки, заверенную руководителем образовательной организации, или приказа о том, что </a:t>
            </a:r>
            <a:r>
              <a:rPr lang="ru-RU" sz="240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он </a:t>
            </a:r>
            <a:r>
              <a:rPr lang="ru-RU" sz="240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действительно 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работает в должности, по которой хочет пройти аттестацию</a:t>
            </a:r>
            <a:b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- копию аттестационного листа предыдущей аттестации (выписку из приказа 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департамента образования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Ярославской области) </a:t>
            </a:r>
            <a:b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- идентификационный код (ID)</a:t>
            </a:r>
            <a:endParaRPr lang="ru-RU" sz="240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90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28800" y="983672"/>
            <a:ext cx="8534399" cy="14824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Что такое </a:t>
            </a: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идентификационный код (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ID) и зачем он нужен?</a:t>
            </a:r>
            <a:endParaRPr lang="ru-RU" sz="240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1" y="2688913"/>
            <a:ext cx="4696689" cy="4169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3020291"/>
            <a:ext cx="3505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I D </a:t>
            </a:r>
            <a:r>
              <a:rPr lang="ru-RU" sz="9600" dirty="0" smtClean="0">
                <a:solidFill>
                  <a:srgbClr val="FF0000"/>
                </a:solidFill>
              </a:rPr>
              <a:t>?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843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77636" y="1191490"/>
            <a:ext cx="10183092" cy="1759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АСИОУ</a:t>
            </a:r>
            <a:r>
              <a:rPr lang="ru-RU" sz="2400" dirty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- </a:t>
            </a:r>
            <a:r>
              <a:rPr lang="ru-RU" sz="2400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автоматизированная система информационного обеспечения управления </a:t>
            </a:r>
            <a:r>
              <a:rPr lang="ru-RU" sz="2400" dirty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образовательным процессом</a:t>
            </a:r>
            <a:endParaRPr lang="ru-RU" sz="2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endParaRPr lang="ru-RU" sz="2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0814" y="415637"/>
            <a:ext cx="40446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Что такое АСИОУ?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4255" y="3142096"/>
            <a:ext cx="6156206" cy="355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077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37855" y="398206"/>
            <a:ext cx="9407236" cy="154858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Требования на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первую</a:t>
            </a:r>
            <a:r>
              <a:rPr lang="ru-RU" sz="2800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квалификационную </a:t>
            </a:r>
            <a:r>
              <a:rPr lang="ru-RU" sz="28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категорию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2229" y="2271251"/>
            <a:ext cx="6179574" cy="435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971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45128" y="692727"/>
            <a:ext cx="10474035" cy="5527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Первая</a:t>
            </a:r>
            <a:r>
              <a:rPr lang="ru-RU" sz="24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квалификационная категория</a:t>
            </a:r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педагогическим работникам устанавливается на основе</a:t>
            </a: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:</a:t>
            </a:r>
          </a:p>
          <a:p>
            <a:pPr algn="just"/>
            <a:endParaRPr lang="ru-RU" dirty="0" smtClean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стабильных </a:t>
            </a:r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положительных результатов освоения обучающимися образовательных программ по итогам мониторингов, проводимых </a:t>
            </a: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организацией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стабильных </a:t>
            </a:r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положительных результатов освоения обучающимися образовательных программ по итогам мониторинга системы образования, проводимого в порядке, установленном постановлением Правительства Российской Федерации от 5 августа 2013 г. № 662*(5</a:t>
            </a: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)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выявления </a:t>
            </a:r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развития у обучающихся способностей к научной (интеллектуальной), творческой, физкультурно-спортивной </a:t>
            </a: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деятельности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- личного вклада в повышение качества образования, совершенствования методов обучения и воспитания, транслирования в педагогических коллективах опыта практических результатов своей профессиональной деятельности, активного участия в работе методических объединений педагогических работников </a:t>
            </a: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организации</a:t>
            </a:r>
            <a:endParaRPr lang="ru-RU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  <a:endParaRPr lang="ru-RU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3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31274" y="411234"/>
            <a:ext cx="10543308" cy="15650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Требования на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высшую</a:t>
            </a:r>
            <a:r>
              <a:rPr lang="ru-RU" sz="28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квалификационную категорию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9616" y="2227008"/>
            <a:ext cx="6169119" cy="4277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513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86874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/>
                </a:solidFill>
              </a:rPr>
              <a:t>Что такое аттестация ?</a:t>
            </a:r>
            <a:endParaRPr lang="ru-RU" b="1" dirty="0">
              <a:solidFill>
                <a:schemeClr val="accent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4691" y="1123838"/>
            <a:ext cx="7495309" cy="15362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Это комплексная оценка уровня квалификации педагогического мастерства и продуктивности деятельности работников образовательных учреждений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388" y="3888483"/>
            <a:ext cx="2931013" cy="19060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2061" y="2861110"/>
            <a:ext cx="5704042" cy="37019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08765" y="526473"/>
            <a:ext cx="6774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Аттестация педагогических работников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69723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23455" y="415636"/>
            <a:ext cx="10931235" cy="60682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Высшая </a:t>
            </a:r>
            <a:r>
              <a:rPr lang="ru-RU" sz="2400" b="1" dirty="0">
                <a:solidFill>
                  <a:schemeClr val="accent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квалификационная категория</a:t>
            </a:r>
            <a:r>
              <a:rPr lang="ru-RU" sz="2400" dirty="0">
                <a:solidFill>
                  <a:schemeClr val="accent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</a:t>
            </a:r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педагогическим работникам </a:t>
            </a: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устанавливается на основе: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- достижения обучающимися положительной динамики результатов освоения образовательных программ по итогам мониторингов, проводимых </a:t>
            </a: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организацией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- достижения обучающимися положительных результатов освоения образовательных программ по итогам мониторинга системы образования, проводимого в порядке, установленном постановлением Правительства Российской Федерации от 5 августа 2013 г. № 662*(5);</a:t>
            </a:r>
            <a:b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- выявления и развития способностей обучающихся к научной (интеллектуальной), творческой, физкультурно-спортивной деятельности, а также их участия в олимпиадах, конкурсах, фестивалях, </a:t>
            </a: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соревнованиях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</a:t>
            </a:r>
            <a:b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- личного вклада в повышение качества образования, совершенствования методов обучения и воспитания, продуктивного использования новых образовательных технологий, транслирования в педагогических коллективах опыта практических результатов своей профессиональной деятельности, в том числе экспериментальной и </a:t>
            </a: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инновационной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</a:t>
            </a:r>
            <a:b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- активного участия в работе методических объединений педагогических работников организаций, в разработке программно-методического сопровождения образовательного процесса, профессиональных </a:t>
            </a: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конкурсах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0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65565" y="180110"/>
            <a:ext cx="9518072" cy="1219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Информация о результатах профессиональной деятельности педагогического работника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645" b="2832"/>
          <a:stretch/>
        </p:blipFill>
        <p:spPr>
          <a:xfrm>
            <a:off x="2410692" y="1634663"/>
            <a:ext cx="7606146" cy="4960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463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638" y="1265783"/>
            <a:ext cx="568166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Приложение 3.1.1. 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(для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воспитателей дошкольных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организаций, 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осуществляющих образовательную деятельность, 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при аттестации на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высшую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квалификационную категорию)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marL="68580">
              <a:spcAft>
                <a:spcPts val="0"/>
              </a:spcAft>
              <a:tabLst>
                <a:tab pos="4464050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ctr" fontAlgn="base" hangingPunct="0">
              <a:lnSpc>
                <a:spcPct val="200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marR="111760" indent="457200" algn="ctr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Информация о результатах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профессиональной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 </a:t>
            </a: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____________________________________________________________________________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ФИО педагогического работника, должность, наименование ОО в соответствии с Уставом 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(за последние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5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лет)</a:t>
            </a:r>
            <a:endParaRPr lang="ru-RU" sz="1400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29301" y="1265782"/>
            <a:ext cx="6096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Приложение 3.2.1 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(для воспитателей дошкольных организаций, 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осуществляющих образовательную деятельность, 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при аттестации на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первую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квалификационную категорию)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marL="68580">
              <a:spcAft>
                <a:spcPts val="0"/>
              </a:spcAft>
              <a:tabLst>
                <a:tab pos="4464050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ctr" fontAlgn="base" hangingPunct="0">
              <a:lnSpc>
                <a:spcPct val="200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marR="111760" indent="457200" algn="ctr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Информация о результатах профессиональной деятельности </a:t>
            </a: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____________________________________________________________________________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ФИО педагогического работника, должность, наименование ОО в соответствии с Уставом 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(за последние 5 лет)</a:t>
            </a:r>
            <a:endParaRPr lang="ru-RU" sz="1400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4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982" y="0"/>
            <a:ext cx="9268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17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7309" y="720436"/>
            <a:ext cx="3085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</a:rPr>
              <a:t>0.1. Комментарии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1164" y="1454728"/>
            <a:ext cx="1106978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just">
              <a:buAutoNum type="arabicPeriod"/>
            </a:pP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 20.06.2013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года работаю в муниципальном дошкольном образовательном учреждении «Детский сад № 70» в должности «воспитатель». </a:t>
            </a:r>
          </a:p>
          <a:p>
            <a:pPr indent="-342900" algn="just">
              <a:buAutoNum type="arabicPeriod"/>
            </a:pP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 настоящее время работаю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с детьми 6-7 лет группы </a:t>
            </a:r>
            <a:r>
              <a:rPr lang="ru-RU" i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компенсирующей направленности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для детей с тяжёлыми нарушениями речи (или </a:t>
            </a:r>
            <a:r>
              <a:rPr lang="ru-RU" i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общеразвивающей направленности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). Списочный состав…</a:t>
            </a:r>
          </a:p>
          <a:p>
            <a:pPr indent="-342900" algn="just">
              <a:buAutoNum type="arabicPeriod"/>
            </a:pP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В своей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профессиональной деятельности реализую основную образовательную программу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муниципального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дошкольного образовательного учреждения «Детский сад №70» города Ярославля (приказ утверждения программы №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… от …), разработанной на </a:t>
            </a:r>
            <a:r>
              <a:rPr lang="ru-RU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основе ООП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дошкольного образования «От рождения до школы», под редакцией Н.Е. </a:t>
            </a:r>
            <a:r>
              <a:rPr lang="ru-RU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Вераксы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, Т.С. Комаровой, М.А. Васильевой и парциальных программ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и (для компенсирующей направленности) </a:t>
            </a:r>
            <a:r>
              <a:rPr lang="ru-RU" i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АООП </a:t>
            </a:r>
            <a:r>
              <a:rPr lang="ru-RU" i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дошкольного образования для детей старшего дошкольного возраста с тяжёлыми нарушениями речи </a:t>
            </a:r>
            <a:r>
              <a:rPr lang="ru-RU" i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МДОУ «Детский </a:t>
            </a:r>
            <a:r>
              <a:rPr lang="ru-RU" i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сад № 70».</a:t>
            </a:r>
          </a:p>
          <a:p>
            <a:pPr marL="342900" indent="-342900">
              <a:buAutoNum type="arabicPeriod"/>
            </a:pP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Ведущие цели Программы …</a:t>
            </a:r>
          </a:p>
          <a:p>
            <a:pPr marL="342900" indent="-342900">
              <a:buAutoNum type="arabicPeriod"/>
            </a:pP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Особое внимание в Программе уделяется …</a:t>
            </a:r>
          </a:p>
          <a:p>
            <a:pPr marL="342900" indent="-342900">
              <a:buAutoNum type="arabicPeriod"/>
            </a:pP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Программа направлена на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…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С …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года работаю по совместительству в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…</a:t>
            </a:r>
            <a:r>
              <a:rPr lang="ru-RU" dirty="0"/>
              <a:t> 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Другое…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011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06582" y="900546"/>
            <a:ext cx="107805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</a:rPr>
              <a:t>1</a:t>
            </a:r>
            <a:r>
              <a:rPr lang="ru-RU" b="1" dirty="0" smtClean="0">
                <a:latin typeface="Times New Roman" panose="02020603050405020304" pitchFamily="18" charset="0"/>
              </a:rPr>
              <a:t>. Стабильные </a:t>
            </a:r>
            <a:r>
              <a:rPr lang="ru-RU" b="1" dirty="0">
                <a:latin typeface="Times New Roman" panose="02020603050405020304" pitchFamily="18" charset="0"/>
              </a:rPr>
              <a:t>положительные результаты освоения обучающимися образовательных программ по итогам мониторингов, проводимых организацией</a:t>
            </a:r>
          </a:p>
          <a:p>
            <a:r>
              <a:rPr lang="ru-RU" b="1" dirty="0">
                <a:latin typeface="Times New Roman" panose="02020603050405020304" pitchFamily="18" charset="0"/>
              </a:rPr>
              <a:t>1.1. Создание условий для реализации основной образовательной программы дошкольного образования</a:t>
            </a:r>
          </a:p>
          <a:p>
            <a:r>
              <a:rPr lang="ru-RU" b="1" dirty="0">
                <a:latin typeface="Times New Roman" panose="02020603050405020304" pitchFamily="18" charset="0"/>
              </a:rPr>
              <a:t>Проектирование  РППС в соответствии с образовательной программой учреждения и требованиями ФГОС.</a:t>
            </a:r>
            <a:r>
              <a:rPr lang="ru-RU" dirty="0">
                <a:latin typeface="Times New Roman" panose="02020603050405020304" pitchFamily="18" charset="0"/>
              </a:rPr>
              <a:t> 	</a:t>
            </a:r>
          </a:p>
          <a:p>
            <a:r>
              <a:rPr lang="ru-RU" b="1" dirty="0">
                <a:latin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</a:rPr>
              <a:t>			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5804310"/>
              </p:ext>
            </p:extLst>
          </p:nvPr>
        </p:nvGraphicFramePr>
        <p:xfrm>
          <a:off x="706582" y="2931870"/>
          <a:ext cx="10666271" cy="3625948"/>
        </p:xfrm>
        <a:graphic>
          <a:graphicData uri="http://schemas.openxmlformats.org/drawingml/2006/table">
            <a:tbl>
              <a:tblPr firstRow="1" bandRow="1"/>
              <a:tblGrid>
                <a:gridCol w="1884218">
                  <a:extLst>
                    <a:ext uri="{9D8B030D-6E8A-4147-A177-3AD203B41FA5}">
                      <a16:colId xmlns:a16="http://schemas.microsoft.com/office/drawing/2014/main" xmlns="" val="6639513"/>
                    </a:ext>
                  </a:extLst>
                </a:gridCol>
                <a:gridCol w="2795588">
                  <a:extLst>
                    <a:ext uri="{9D8B030D-6E8A-4147-A177-3AD203B41FA5}">
                      <a16:colId xmlns:a16="http://schemas.microsoft.com/office/drawing/2014/main" xmlns="" val="2296759004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3827218043"/>
                    </a:ext>
                  </a:extLst>
                </a:gridCol>
                <a:gridCol w="3014665">
                  <a:extLst>
                    <a:ext uri="{9D8B030D-6E8A-4147-A177-3AD203B41FA5}">
                      <a16:colId xmlns:a16="http://schemas.microsoft.com/office/drawing/2014/main" xmlns="" val="1057054706"/>
                    </a:ext>
                  </a:extLst>
                </a:gridCol>
              </a:tblGrid>
              <a:tr h="96773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</a:rPr>
                        <a:t>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</a:rPr>
                        <a:t>Результаты анализа развития РППС в группе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</a:rPr>
                        <a:t>Планируемые направления развития РППС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</a:rPr>
                        <a:t>Результаты реализации запланированных направлений развития РППС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8439820"/>
                  </a:ext>
                </a:extLst>
              </a:tr>
              <a:tr h="188201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2014-2015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учебный год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(группа детей 3-4 лет общеразвивающей направленности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В 2014-2015 учебном году были изучены требования ФГОС к организации РППС в ДОУ. Проведён анализ  развития РППС в группе и выявлены следующие проблемы:…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-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изучить требования к развивающей предметно-пространственной среде для детей 3-4 лет в соответствии с ООП ДОУ;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-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составить план развития РППС на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2014-2015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учебный год;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-группу рационально разделить на центры детской активности…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1.Были изучены требования к созданию РППС для детей 3-4 лет, проведён мониторинг РППС группы;</a:t>
                      </a:r>
                    </a:p>
                    <a:p>
                      <a:pPr algn="just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2. Центры детской активности организованы и оборудованы в соответствии с возрастом детей и ООП ДОУ…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5487030"/>
                  </a:ext>
                </a:extLst>
              </a:tr>
              <a:tr h="3881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2881954"/>
                  </a:ext>
                </a:extLst>
              </a:tr>
              <a:tr h="3881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7237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070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5962" y="1410303"/>
            <a:ext cx="10681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1.2.Создание условий, безопасных для жизни и здоровья детей (по результатам </a:t>
            </a:r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  <a:cs typeface="Courier"/>
              </a:rPr>
              <a:t>мониторинга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)</a:t>
            </a:r>
            <a:endParaRPr lang="ru-RU" sz="1200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1489935"/>
              </p:ext>
            </p:extLst>
          </p:nvPr>
        </p:nvGraphicFramePr>
        <p:xfrm>
          <a:off x="955962" y="2351315"/>
          <a:ext cx="10350668" cy="3161870"/>
        </p:xfrm>
        <a:graphic>
          <a:graphicData uri="http://schemas.openxmlformats.org/drawingml/2006/table">
            <a:tbl>
              <a:tblPr firstRow="1" bandRow="1"/>
              <a:tblGrid>
                <a:gridCol w="2008911">
                  <a:extLst>
                    <a:ext uri="{9D8B030D-6E8A-4147-A177-3AD203B41FA5}">
                      <a16:colId xmlns:a16="http://schemas.microsoft.com/office/drawing/2014/main" xmlns="" val="3656862126"/>
                    </a:ext>
                  </a:extLst>
                </a:gridCol>
                <a:gridCol w="4100945">
                  <a:extLst>
                    <a:ext uri="{9D8B030D-6E8A-4147-A177-3AD203B41FA5}">
                      <a16:colId xmlns:a16="http://schemas.microsoft.com/office/drawing/2014/main" xmlns="" val="2686658082"/>
                    </a:ext>
                  </a:extLst>
                </a:gridCol>
                <a:gridCol w="4240812">
                  <a:extLst>
                    <a:ext uri="{9D8B030D-6E8A-4147-A177-3AD203B41FA5}">
                      <a16:colId xmlns:a16="http://schemas.microsoft.com/office/drawing/2014/main" xmlns="" val="3127505942"/>
                    </a:ext>
                  </a:extLst>
                </a:gridCol>
              </a:tblGrid>
              <a:tr h="390523">
                <a:tc gridSpan="3"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Стабильные положительные результаты по заболеваемости детей и наличию травматизма</a:t>
                      </a:r>
                      <a:endParaRPr lang="ru-RU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725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Учебный год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1.2.1. Информация о заболеваемости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1.2.2. Информация о наличии травматизма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36815064"/>
                  </a:ext>
                </a:extLst>
              </a:tr>
              <a:tr h="50566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11.7/12.0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Случаев травматизма - 0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49612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2016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17.6/10.0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Случаев травматизма - 0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90427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2017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23.5/6.0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Случаев травматизма – 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51332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06480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11622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0262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1381" y="872837"/>
            <a:ext cx="10440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1.3. Удовлетворённость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 качеством образовательного процесса и условиями пребывания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ребёнка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группе (по результатам анкетирования)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5167002"/>
              </p:ext>
            </p:extLst>
          </p:nvPr>
        </p:nvGraphicFramePr>
        <p:xfrm>
          <a:off x="831273" y="2092037"/>
          <a:ext cx="10520882" cy="4347227"/>
        </p:xfrm>
        <a:graphic>
          <a:graphicData uri="http://schemas.openxmlformats.org/drawingml/2006/table">
            <a:tbl>
              <a:tblPr firstRow="1" bandRow="1"/>
              <a:tblGrid>
                <a:gridCol w="1197004">
                  <a:extLst>
                    <a:ext uri="{9D8B030D-6E8A-4147-A177-3AD203B41FA5}">
                      <a16:colId xmlns:a16="http://schemas.microsoft.com/office/drawing/2014/main" xmlns="" val="3656862126"/>
                    </a:ext>
                  </a:extLst>
                </a:gridCol>
                <a:gridCol w="3791513">
                  <a:extLst>
                    <a:ext uri="{9D8B030D-6E8A-4147-A177-3AD203B41FA5}">
                      <a16:colId xmlns:a16="http://schemas.microsoft.com/office/drawing/2014/main" xmlns="" val="2686658082"/>
                    </a:ext>
                  </a:extLst>
                </a:gridCol>
                <a:gridCol w="5532365">
                  <a:extLst>
                    <a:ext uri="{9D8B030D-6E8A-4147-A177-3AD203B41FA5}">
                      <a16:colId xmlns:a16="http://schemas.microsoft.com/office/drawing/2014/main" xmlns="" val="3127505942"/>
                    </a:ext>
                  </a:extLst>
                </a:gridCol>
              </a:tblGrid>
              <a:tr h="689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Год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Форма сбора информации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Доля родителей,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удовлетворённых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качеством образовательного процесса и условиями пребывания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36815064"/>
                  </a:ext>
                </a:extLst>
              </a:tr>
              <a:tr h="91012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2014-2015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Анкета департамента образования мэрии г. Ярославля «Оценка качества деятельности ДОУ»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в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49612848"/>
                  </a:ext>
                </a:extLst>
              </a:tr>
              <a:tr h="151687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Анкета «Удовлетворённость родителей качеством образовательного процесса и условиями пребывания ребёнка в группе ДОУ»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в %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90427806"/>
                  </a:ext>
                </a:extLst>
              </a:tr>
              <a:tr h="41011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51332004"/>
                  </a:ext>
                </a:extLst>
              </a:tr>
              <a:tr h="41011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06480080"/>
                  </a:ext>
                </a:extLst>
              </a:tr>
              <a:tr h="41011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11622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7523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7007" y="928255"/>
            <a:ext cx="7681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1.4.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Взаимодействие с социальными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партнёрами</a:t>
            </a:r>
            <a:endParaRPr lang="ru-RU" sz="1200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1275846"/>
              </p:ext>
            </p:extLst>
          </p:nvPr>
        </p:nvGraphicFramePr>
        <p:xfrm>
          <a:off x="1047007" y="1842657"/>
          <a:ext cx="10396847" cy="3850639"/>
        </p:xfrm>
        <a:graphic>
          <a:graphicData uri="http://schemas.openxmlformats.org/drawingml/2006/table">
            <a:tbl>
              <a:tblPr firstRow="1" bandRow="1"/>
              <a:tblGrid>
                <a:gridCol w="2329996">
                  <a:extLst>
                    <a:ext uri="{9D8B030D-6E8A-4147-A177-3AD203B41FA5}">
                      <a16:colId xmlns:a16="http://schemas.microsoft.com/office/drawing/2014/main" xmlns="" val="3656862126"/>
                    </a:ext>
                  </a:extLst>
                </a:gridCol>
                <a:gridCol w="3632169">
                  <a:extLst>
                    <a:ext uri="{9D8B030D-6E8A-4147-A177-3AD203B41FA5}">
                      <a16:colId xmlns:a16="http://schemas.microsoft.com/office/drawing/2014/main" xmlns="" val="2686658082"/>
                    </a:ext>
                  </a:extLst>
                </a:gridCol>
                <a:gridCol w="4434682">
                  <a:extLst>
                    <a:ext uri="{9D8B030D-6E8A-4147-A177-3AD203B41FA5}">
                      <a16:colId xmlns:a16="http://schemas.microsoft.com/office/drawing/2014/main" xmlns="" val="3127505942"/>
                    </a:ext>
                  </a:extLst>
                </a:gridCol>
              </a:tblGrid>
              <a:tr h="5457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Год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Социальные партнеры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Формы взаимодействия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36815064"/>
                  </a:ext>
                </a:extLst>
              </a:tr>
              <a:tr h="61751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2016-2017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(группа детей 6-7 лет)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МОУ «Средняя школа № 89»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49612848"/>
                  </a:ext>
                </a:extLst>
              </a:tr>
              <a:tr h="61751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2016-2017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(группа детей 6-7 лет)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МУДО ДШИ им. Е.М. 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Стомпелева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90427806"/>
                  </a:ext>
                </a:extLst>
              </a:tr>
              <a:tr h="123503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2016-2017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(группа детей 6-7 лет)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Библиотека-филиал №13 им. Ф.М. Достоевского МУК «Централизованная библиотечная система г. Ярославля» 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51332004"/>
                  </a:ext>
                </a:extLst>
              </a:tr>
              <a:tr h="4173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06480080"/>
                  </a:ext>
                </a:extLst>
              </a:tr>
              <a:tr h="4173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11622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184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0511" y="127231"/>
            <a:ext cx="104067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1.5.Дополнительная аналитическая информация к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п.п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. 1.1.-1.4, свидетельствующая о результативности деятельности педагога,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в том числе: наличие системы мониторинга динамики развития детей;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роль аттестуемого педагога в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активизации познавательной деятельности обучающихся;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влияние данной деятельности на образовательные результаты и др.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2. Выявление и развитие способностей обучающихся к научной (интеллектуальной), творческой, физкультурно-спортивной деятельности, а также их участия в олимпиадах, конкурсах, фестивалях, соревнованиях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2.1.1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. Результаты участия обучающихся, подготовленных аттестуемым педагогом, в олимпиадах, смотрах, конкурсах, турнирах, выставках, соревнованиях,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в проектной деятельности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и др. </a:t>
            </a:r>
            <a:endParaRPr lang="ru-RU" sz="1200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6336071"/>
              </p:ext>
            </p:extLst>
          </p:nvPr>
        </p:nvGraphicFramePr>
        <p:xfrm>
          <a:off x="1111001" y="2989462"/>
          <a:ext cx="10245762" cy="3779520"/>
        </p:xfrm>
        <a:graphic>
          <a:graphicData uri="http://schemas.openxmlformats.org/drawingml/2006/table">
            <a:tbl>
              <a:tblPr firstRow="1" bandRow="1"/>
              <a:tblGrid>
                <a:gridCol w="939318">
                  <a:extLst>
                    <a:ext uri="{9D8B030D-6E8A-4147-A177-3AD203B41FA5}">
                      <a16:colId xmlns:a16="http://schemas.microsoft.com/office/drawing/2014/main" xmlns="" val="433336752"/>
                    </a:ext>
                  </a:extLst>
                </a:gridCol>
                <a:gridCol w="1445101">
                  <a:extLst>
                    <a:ext uri="{9D8B030D-6E8A-4147-A177-3AD203B41FA5}">
                      <a16:colId xmlns:a16="http://schemas.microsoft.com/office/drawing/2014/main" xmlns="" val="1394090925"/>
                    </a:ext>
                  </a:extLst>
                </a:gridCol>
                <a:gridCol w="2687886">
                  <a:extLst>
                    <a:ext uri="{9D8B030D-6E8A-4147-A177-3AD203B41FA5}">
                      <a16:colId xmlns:a16="http://schemas.microsoft.com/office/drawing/2014/main" xmlns="" val="1495703397"/>
                    </a:ext>
                  </a:extLst>
                </a:gridCol>
                <a:gridCol w="2427768">
                  <a:extLst>
                    <a:ext uri="{9D8B030D-6E8A-4147-A177-3AD203B41FA5}">
                      <a16:colId xmlns:a16="http://schemas.microsoft.com/office/drawing/2014/main" xmlns="" val="3687798470"/>
                    </a:ext>
                  </a:extLst>
                </a:gridCol>
                <a:gridCol w="1026021">
                  <a:extLst>
                    <a:ext uri="{9D8B030D-6E8A-4147-A177-3AD203B41FA5}">
                      <a16:colId xmlns:a16="http://schemas.microsoft.com/office/drawing/2014/main" xmlns="" val="246349822"/>
                    </a:ext>
                  </a:extLst>
                </a:gridCol>
                <a:gridCol w="1719668">
                  <a:extLst>
                    <a:ext uri="{9D8B030D-6E8A-4147-A177-3AD203B41FA5}">
                      <a16:colId xmlns:a16="http://schemas.microsoft.com/office/drawing/2014/main" xmlns="" val="1379334201"/>
                    </a:ext>
                  </a:extLst>
                </a:gridCol>
              </a:tblGrid>
              <a:tr h="277353">
                <a:tc row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Год участия</a:t>
                      </a:r>
                      <a:endParaRPr lang="ru-RU" sz="1400" kern="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Название мероприятия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 defTabSz="261938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Уровень (</a:t>
                      </a:r>
                      <a:r>
                        <a:rPr lang="ru-RU" sz="1400" kern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образовательной организации, </a:t>
                      </a:r>
                      <a:r>
                        <a:rPr lang="ru-RU" sz="1400" kern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муниципальный</a:t>
                      </a:r>
                      <a:r>
                        <a:rPr lang="ru-RU" sz="1400" kern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, региональный, федеральный)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Название приказа, № и дата, учреждение/организация, издавшая приказ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Результат участия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34964058"/>
                  </a:ext>
                </a:extLst>
              </a:tr>
              <a:tr h="7765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Количество участников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Количество победителей, лауреатов, </a:t>
                      </a:r>
                      <a:r>
                        <a:rPr lang="ru-RU" sz="14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призёров  </a:t>
                      </a:r>
                      <a:r>
                        <a:rPr lang="ru-RU" sz="14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(1, 2, 3-е место)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06764419"/>
                  </a:ext>
                </a:extLst>
              </a:tr>
              <a:tr h="915265">
                <a:tc>
                  <a:txBody>
                    <a:bodyPr/>
                    <a:lstStyle/>
                    <a:p>
                      <a:pPr algn="ctr"/>
                      <a:r>
                        <a:rPr lang="ru-RU" sz="1400" kern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2015</a:t>
                      </a:r>
                      <a:endParaRPr lang="ru-RU" sz="1400" kern="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Конкурс детского рисунка «Там, на неведомых дорожках…»</a:t>
                      </a:r>
                      <a:endParaRPr lang="ru-RU" sz="1400" kern="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муниципальный</a:t>
                      </a:r>
                      <a:endParaRPr lang="ru-RU" sz="1400" kern="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Диплом </a:t>
                      </a:r>
                    </a:p>
                    <a:p>
                      <a:pPr algn="ctr"/>
                      <a:r>
                        <a:rPr lang="ru-RU" sz="1400" kern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МОУ ДПО «Городской центр развития образования»</a:t>
                      </a:r>
                    </a:p>
                    <a:p>
                      <a:pPr algn="ctr"/>
                      <a:r>
                        <a:rPr lang="ru-RU" sz="1400" kern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Директор МОУ ГЦРО</a:t>
                      </a:r>
                    </a:p>
                    <a:p>
                      <a:pPr algn="ctr"/>
                      <a:r>
                        <a:rPr lang="ru-RU" sz="1400" kern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 </a:t>
                      </a:r>
                      <a:r>
                        <a:rPr lang="ru-RU" sz="1400" kern="0" dirty="0" err="1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Бушная</a:t>
                      </a:r>
                      <a:r>
                        <a:rPr lang="ru-RU" sz="1400" kern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 О.В.</a:t>
                      </a:r>
                      <a:endParaRPr lang="ru-RU" sz="1400" kern="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1</a:t>
                      </a:r>
                      <a:endParaRPr lang="ru-RU" sz="1400" kern="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1 лауреат</a:t>
                      </a:r>
                      <a:endParaRPr lang="ru-RU" sz="1400" kern="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9159629"/>
                  </a:ext>
                </a:extLst>
              </a:tr>
              <a:tr h="332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9674766"/>
                  </a:ext>
                </a:extLst>
              </a:tr>
              <a:tr h="33282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7473254"/>
                  </a:ext>
                </a:extLst>
              </a:tr>
              <a:tr h="3328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7875579"/>
                  </a:ext>
                </a:extLst>
              </a:tr>
              <a:tr h="33282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5962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6369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2073" y="1870364"/>
            <a:ext cx="267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78397" y="1013792"/>
            <a:ext cx="6525491" cy="10742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Виды аттестации</a:t>
            </a:r>
            <a:endParaRPr lang="ru-RU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923354" y="2835957"/>
            <a:ext cx="4502727" cy="18010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Добровольная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</a:t>
            </a:r>
            <a:r>
              <a:rPr lang="ru-RU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 первую или высшую </a:t>
            </a:r>
            <a:r>
              <a:rPr lang="ru-RU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квалификационные категории)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4254" y="2905782"/>
            <a:ext cx="4613564" cy="18010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Обязательная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(на соответствие занимаемой </a:t>
            </a:r>
            <a:r>
              <a:rPr lang="ru-RU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должности)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3484" y="4772653"/>
            <a:ext cx="2335315" cy="2085347"/>
          </a:xfrm>
          <a:prstGeom prst="rect">
            <a:avLst/>
          </a:prstGeom>
        </p:spPr>
      </p:pic>
      <p:cxnSp>
        <p:nvCxnSpPr>
          <p:cNvPr id="18" name="Прямая со стрелкой 17"/>
          <p:cNvCxnSpPr>
            <a:endCxn id="5" idx="0"/>
          </p:cNvCxnSpPr>
          <p:nvPr/>
        </p:nvCxnSpPr>
        <p:spPr>
          <a:xfrm>
            <a:off x="6691086" y="2088039"/>
            <a:ext cx="2483632" cy="747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978397" y="2088039"/>
            <a:ext cx="2696689" cy="817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3812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0516" y="377150"/>
            <a:ext cx="10450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2.2.</a:t>
            </a:r>
            <a:r>
              <a:rPr lang="ru-RU" sz="1200" dirty="0">
                <a:latin typeface="Courier"/>
                <a:ea typeface="Times New Roman" panose="02020603050405020304" pitchFamily="18" charset="0"/>
                <a:cs typeface="Courier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Р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абота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с детьми с особыми образовательными потребностями.</a:t>
            </a:r>
            <a:endParaRPr lang="ru-RU" sz="1200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7446214"/>
              </p:ext>
            </p:extLst>
          </p:nvPr>
        </p:nvGraphicFramePr>
        <p:xfrm>
          <a:off x="1030516" y="1030513"/>
          <a:ext cx="10305140" cy="2971800"/>
        </p:xfrm>
        <a:graphic>
          <a:graphicData uri="http://schemas.openxmlformats.org/drawingml/2006/table">
            <a:tbl>
              <a:tblPr firstRow="1" bandRow="1"/>
              <a:tblGrid>
                <a:gridCol w="1241629">
                  <a:extLst>
                    <a:ext uri="{9D8B030D-6E8A-4147-A177-3AD203B41FA5}">
                      <a16:colId xmlns:a16="http://schemas.microsoft.com/office/drawing/2014/main" xmlns="" val="669718139"/>
                    </a:ext>
                  </a:extLst>
                </a:gridCol>
                <a:gridCol w="3726873">
                  <a:extLst>
                    <a:ext uri="{9D8B030D-6E8A-4147-A177-3AD203B41FA5}">
                      <a16:colId xmlns:a16="http://schemas.microsoft.com/office/drawing/2014/main" xmlns="" val="3000993641"/>
                    </a:ext>
                  </a:extLst>
                </a:gridCol>
                <a:gridCol w="1357746">
                  <a:extLst>
                    <a:ext uri="{9D8B030D-6E8A-4147-A177-3AD203B41FA5}">
                      <a16:colId xmlns:a16="http://schemas.microsoft.com/office/drawing/2014/main" xmlns="" val="188008334"/>
                    </a:ext>
                  </a:extLst>
                </a:gridCol>
                <a:gridCol w="3978892">
                  <a:extLst>
                    <a:ext uri="{9D8B030D-6E8A-4147-A177-3AD203B41FA5}">
                      <a16:colId xmlns:a16="http://schemas.microsoft.com/office/drawing/2014/main" xmlns="" val="1893407893"/>
                    </a:ext>
                  </a:extLst>
                </a:gridCol>
              </a:tblGrid>
              <a:tr h="5266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 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Категории детей с разными образовательными потребностями: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Учебный год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Наличие индивидуальных планов, маршрутов и т.д., для работы с данной категорией детей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04211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категория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Дети 5-6 лет группы компенсирующей направленности с ТНР (16 человек)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2017-2018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8353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 категория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2. Дети 5-6 лет 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с нарушением зрения </a:t>
                      </a:r>
                      <a:b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</a:b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(6 человек)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2017-2018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7130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6372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5993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668314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30516" y="4155335"/>
            <a:ext cx="103051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2.3.</a:t>
            </a:r>
            <a:r>
              <a:rPr lang="ru-RU" sz="1200" dirty="0">
                <a:latin typeface="Courier"/>
                <a:ea typeface="Times New Roman" panose="02020603050405020304" pitchFamily="18" charset="0"/>
                <a:cs typeface="Courier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Развитие способностей воспитанников: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наличие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кружков, которыми руководит аттестуемый педагог,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программ дополнительного образования для детей дошкольного возраста.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marR="422910" algn="just">
              <a:spcAft>
                <a:spcPts val="0"/>
              </a:spcAft>
              <a:tabLst>
                <a:tab pos="88011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marR="422910" algn="just">
              <a:spcAft>
                <a:spcPts val="0"/>
              </a:spcAft>
              <a:tabLst>
                <a:tab pos="88011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2.4. Дополнительная аналитическая информация к п. 2.1 – 2.3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(роль педагога в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активизации познавательной деятельности обучающихся;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влияние данной деятельности на образовательные результаты и др.).</a:t>
            </a:r>
            <a:endParaRPr lang="ru-RU" sz="1200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71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6003" y="155231"/>
            <a:ext cx="104067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22910" algn="just">
              <a:spcAft>
                <a:spcPts val="0"/>
              </a:spcAft>
              <a:tabLst>
                <a:tab pos="88011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3. Личный вклад в повышение качества образования, совершенствование методов обучения и воспитания, транслирование в педагогических коллективах опыта практических результатов своей профессиональной деятельности;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marR="422910" algn="just">
              <a:spcAft>
                <a:spcPts val="0"/>
              </a:spcAft>
              <a:tabLst>
                <a:tab pos="88011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активное участие в работе методических объединений педагогических работников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организации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3.1. Разработка программного сопровождения образовательного процесса </a:t>
            </a:r>
            <a:endParaRPr lang="ru-RU" sz="1200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87706426"/>
              </p:ext>
            </p:extLst>
          </p:nvPr>
        </p:nvGraphicFramePr>
        <p:xfrm>
          <a:off x="1016001" y="2186556"/>
          <a:ext cx="10406745" cy="4099560"/>
        </p:xfrm>
        <a:graphic>
          <a:graphicData uri="http://schemas.openxmlformats.org/drawingml/2006/table">
            <a:tbl>
              <a:tblPr firstRow="1" bandRow="1"/>
              <a:tblGrid>
                <a:gridCol w="2081349">
                  <a:extLst>
                    <a:ext uri="{9D8B030D-6E8A-4147-A177-3AD203B41FA5}">
                      <a16:colId xmlns:a16="http://schemas.microsoft.com/office/drawing/2014/main" xmlns="" val="1274640447"/>
                    </a:ext>
                  </a:extLst>
                </a:gridCol>
                <a:gridCol w="2081349">
                  <a:extLst>
                    <a:ext uri="{9D8B030D-6E8A-4147-A177-3AD203B41FA5}">
                      <a16:colId xmlns:a16="http://schemas.microsoft.com/office/drawing/2014/main" xmlns="" val="1346382844"/>
                    </a:ext>
                  </a:extLst>
                </a:gridCol>
                <a:gridCol w="2081349">
                  <a:extLst>
                    <a:ext uri="{9D8B030D-6E8A-4147-A177-3AD203B41FA5}">
                      <a16:colId xmlns:a16="http://schemas.microsoft.com/office/drawing/2014/main" xmlns="" val="3271969872"/>
                    </a:ext>
                  </a:extLst>
                </a:gridCol>
                <a:gridCol w="2081349">
                  <a:extLst>
                    <a:ext uri="{9D8B030D-6E8A-4147-A177-3AD203B41FA5}">
                      <a16:colId xmlns:a16="http://schemas.microsoft.com/office/drawing/2014/main" xmlns="" val="2722129852"/>
                    </a:ext>
                  </a:extLst>
                </a:gridCol>
                <a:gridCol w="2081349">
                  <a:extLst>
                    <a:ext uri="{9D8B030D-6E8A-4147-A177-3AD203B41FA5}">
                      <a16:colId xmlns:a16="http://schemas.microsoft.com/office/drawing/2014/main" xmlns="" val="3132922014"/>
                    </a:ext>
                  </a:extLst>
                </a:gridCol>
              </a:tblGrid>
              <a:tr h="370840">
                <a:tc rowSpan="7"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Наличие программного сопровождения образовательного процесса, разработанного педагогом 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 и вид программной продукции (программа кружка и др.)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20643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Учебный год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Наименование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Класс (группа)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Дата утверждения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482254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2015-2016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Программа дополнительного</a:t>
                      </a:r>
                      <a:r>
                        <a:rPr lang="ru-RU" sz="1400" kern="1200" baseline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  образования </a:t>
                      </a:r>
                      <a:r>
                        <a:rPr lang="ru-RU" sz="1400" kern="120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 по ПДД</a:t>
                      </a:r>
                      <a:r>
                        <a:rPr lang="ru-RU" sz="1400" kern="1200" baseline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 «Дорожная азбука»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Дети 5-6 лет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09.09.2015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4313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2015-2016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Сценарий спортивно-игрового развлечения «Знатоки дорожных знаков»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Дети 5-6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лет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21.10.2015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27302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2016-2017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Конспект открытой НОД по ОО «Познавательное развитие» на тему «…»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Дети 6-7 лет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Courier"/>
                        </a:rPr>
                        <a:t>11.10.2016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Courie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508565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73779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7079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6174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7526" y="845127"/>
            <a:ext cx="10338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3.2.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родуктивное использование образовательных технологий</a:t>
            </a:r>
            <a:r>
              <a:rPr lang="ru-RU" dirty="0">
                <a:solidFill>
                  <a:srgbClr val="4F81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(образовательные технологии, используемые педагогом в своей практической  деятельности, в </a:t>
            </a:r>
            <a:r>
              <a:rPr lang="ru-RU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т.ч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здоровьесберегающие, ИКТ)</a:t>
            </a:r>
            <a:endParaRPr lang="ru-RU" b="1" i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4070975"/>
              </p:ext>
            </p:extLst>
          </p:nvPr>
        </p:nvGraphicFramePr>
        <p:xfrm>
          <a:off x="997527" y="2299854"/>
          <a:ext cx="10338131" cy="2645403"/>
        </p:xfrm>
        <a:graphic>
          <a:graphicData uri="http://schemas.openxmlformats.org/drawingml/2006/table">
            <a:tbl>
              <a:tblPr firstRow="1" bandRow="1"/>
              <a:tblGrid>
                <a:gridCol w="3352679">
                  <a:extLst>
                    <a:ext uri="{9D8B030D-6E8A-4147-A177-3AD203B41FA5}">
                      <a16:colId xmlns:a16="http://schemas.microsoft.com/office/drawing/2014/main" xmlns="" val="3174316920"/>
                    </a:ext>
                  </a:extLst>
                </a:gridCol>
                <a:gridCol w="3492726">
                  <a:extLst>
                    <a:ext uri="{9D8B030D-6E8A-4147-A177-3AD203B41FA5}">
                      <a16:colId xmlns:a16="http://schemas.microsoft.com/office/drawing/2014/main" xmlns="" val="1236418522"/>
                    </a:ext>
                  </a:extLst>
                </a:gridCol>
                <a:gridCol w="3492726">
                  <a:extLst>
                    <a:ext uri="{9D8B030D-6E8A-4147-A177-3AD203B41FA5}">
                      <a16:colId xmlns:a16="http://schemas.microsoft.com/office/drawing/2014/main" xmlns="" val="4112286089"/>
                    </a:ext>
                  </a:extLst>
                </a:gridCol>
              </a:tblGrid>
              <a:tr h="3831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Используемые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современные образовательные технологии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Цель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использования технологии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Результат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использования технологии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18961984"/>
                  </a:ext>
                </a:extLst>
              </a:tr>
              <a:tr h="970144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Здоровьесберегающие технологии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01.10.2014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(авторы - Ю.Ф.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Змановский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, Авдеева Н.Н., Князева О.Л.,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Стеркина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Р.Б.)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Цель:  сохранение,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обеспечение, формирование, развитие …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Результат: у детей сформированы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…, повысился  познавательный интерес …, воспитанники научились …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55384"/>
                  </a:ext>
                </a:extLst>
              </a:tr>
              <a:tr h="751079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Технология ТРИЗ-РТВ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01.10.2015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(Т.С.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Альтшуллер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)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Цель: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Результат: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5462323"/>
                  </a:ext>
                </a:extLst>
              </a:tr>
              <a:tr h="375540"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8840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5701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8144" y="872836"/>
            <a:ext cx="1051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3.3.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Выступления на научно-практических конференциях, педагогических чтениях, семинарах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(за исключением вопросов организационного характера)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и др.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8597089"/>
              </p:ext>
            </p:extLst>
          </p:nvPr>
        </p:nvGraphicFramePr>
        <p:xfrm>
          <a:off x="748144" y="2008908"/>
          <a:ext cx="10515600" cy="3940314"/>
        </p:xfrm>
        <a:graphic>
          <a:graphicData uri="http://schemas.openxmlformats.org/drawingml/2006/table">
            <a:tbl>
              <a:tblPr firstRow="1" bandRow="1"/>
              <a:tblGrid>
                <a:gridCol w="2396838">
                  <a:extLst>
                    <a:ext uri="{9D8B030D-6E8A-4147-A177-3AD203B41FA5}">
                      <a16:colId xmlns:a16="http://schemas.microsoft.com/office/drawing/2014/main" xmlns="" val="2728008650"/>
                    </a:ext>
                  </a:extLst>
                </a:gridCol>
                <a:gridCol w="2382982">
                  <a:extLst>
                    <a:ext uri="{9D8B030D-6E8A-4147-A177-3AD203B41FA5}">
                      <a16:colId xmlns:a16="http://schemas.microsoft.com/office/drawing/2014/main" xmlns="" val="367217231"/>
                    </a:ext>
                  </a:extLst>
                </a:gridCol>
                <a:gridCol w="2424545">
                  <a:extLst>
                    <a:ext uri="{9D8B030D-6E8A-4147-A177-3AD203B41FA5}">
                      <a16:colId xmlns:a16="http://schemas.microsoft.com/office/drawing/2014/main" xmlns="" val="2774506796"/>
                    </a:ext>
                  </a:extLst>
                </a:gridCol>
                <a:gridCol w="3311235">
                  <a:extLst>
                    <a:ext uri="{9D8B030D-6E8A-4147-A177-3AD203B41FA5}">
                      <a16:colId xmlns:a16="http://schemas.microsoft.com/office/drawing/2014/main" xmlns="" val="669281471"/>
                    </a:ext>
                  </a:extLst>
                </a:gridCol>
              </a:tblGrid>
              <a:tr h="28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Уровень мероприятия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 мероприятия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Дата мероприятия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Тема выступления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93163465"/>
                  </a:ext>
                </a:extLst>
              </a:tr>
              <a:tr h="22481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региональный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семинар 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 тему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«…»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20.11.2018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консультация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с презентацией для педагогов:</a:t>
                      </a:r>
                      <a:b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</a:b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«Использование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автогородка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и физкультурной площадки для формирование основ безопасного поведения у детей дошкольного возраста»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1617408"/>
                  </a:ext>
                </a:extLst>
              </a:tr>
              <a:tr h="359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образовательная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организация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педагогический совет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 тему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«…»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21.09.2017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консультация для педагогов:</a:t>
                      </a:r>
                      <a:endParaRPr lang="ru-RU" sz="1600" dirty="0" smtClean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«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Особенности взаимодействия с семьями воспитанников в контексте ФГОС ДО»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75047795"/>
                  </a:ext>
                </a:extLst>
              </a:tr>
              <a:tr h="359703">
                <a:tc>
                  <a:txBody>
                    <a:bodyPr/>
                    <a:lstStyle/>
                    <a:p>
                      <a:pPr algn="ctr"/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3055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832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9257" y="682171"/>
            <a:ext cx="10551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3.4.  Проведение открытых занятий, мероприятий, мастер - классов и др.</a:t>
            </a:r>
            <a:endParaRPr lang="ru-RU" sz="1200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73650877"/>
              </p:ext>
            </p:extLst>
          </p:nvPr>
        </p:nvGraphicFramePr>
        <p:xfrm>
          <a:off x="769257" y="1465943"/>
          <a:ext cx="10551888" cy="4505166"/>
        </p:xfrm>
        <a:graphic>
          <a:graphicData uri="http://schemas.openxmlformats.org/drawingml/2006/table">
            <a:tbl>
              <a:tblPr firstRow="1" bandRow="1"/>
              <a:tblGrid>
                <a:gridCol w="1641969">
                  <a:extLst>
                    <a:ext uri="{9D8B030D-6E8A-4147-A177-3AD203B41FA5}">
                      <a16:colId xmlns:a16="http://schemas.microsoft.com/office/drawing/2014/main" xmlns="" val="4148111899"/>
                    </a:ext>
                  </a:extLst>
                </a:gridCol>
                <a:gridCol w="2819670">
                  <a:extLst>
                    <a:ext uri="{9D8B030D-6E8A-4147-A177-3AD203B41FA5}">
                      <a16:colId xmlns:a16="http://schemas.microsoft.com/office/drawing/2014/main" xmlns="" val="3013573341"/>
                    </a:ext>
                  </a:extLst>
                </a:gridCol>
                <a:gridCol w="2468965">
                  <a:extLst>
                    <a:ext uri="{9D8B030D-6E8A-4147-A177-3AD203B41FA5}">
                      <a16:colId xmlns:a16="http://schemas.microsoft.com/office/drawing/2014/main" xmlns="" val="2875945990"/>
                    </a:ext>
                  </a:extLst>
                </a:gridCol>
                <a:gridCol w="1610394">
                  <a:extLst>
                    <a:ext uri="{9D8B030D-6E8A-4147-A177-3AD203B41FA5}">
                      <a16:colId xmlns:a16="http://schemas.microsoft.com/office/drawing/2014/main" xmlns="" val="1678109097"/>
                    </a:ext>
                  </a:extLst>
                </a:gridCol>
                <a:gridCol w="2010890">
                  <a:extLst>
                    <a:ext uri="{9D8B030D-6E8A-4147-A177-3AD203B41FA5}">
                      <a16:colId xmlns:a16="http://schemas.microsoft.com/office/drawing/2014/main" xmlns="" val="2885644578"/>
                    </a:ext>
                  </a:extLst>
                </a:gridCol>
              </a:tblGrid>
              <a:tr h="12126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Уровень мероприятия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 мероприятия (открытое  занятие, мероприятие, мастер - класс и др.)</a:t>
                      </a:r>
                      <a:endParaRPr lang="ru-RU" sz="180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Тема открытого занятия, мероприятия, мастер - класса и др.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Дата проведения мероприятия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Место проведения мероприятия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72117903"/>
                  </a:ext>
                </a:extLst>
              </a:tr>
              <a:tr h="1153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образовательная организация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о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ткрытая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интегрированная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непосредственно образовательная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деятельность по ФЭМП  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«Царица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Математика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в гостях у ребят»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14.05.2018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МДОУ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«Детский сад № 70»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63983640"/>
                  </a:ext>
                </a:extLst>
              </a:tr>
              <a:tr h="90951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муниципальный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мастер-класс по художественно-эстетическому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развитию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«Мир природы в акварели»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07.05.2019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МДОУ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«Детский сад № 70»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1945793"/>
                  </a:ext>
                </a:extLst>
              </a:tr>
              <a:tr h="4098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3514257"/>
                  </a:ext>
                </a:extLst>
              </a:tr>
              <a:tr h="4098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6596219"/>
                  </a:ext>
                </a:extLst>
              </a:tr>
              <a:tr h="4098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6975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9602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4114" y="232230"/>
            <a:ext cx="1076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3.5. Публичное представление собственного педагогического опыта на официальных сайтах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(образовательной организации, органа управления образованием, методической службы и т.д.)</a:t>
            </a:r>
            <a:endParaRPr lang="ru-RU" sz="1200" i="1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6811759"/>
              </p:ext>
            </p:extLst>
          </p:nvPr>
        </p:nvGraphicFramePr>
        <p:xfrm>
          <a:off x="624114" y="878563"/>
          <a:ext cx="10769604" cy="5758495"/>
        </p:xfrm>
        <a:graphic>
          <a:graphicData uri="http://schemas.openxmlformats.org/drawingml/2006/table">
            <a:tbl>
              <a:tblPr firstRow="1" bandRow="1"/>
              <a:tblGrid>
                <a:gridCol w="2144919">
                  <a:extLst>
                    <a:ext uri="{9D8B030D-6E8A-4147-A177-3AD203B41FA5}">
                      <a16:colId xmlns:a16="http://schemas.microsoft.com/office/drawing/2014/main" xmlns="" val="4148111899"/>
                    </a:ext>
                  </a:extLst>
                </a:gridCol>
                <a:gridCol w="1889930">
                  <a:extLst>
                    <a:ext uri="{9D8B030D-6E8A-4147-A177-3AD203B41FA5}">
                      <a16:colId xmlns:a16="http://schemas.microsoft.com/office/drawing/2014/main" xmlns="" val="3013573341"/>
                    </a:ext>
                  </a:extLst>
                </a:gridCol>
                <a:gridCol w="1529943">
                  <a:extLst>
                    <a:ext uri="{9D8B030D-6E8A-4147-A177-3AD203B41FA5}">
                      <a16:colId xmlns:a16="http://schemas.microsoft.com/office/drawing/2014/main" xmlns="" val="2875945990"/>
                    </a:ext>
                  </a:extLst>
                </a:gridCol>
                <a:gridCol w="2309915">
                  <a:extLst>
                    <a:ext uri="{9D8B030D-6E8A-4147-A177-3AD203B41FA5}">
                      <a16:colId xmlns:a16="http://schemas.microsoft.com/office/drawing/2014/main" xmlns="" val="1678109097"/>
                    </a:ext>
                  </a:extLst>
                </a:gridCol>
                <a:gridCol w="2894897">
                  <a:extLst>
                    <a:ext uri="{9D8B030D-6E8A-4147-A177-3AD203B41FA5}">
                      <a16:colId xmlns:a16="http://schemas.microsoft.com/office/drawing/2014/main" xmlns="" val="2885644578"/>
                    </a:ext>
                  </a:extLst>
                </a:gridCol>
              </a:tblGrid>
              <a:tr h="8776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Уровень публикации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Вид публикации, название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Дата публикации</a:t>
                      </a:r>
                      <a:endParaRPr lang="ru-RU" sz="160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Выходные данные, объем публикаций</a:t>
                      </a:r>
                      <a:endParaRPr lang="ru-RU" sz="160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В  электронной версии указать  сайт профильного издательства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72117903"/>
                  </a:ext>
                </a:extLst>
              </a:tr>
              <a:tr h="121243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образовательная организация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консультация 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для родителей 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«Ваш ребёнок готовится стать школьником»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 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24.05.2015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https</a:t>
                      </a:r>
                      <a:r>
                        <a:rPr lang="ru-RU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://</a:t>
                      </a:r>
                      <a:r>
                        <a:rPr lang="en-US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mdou</a:t>
                      </a:r>
                      <a:r>
                        <a:rPr lang="ru-RU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70.</a:t>
                      </a:r>
                      <a:r>
                        <a:rPr lang="en-US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edu</a:t>
                      </a:r>
                      <a:r>
                        <a:rPr lang="ru-RU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.</a:t>
                      </a:r>
                      <a:r>
                        <a:rPr lang="en-US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yar</a:t>
                      </a:r>
                      <a:r>
                        <a:rPr lang="ru-RU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.</a:t>
                      </a:r>
                      <a:r>
                        <a:rPr lang="en-US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ru</a:t>
                      </a:r>
                      <a:r>
                        <a:rPr lang="ru-RU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/</a:t>
                      </a:r>
                      <a:r>
                        <a:rPr lang="en-US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uslugi</a:t>
                      </a:r>
                      <a:r>
                        <a:rPr lang="ru-RU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_</a:t>
                      </a:r>
                      <a:r>
                        <a:rPr lang="en-US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naseleniyu</a:t>
                      </a:r>
                      <a:r>
                        <a:rPr lang="ru-RU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/</a:t>
                      </a:r>
                      <a:r>
                        <a:rPr lang="en-US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konsultatsiya</a:t>
                      </a:r>
                      <a:r>
                        <a:rPr lang="ru-RU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_</a:t>
                      </a:r>
                      <a:r>
                        <a:rPr lang="en-US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spetsialistov</a:t>
                      </a:r>
                      <a:r>
                        <a:rPr lang="ru-RU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.</a:t>
                      </a:r>
                      <a:r>
                        <a:rPr lang="en-US" sz="16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2"/>
                        </a:rPr>
                        <a:t>html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</a:t>
                      </a:r>
                      <a:endParaRPr lang="ru-RU" sz="160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 </a:t>
                      </a:r>
                      <a:endParaRPr lang="ru-RU" sz="160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3"/>
                        </a:rPr>
                        <a:t>https://mdou70.edu.yar.ru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63983640"/>
                  </a:ext>
                </a:extLst>
              </a:tr>
              <a:tr h="1172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федеральный уровень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сеть образовательных сайтов 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«Учительский сайт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»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консультация 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для родителей «Красивый почерк у ребёнка это так просто»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30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11.02.2017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 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4"/>
                        </a:rPr>
                        <a:t>https://infourok.ru/konsultaciya-dlya-roditeley-krasiviy-pocherk-u-rebenka-eto-tak-prosto-2578723.html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   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5"/>
                        </a:rPr>
                        <a:t>https://infourok.ru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41945793"/>
                  </a:ext>
                </a:extLst>
              </a:tr>
              <a:tr h="121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федеральный уровень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сеть образовательных сайтов 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«Учительский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сайт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»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консультация 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для родителей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«Игры и упражнения по теме «Перелётные птицы»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18.10. </a:t>
                      </a:r>
                      <a:r>
                        <a:rPr lang="en-US" sz="1600" dirty="0" smtClea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201</a:t>
                      </a:r>
                      <a:r>
                        <a:rPr lang="ru-RU" sz="1600" dirty="0" smtClea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8</a:t>
                      </a:r>
                      <a:r>
                        <a:rPr lang="en-US" sz="1600" dirty="0" smtClea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6"/>
                        </a:rPr>
                        <a:t>http://www.maam.ru/detskijsad/sovmestnyi-proekt-pedagogov-pereletnye-pticy.html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u="none" strike="noStrike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hlinkClick r:id="rId7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u="none" strike="noStrike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hlinkClick r:id="rId7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sng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7"/>
                        </a:rPr>
                        <a:t>http</a:t>
                      </a:r>
                      <a:r>
                        <a:rPr lang="ru-RU" sz="1600" u="sng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  <a:hlinkClick r:id="rId7"/>
                        </a:rPr>
                        <a:t>://www.maam.ru</a:t>
                      </a:r>
                      <a:r>
                        <a:rPr lang="ru-RU" sz="1600" u="sng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53514257"/>
                  </a:ext>
                </a:extLst>
              </a:tr>
              <a:tr h="491709"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6596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478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263236"/>
            <a:ext cx="10646228" cy="9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3.6. Участие в деятельности экспертных комиссий, экспертных групп по аттестации педагогических работников, предметных комиссий, профессиональных ассоциаций, жюри профессиональных конкурсов и др.</a:t>
            </a:r>
            <a:endParaRPr lang="ru-RU" sz="1200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274555"/>
              </p:ext>
            </p:extLst>
          </p:nvPr>
        </p:nvGraphicFramePr>
        <p:xfrm>
          <a:off x="762000" y="1364344"/>
          <a:ext cx="10646228" cy="5181601"/>
        </p:xfrm>
        <a:graphic>
          <a:graphicData uri="http://schemas.openxmlformats.org/drawingml/2006/table">
            <a:tbl>
              <a:tblPr firstRow="1" bandRow="1"/>
              <a:tblGrid>
                <a:gridCol w="2491278">
                  <a:extLst>
                    <a:ext uri="{9D8B030D-6E8A-4147-A177-3AD203B41FA5}">
                      <a16:colId xmlns:a16="http://schemas.microsoft.com/office/drawing/2014/main" xmlns="" val="1882939667"/>
                    </a:ext>
                  </a:extLst>
                </a:gridCol>
                <a:gridCol w="3305281">
                  <a:extLst>
                    <a:ext uri="{9D8B030D-6E8A-4147-A177-3AD203B41FA5}">
                      <a16:colId xmlns:a16="http://schemas.microsoft.com/office/drawing/2014/main" xmlns="" val="1376341640"/>
                    </a:ext>
                  </a:extLst>
                </a:gridCol>
                <a:gridCol w="4849669">
                  <a:extLst>
                    <a:ext uri="{9D8B030D-6E8A-4147-A177-3AD203B41FA5}">
                      <a16:colId xmlns:a16="http://schemas.microsoft.com/office/drawing/2014/main" xmlns="" val="1605957971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Уровень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(образовательной организации, муниципальный, региональный, федеральный)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 комиссий, жюри конкурсов, профессиональных ассоциаций, постоянно действующих семинаров и др.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85800" algn="l"/>
                          <a:tab pos="567118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Название, № и дата приказа о назначении / создании комиссии, ассоциации, семинара и т.п.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85800" algn="l"/>
                          <a:tab pos="567118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Наименование учреждения / организации, издавшей приказ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13417261"/>
                  </a:ext>
                </a:extLst>
              </a:tr>
              <a:tr h="1083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уровень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образовательной организации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ч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лен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экспертной комиссии ДОУ по аттестации педагогических работников на соответствие занимаемой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должности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№…дата приказа…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20732075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региональный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специалист-эксперт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по аттестации педагогов на первую и высшую квалификационную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категорию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 основании договора на оказание услуг по проведению аттестации педагогических работников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55100334"/>
                  </a:ext>
                </a:extLst>
              </a:tr>
              <a:tr h="145626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муниципальный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состав жюри городского конкурса творческих работ воспитанников, педагогических работников, родителей ДОУ города Ярославля «Мой мир – мой детский сад»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Приказ департамента образования мэрии города Ярославля от … № …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2767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339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2" y="377150"/>
            <a:ext cx="10435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3.7. Участие в работе  методических объединений педагогических работников организации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2096424"/>
              </p:ext>
            </p:extLst>
          </p:nvPr>
        </p:nvGraphicFramePr>
        <p:xfrm>
          <a:off x="914402" y="1096240"/>
          <a:ext cx="10435770" cy="4890318"/>
        </p:xfrm>
        <a:graphic>
          <a:graphicData uri="http://schemas.openxmlformats.org/drawingml/2006/table">
            <a:tbl>
              <a:tblPr firstRow="1" bandRow="1"/>
              <a:tblGrid>
                <a:gridCol w="1641582">
                  <a:extLst>
                    <a:ext uri="{9D8B030D-6E8A-4147-A177-3AD203B41FA5}">
                      <a16:colId xmlns:a16="http://schemas.microsoft.com/office/drawing/2014/main" xmlns="" val="2718039845"/>
                    </a:ext>
                  </a:extLst>
                </a:gridCol>
                <a:gridCol w="1920064">
                  <a:extLst>
                    <a:ext uri="{9D8B030D-6E8A-4147-A177-3AD203B41FA5}">
                      <a16:colId xmlns:a16="http://schemas.microsoft.com/office/drawing/2014/main" xmlns="" val="2454907954"/>
                    </a:ext>
                  </a:extLst>
                </a:gridCol>
                <a:gridCol w="3077966">
                  <a:extLst>
                    <a:ext uri="{9D8B030D-6E8A-4147-A177-3AD203B41FA5}">
                      <a16:colId xmlns:a16="http://schemas.microsoft.com/office/drawing/2014/main" xmlns="" val="3313541350"/>
                    </a:ext>
                  </a:extLst>
                </a:gridCol>
                <a:gridCol w="1688485">
                  <a:extLst>
                    <a:ext uri="{9D8B030D-6E8A-4147-A177-3AD203B41FA5}">
                      <a16:colId xmlns:a16="http://schemas.microsoft.com/office/drawing/2014/main" xmlns="" val="2329993832"/>
                    </a:ext>
                  </a:extLst>
                </a:gridCol>
                <a:gridCol w="2107673">
                  <a:extLst>
                    <a:ext uri="{9D8B030D-6E8A-4147-A177-3AD203B41FA5}">
                      <a16:colId xmlns:a16="http://schemas.microsoft.com/office/drawing/2014/main" xmlns="" val="1145252518"/>
                    </a:ext>
                  </a:extLst>
                </a:gridCol>
              </a:tblGrid>
              <a:tr h="19634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  методического объединения 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Уровень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(образовательной организации, муниципальный, региональный, федеральный)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85800" algn="l"/>
                          <a:tab pos="567118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Название, № и дата приказа о создании / назначении руководителем методического объединения.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85800" algn="l"/>
                          <a:tab pos="567118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Наименование учреждения / организации, издавшей приказ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Продолжительность работы руководителем МО</a:t>
                      </a:r>
                      <a:endParaRPr lang="ru-RU" sz="180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85800" algn="l"/>
                          <a:tab pos="567118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Темы, даты выступлений, название совещаний, семинаров и т. п.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13644644"/>
                  </a:ext>
                </a:extLst>
              </a:tr>
              <a:tr h="201618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семинар «Система работы по подготовке к обучению грамоте дошкольников с ТНР»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муниципальный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… 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№ приказа…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дата приказа…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Открытая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образовательная деятельность по коррекционно-речевому развитию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«Звуки [ф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”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,ф]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Буква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Фф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»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18.04.2017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6353793"/>
                  </a:ext>
                </a:extLst>
              </a:tr>
              <a:tr h="44237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322361"/>
                  </a:ext>
                </a:extLst>
              </a:tr>
              <a:tr h="44237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6954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8596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492035"/>
            <a:ext cx="10988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32410"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4. Другие информационные данные, свидетельствующие о результативности деятельности педагога и его профессиональном росте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(за последние 5 лет)</a:t>
            </a:r>
            <a:endParaRPr lang="ru-RU" sz="1200" i="1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057" y="1343891"/>
            <a:ext cx="10711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70960" indent="-3870960">
              <a:spcAft>
                <a:spcPts val="0"/>
              </a:spcAft>
            </a:pPr>
            <a:r>
              <a:rPr lang="ru-RU" b="1" cap="all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4.1. 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Наличие документов о профессиональном развитии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педагога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marL="3870960" indent="-3870960">
              <a:spcAft>
                <a:spcPts val="0"/>
              </a:spcAft>
            </a:pPr>
            <a:r>
              <a:rPr lang="ru-RU" b="1" kern="100" dirty="0" smtClean="0">
                <a:latin typeface="Times New Roman" panose="02020603050405020304" pitchFamily="18" charset="0"/>
                <a:ea typeface="Arial Unicode MS"/>
                <a:cs typeface="Courier"/>
              </a:rPr>
              <a:t>4.1.1</a:t>
            </a:r>
            <a:r>
              <a:rPr lang="ru-RU" b="1" kern="100" dirty="0">
                <a:latin typeface="Times New Roman" panose="02020603050405020304" pitchFamily="18" charset="0"/>
                <a:ea typeface="Arial Unicode MS"/>
                <a:cs typeface="Courier"/>
              </a:rPr>
              <a:t>. Наличие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документов о повышении квалификации, стажировке</a:t>
            </a:r>
            <a:endParaRPr lang="ru-RU" sz="1200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2187920"/>
              </p:ext>
            </p:extLst>
          </p:nvPr>
        </p:nvGraphicFramePr>
        <p:xfrm>
          <a:off x="566057" y="2263124"/>
          <a:ext cx="10988633" cy="4185363"/>
        </p:xfrm>
        <a:graphic>
          <a:graphicData uri="http://schemas.openxmlformats.org/drawingml/2006/table">
            <a:tbl>
              <a:tblPr firstRow="1" bandRow="1"/>
              <a:tblGrid>
                <a:gridCol w="812270">
                  <a:extLst>
                    <a:ext uri="{9D8B030D-6E8A-4147-A177-3AD203B41FA5}">
                      <a16:colId xmlns:a16="http://schemas.microsoft.com/office/drawing/2014/main" xmlns="" val="934263562"/>
                    </a:ext>
                  </a:extLst>
                </a:gridCol>
                <a:gridCol w="2544092">
                  <a:extLst>
                    <a:ext uri="{9D8B030D-6E8A-4147-A177-3AD203B41FA5}">
                      <a16:colId xmlns:a16="http://schemas.microsoft.com/office/drawing/2014/main" xmlns="" val="3463385759"/>
                    </a:ext>
                  </a:extLst>
                </a:gridCol>
                <a:gridCol w="2137955">
                  <a:extLst>
                    <a:ext uri="{9D8B030D-6E8A-4147-A177-3AD203B41FA5}">
                      <a16:colId xmlns:a16="http://schemas.microsoft.com/office/drawing/2014/main" xmlns="" val="2771470727"/>
                    </a:ext>
                  </a:extLst>
                </a:gridCol>
                <a:gridCol w="1570900">
                  <a:extLst>
                    <a:ext uri="{9D8B030D-6E8A-4147-A177-3AD203B41FA5}">
                      <a16:colId xmlns:a16="http://schemas.microsoft.com/office/drawing/2014/main" xmlns="" val="3841193030"/>
                    </a:ext>
                  </a:extLst>
                </a:gridCol>
                <a:gridCol w="2482787">
                  <a:extLst>
                    <a:ext uri="{9D8B030D-6E8A-4147-A177-3AD203B41FA5}">
                      <a16:colId xmlns:a16="http://schemas.microsoft.com/office/drawing/2014/main" xmlns="" val="3515823110"/>
                    </a:ext>
                  </a:extLst>
                </a:gridCol>
                <a:gridCol w="1440629">
                  <a:extLst>
                    <a:ext uri="{9D8B030D-6E8A-4147-A177-3AD203B41FA5}">
                      <a16:colId xmlns:a16="http://schemas.microsoft.com/office/drawing/2014/main" xmlns="" val="884168693"/>
                    </a:ext>
                  </a:extLst>
                </a:gridCol>
              </a:tblGrid>
              <a:tr h="1519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№ п/п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 курсов повышения квалификации, стажировки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 организации, осуществляющей повышение квалификации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Сроки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прохождения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</a:t>
                      </a: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 и </a:t>
                      </a:r>
                      <a:endParaRPr lang="ru-RU" sz="1600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№ 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документа (заполняется при завершении обучения)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Количество часов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26840247"/>
                  </a:ext>
                </a:extLst>
              </a:tr>
              <a:tr h="1851441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1</a:t>
                      </a: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Обучение по программе «Построение развивающей предметно-пространственной среды ДОО в условиях ФГОС ДО»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ГАУ ДПО ЯО ИРО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10.12.2018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21.12.2018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удостоверение,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регистрационный номер 9863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72 часа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62303691"/>
                  </a:ext>
                </a:extLst>
              </a:tr>
              <a:tr h="407017"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030070"/>
                  </a:ext>
                </a:extLst>
              </a:tr>
              <a:tr h="407017"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3409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6163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6971" y="433979"/>
            <a:ext cx="10493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kern="100" dirty="0">
                <a:latin typeface="Times New Roman" panose="02020603050405020304" pitchFamily="18" charset="0"/>
                <a:ea typeface="Arial Unicode MS"/>
              </a:rPr>
              <a:t>4.1.2. Наличие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документов о в</a:t>
            </a:r>
            <a:r>
              <a:rPr lang="ru-RU" b="1" kern="100" dirty="0">
                <a:latin typeface="Times New Roman" panose="02020603050405020304" pitchFamily="18" charset="0"/>
                <a:ea typeface="Arial Unicode MS"/>
              </a:rPr>
              <a:t>тором профессиональном образовании, переподготовке</a:t>
            </a:r>
            <a:r>
              <a:rPr lang="ru-RU" b="1" i="1" kern="100" dirty="0">
                <a:latin typeface="Times New Roman" panose="02020603050405020304" pitchFamily="18" charset="0"/>
                <a:ea typeface="Arial Unicode MS"/>
              </a:rPr>
              <a:t> (в соответствии с требованиями </a:t>
            </a:r>
            <a:r>
              <a:rPr lang="ru-RU" b="1" i="1" kern="100" dirty="0" err="1">
                <a:latin typeface="Times New Roman" panose="02020603050405020304" pitchFamily="18" charset="0"/>
                <a:ea typeface="Arial Unicode MS"/>
              </a:rPr>
              <a:t>профстандарта</a:t>
            </a:r>
            <a:r>
              <a:rPr lang="ru-RU" b="1" i="1" kern="100" dirty="0">
                <a:latin typeface="Times New Roman" panose="02020603050405020304" pitchFamily="18" charset="0"/>
                <a:ea typeface="Arial Unicode MS"/>
              </a:rPr>
              <a:t> к образованию и обучению данной категории </a:t>
            </a:r>
            <a:r>
              <a:rPr lang="ru-RU" b="1" i="1" kern="100" dirty="0" err="1">
                <a:latin typeface="Times New Roman" panose="02020603050405020304" pitchFamily="18" charset="0"/>
                <a:ea typeface="Arial Unicode MS"/>
              </a:rPr>
              <a:t>педработников</a:t>
            </a:r>
            <a:r>
              <a:rPr lang="ru-RU" b="1" i="1" kern="100" dirty="0">
                <a:latin typeface="Times New Roman" panose="02020603050405020304" pitchFamily="18" charset="0"/>
                <a:ea typeface="Arial Unicode MS"/>
              </a:rPr>
              <a:t>)</a:t>
            </a:r>
            <a:endParaRPr lang="ru-RU" i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6652551"/>
              </p:ext>
            </p:extLst>
          </p:nvPr>
        </p:nvGraphicFramePr>
        <p:xfrm>
          <a:off x="986972" y="1357309"/>
          <a:ext cx="10334170" cy="2387600"/>
        </p:xfrm>
        <a:graphic>
          <a:graphicData uri="http://schemas.openxmlformats.org/drawingml/2006/table">
            <a:tbl>
              <a:tblPr firstRow="1" bandRow="1"/>
              <a:tblGrid>
                <a:gridCol w="725714">
                  <a:extLst>
                    <a:ext uri="{9D8B030D-6E8A-4147-A177-3AD203B41FA5}">
                      <a16:colId xmlns:a16="http://schemas.microsoft.com/office/drawing/2014/main" xmlns="" val="41386697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27440423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xmlns="" val="1456121777"/>
                    </a:ext>
                  </a:extLst>
                </a:gridCol>
                <a:gridCol w="2554514">
                  <a:extLst>
                    <a:ext uri="{9D8B030D-6E8A-4147-A177-3AD203B41FA5}">
                      <a16:colId xmlns:a16="http://schemas.microsoft.com/office/drawing/2014/main" xmlns="" val="1528694196"/>
                    </a:ext>
                  </a:extLst>
                </a:gridCol>
                <a:gridCol w="928915">
                  <a:extLst>
                    <a:ext uri="{9D8B030D-6E8A-4147-A177-3AD203B41FA5}">
                      <a16:colId xmlns:a16="http://schemas.microsoft.com/office/drawing/2014/main" xmlns="" val="1910233112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xmlns="" val="2130474484"/>
                    </a:ext>
                  </a:extLst>
                </a:gridCol>
                <a:gridCol w="1306285">
                  <a:extLst>
                    <a:ext uri="{9D8B030D-6E8A-4147-A177-3AD203B41FA5}">
                      <a16:colId xmlns:a16="http://schemas.microsoft.com/office/drawing/2014/main" xmlns="" val="4057266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№ п/п</a:t>
                      </a:r>
                      <a:endParaRPr lang="ru-RU" sz="180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Вид обучения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(второе профессиональное образование, переподготовка)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 </a:t>
                      </a:r>
                      <a:b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</a:b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специальности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организации,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о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существляющей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обучение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Сроки </a:t>
                      </a:r>
                      <a:endParaRPr lang="ru-RU" sz="180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прохождения</a:t>
                      </a:r>
                      <a:endParaRPr lang="ru-RU" sz="180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 и</a:t>
                      </a:r>
                      <a:endParaRPr lang="ru-RU" sz="180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№ документа</a:t>
                      </a:r>
                      <a:endParaRPr lang="ru-RU" sz="180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(заполняется при </a:t>
                      </a:r>
                      <a:endParaRPr lang="ru-RU" sz="180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завершении обучения)</a:t>
                      </a:r>
                      <a:endParaRPr lang="ru-RU" sz="180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Кол-во часов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(на момент аттестации)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82548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0402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8841577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86970" y="4213272"/>
            <a:ext cx="10334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100" dirty="0">
                <a:latin typeface="Times New Roman" panose="02020603050405020304" pitchFamily="18" charset="0"/>
                <a:ea typeface="Arial Unicode MS"/>
              </a:rPr>
              <a:t>4.1.3.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 документов об обучении в аспирантуре в межаттестационный период 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77493330"/>
              </p:ext>
            </p:extLst>
          </p:nvPr>
        </p:nvGraphicFramePr>
        <p:xfrm>
          <a:off x="986972" y="4668239"/>
          <a:ext cx="10334169" cy="1468120"/>
        </p:xfrm>
        <a:graphic>
          <a:graphicData uri="http://schemas.openxmlformats.org/drawingml/2006/table">
            <a:tbl>
              <a:tblPr firstRow="1" bandRow="1"/>
              <a:tblGrid>
                <a:gridCol w="3265715">
                  <a:extLst>
                    <a:ext uri="{9D8B030D-6E8A-4147-A177-3AD203B41FA5}">
                      <a16:colId xmlns:a16="http://schemas.microsoft.com/office/drawing/2014/main" xmlns="" val="2140972004"/>
                    </a:ext>
                  </a:extLst>
                </a:gridCol>
                <a:gridCol w="5471885">
                  <a:extLst>
                    <a:ext uri="{9D8B030D-6E8A-4147-A177-3AD203B41FA5}">
                      <a16:colId xmlns:a16="http://schemas.microsoft.com/office/drawing/2014/main" xmlns="" val="158587771"/>
                    </a:ext>
                  </a:extLst>
                </a:gridCol>
                <a:gridCol w="1596569">
                  <a:extLst>
                    <a:ext uri="{9D8B030D-6E8A-4147-A177-3AD203B41FA5}">
                      <a16:colId xmlns:a16="http://schemas.microsoft.com/office/drawing/2014/main" xmlns="" val="713700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Годы обучения в аспирантуре 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(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в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межаттестационный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период)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988550" algn="r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Удостоверение о сданных кандидатских экзаменах (установленной формы)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либо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справка об обучении в аспирантуре (номер, год, организация, выдавшая документ)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88550" algn="r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Код научной специальности</a:t>
                      </a:r>
                      <a:endParaRPr lang="ru-RU" sz="18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21763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56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177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1690256" y="193305"/>
            <a:ext cx="8742218" cy="187036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Добровольная аттестация </a:t>
            </a:r>
            <a:endParaRPr lang="ru-RU" sz="4000" b="1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359088" y="2597450"/>
            <a:ext cx="5569528" cy="1610175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 </a:t>
            </a:r>
            <a:r>
              <a:rPr lang="ru-RU" sz="24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целью установления квалификационной категории</a:t>
            </a:r>
          </a:p>
          <a:p>
            <a:pPr algn="ctr"/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6235674" y="2597450"/>
            <a:ext cx="5597238" cy="1610176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 целью подтверждения </a:t>
            </a:r>
            <a:r>
              <a:rPr lang="ru-RU" sz="2400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квалификационной категории</a:t>
            </a:r>
            <a:endParaRPr lang="ru-RU" sz="2400" b="1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1469" y="4386489"/>
            <a:ext cx="3720639" cy="2325399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6574971" y="2063669"/>
            <a:ext cx="2249715" cy="533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3" idx="0"/>
          </p:cNvCxnSpPr>
          <p:nvPr/>
        </p:nvCxnSpPr>
        <p:spPr>
          <a:xfrm flipH="1">
            <a:off x="3143852" y="2063669"/>
            <a:ext cx="2342548" cy="533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4230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314" y="169037"/>
            <a:ext cx="10566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4.2.  Премия Губернатора ЯО, грамоты регионального и муниципального уровней, полученные за достижения в обучении и воспитании обучающихся за последние 5 лет 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1465135"/>
              </p:ext>
            </p:extLst>
          </p:nvPr>
        </p:nvGraphicFramePr>
        <p:xfrm>
          <a:off x="827315" y="989540"/>
          <a:ext cx="10566399" cy="2408754"/>
        </p:xfrm>
        <a:graphic>
          <a:graphicData uri="http://schemas.openxmlformats.org/drawingml/2006/table">
            <a:tbl>
              <a:tblPr firstRow="1" bandRow="1"/>
              <a:tblGrid>
                <a:gridCol w="2759004">
                  <a:extLst>
                    <a:ext uri="{9D8B030D-6E8A-4147-A177-3AD203B41FA5}">
                      <a16:colId xmlns:a16="http://schemas.microsoft.com/office/drawing/2014/main" xmlns="" val="963664576"/>
                    </a:ext>
                  </a:extLst>
                </a:gridCol>
                <a:gridCol w="5136443">
                  <a:extLst>
                    <a:ext uri="{9D8B030D-6E8A-4147-A177-3AD203B41FA5}">
                      <a16:colId xmlns:a16="http://schemas.microsoft.com/office/drawing/2014/main" xmlns="" val="3414922288"/>
                    </a:ext>
                  </a:extLst>
                </a:gridCol>
                <a:gridCol w="2670952">
                  <a:extLst>
                    <a:ext uri="{9D8B030D-6E8A-4147-A177-3AD203B41FA5}">
                      <a16:colId xmlns:a16="http://schemas.microsoft.com/office/drawing/2014/main" xmlns="" val="665382390"/>
                    </a:ext>
                  </a:extLst>
                </a:gridCol>
              </a:tblGrid>
              <a:tr h="951192"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Наименование награды</a:t>
                      </a:r>
                      <a:endParaRPr lang="ru-RU" sz="1600" kern="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Подтверждающие документы </a:t>
                      </a:r>
                      <a:r>
                        <a:rPr lang="ru-RU" sz="1600" kern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 (</a:t>
                      </a:r>
                      <a:r>
                        <a:rPr lang="ru-RU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Название, № и дата приказа о награждении; для грамот, благодарностей - дата награждения)</a:t>
                      </a:r>
                      <a:endParaRPr lang="ru-RU" sz="1600" kern="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Уровень награды</a:t>
                      </a:r>
                      <a:endParaRPr lang="ru-RU" sz="1600" kern="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04862160"/>
                  </a:ext>
                </a:extLst>
              </a:tr>
              <a:tr h="9511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Почётная грамота Министерства образования Российской Федерации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За многолетний добросовестный труд, успехи в воспитании и обучении подрастающего поколения 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Первый заместитель Министра В. А.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Болотов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Приказ от 15 октября 2002 года № 83/23-03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федеральный</a:t>
                      </a:r>
                      <a:endParaRPr lang="ru-RU" sz="16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0224815"/>
                  </a:ext>
                </a:extLst>
              </a:tr>
              <a:tr h="4822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3304126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7314" y="3374126"/>
            <a:ext cx="10566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4.3. Участие в работе  профессиональных сообществ (кроме МО), в организации практики студентов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4207943"/>
              </p:ext>
            </p:extLst>
          </p:nvPr>
        </p:nvGraphicFramePr>
        <p:xfrm>
          <a:off x="827315" y="4020457"/>
          <a:ext cx="10566399" cy="2714171"/>
        </p:xfrm>
        <a:graphic>
          <a:graphicData uri="http://schemas.openxmlformats.org/drawingml/2006/table">
            <a:tbl>
              <a:tblPr firstRow="1" bandRow="1"/>
              <a:tblGrid>
                <a:gridCol w="1966525">
                  <a:extLst>
                    <a:ext uri="{9D8B030D-6E8A-4147-A177-3AD203B41FA5}">
                      <a16:colId xmlns:a16="http://schemas.microsoft.com/office/drawing/2014/main" xmlns="" val="4274214427"/>
                    </a:ext>
                  </a:extLst>
                </a:gridCol>
                <a:gridCol w="1408853">
                  <a:extLst>
                    <a:ext uri="{9D8B030D-6E8A-4147-A177-3AD203B41FA5}">
                      <a16:colId xmlns:a16="http://schemas.microsoft.com/office/drawing/2014/main" xmlns="" val="3114894312"/>
                    </a:ext>
                  </a:extLst>
                </a:gridCol>
                <a:gridCol w="2964461">
                  <a:extLst>
                    <a:ext uri="{9D8B030D-6E8A-4147-A177-3AD203B41FA5}">
                      <a16:colId xmlns:a16="http://schemas.microsoft.com/office/drawing/2014/main" xmlns="" val="774811162"/>
                    </a:ext>
                  </a:extLst>
                </a:gridCol>
                <a:gridCol w="2186660">
                  <a:extLst>
                    <a:ext uri="{9D8B030D-6E8A-4147-A177-3AD203B41FA5}">
                      <a16:colId xmlns:a16="http://schemas.microsoft.com/office/drawing/2014/main" xmlns="" val="2373729330"/>
                    </a:ext>
                  </a:extLst>
                </a:gridCol>
                <a:gridCol w="2039900">
                  <a:extLst>
                    <a:ext uri="{9D8B030D-6E8A-4147-A177-3AD203B41FA5}">
                      <a16:colId xmlns:a16="http://schemas.microsoft.com/office/drawing/2014/main" xmlns="" val="163716666"/>
                    </a:ext>
                  </a:extLst>
                </a:gridCol>
              </a:tblGrid>
              <a:tr h="23357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Уровень</a:t>
                      </a:r>
                      <a:endParaRPr lang="ru-RU" sz="14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(образовательной организации, муниципальный, региональный, федеральный)</a:t>
                      </a:r>
                      <a:endParaRPr lang="ru-RU" sz="14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профессионального сообщества,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практики студентов </a:t>
                      </a:r>
                      <a:endParaRPr lang="ru-RU" sz="14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85800" algn="l"/>
                          <a:tab pos="5671185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Название, № и дата приказа о создании (назначении руководителем) профессионального сообщества (комиссии, ассоциации и т.п.)</a:t>
                      </a:r>
                      <a:endParaRPr lang="ru-RU" sz="14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85800" algn="l"/>
                          <a:tab pos="5671185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Наименование учреждения / организации, издавшей приказ</a:t>
                      </a:r>
                      <a:endParaRPr lang="ru-RU" sz="14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Продолжительность работы руководителем профессионального сообщества, практики студентов</a:t>
                      </a:r>
                      <a:endParaRPr lang="ru-RU" sz="14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85800" algn="l"/>
                          <a:tab pos="5671185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"/>
                        </a:rPr>
                        <a:t>Темы, даты выступлений, название совещаний, семинаров и т. п. </a:t>
                      </a:r>
                      <a:endParaRPr lang="ru-RU" sz="1400" dirty="0"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46168014"/>
                  </a:ext>
                </a:extLst>
              </a:tr>
              <a:tr h="37844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3778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38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371" y="598499"/>
            <a:ext cx="104648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31114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4.4.  Дополнительные информационные данные, свидетельствующие о результативности деятельности педагога.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  <a:tabLst>
                <a:tab pos="531114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  <a:tabLst>
                <a:tab pos="5311140" algn="l"/>
              </a:tabLst>
            </a:pPr>
            <a:endParaRPr lang="ru-RU" sz="1200" b="1" dirty="0">
              <a:latin typeface="Times New Roman" panose="02020603050405020304" pitchFamily="18" charset="0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  <a:tabLst>
                <a:tab pos="5311140" algn="l"/>
              </a:tabLst>
            </a:pP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  <a:tabLst>
                <a:tab pos="531114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  <a:tabLst>
                <a:tab pos="531114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«__» _____________ 20__ г.	              __________________________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  <a:tabLst>
                <a:tab pos="531114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	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                       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/подпись аттестуемого/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  <a:tabLst>
                <a:tab pos="531114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Результаты профессиональной деятельности 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__________________________________________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заверяю.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  <a:tabLst>
                <a:tab pos="531114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                                   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/ ФИО аттестуемого педагога/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  <a:tabLst>
                <a:tab pos="5311140" algn="l"/>
              </a:tabLst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  <a:tabLst>
                <a:tab pos="5311140" algn="l"/>
              </a:tabLs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  <a:tabLst>
                <a:tab pos="531114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5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.  Выводы администрации.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  <a:tabLst>
                <a:tab pos="531114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Руководитель образовательной организации	                __________________________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	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                       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												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/подпись руководителя ОО/</a:t>
            </a:r>
            <a:endParaRPr lang="ru-RU" sz="14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М.П.  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 «___» ____________20 __ г.</a:t>
            </a:r>
            <a:endParaRPr lang="ru-RU" sz="1200" dirty="0">
              <a:latin typeface="Courier"/>
              <a:ea typeface="Times New Roman" panose="02020603050405020304" pitchFamily="18" charset="0"/>
              <a:cs typeface="Courier"/>
            </a:endParaRPr>
          </a:p>
          <a:p>
            <a:pPr marR="232410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"/>
              </a:rPr>
              <a:t> </a:t>
            </a:r>
            <a:endParaRPr lang="ru-RU" sz="1200" dirty="0">
              <a:effectLst/>
              <a:latin typeface="Courier"/>
              <a:ea typeface="Times New Roman" panose="02020603050405020304" pitchFamily="18" charset="0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5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02327" y="1000412"/>
            <a:ext cx="9771833" cy="11676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РИД</a:t>
            </a:r>
            <a:r>
              <a:rPr lang="ru-RU" sz="2400" dirty="0" smtClean="0">
                <a:solidFill>
                  <a:schemeClr val="accent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400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– Региональный Интернет Дневник </a:t>
            </a:r>
          </a:p>
          <a:p>
            <a:pPr algn="ctr"/>
            <a:r>
              <a:rPr lang="ru-RU" sz="2400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Электронный адрес: </a:t>
            </a:r>
            <a:r>
              <a:rPr lang="en-US" sz="2000" dirty="0">
                <a:latin typeface="Georgia" panose="02040502050405020303" pitchFamily="18" charset="0"/>
                <a:hlinkClick r:id="rId2"/>
              </a:rPr>
              <a:t>http://</a:t>
            </a:r>
            <a:r>
              <a:rPr lang="en-US" sz="2000" dirty="0" smtClean="0">
                <a:latin typeface="Georgia" panose="02040502050405020303" pitchFamily="18" charset="0"/>
                <a:hlinkClick r:id="rId2"/>
              </a:rPr>
              <a:t>dnevnik76.ru/</a:t>
            </a:r>
            <a:endParaRPr lang="ru-RU" sz="2000" dirty="0">
              <a:latin typeface="Georgia" panose="02040502050405020303" pitchFamily="18" charset="0"/>
              <a:ea typeface="PT Astra Serif" panose="020A0603040505020204" pitchFamily="18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8258" y="415637"/>
            <a:ext cx="3177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Что такое </a:t>
            </a:r>
            <a:r>
              <a:rPr lang="ru-RU" sz="3200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РИД?</a:t>
            </a:r>
            <a:endParaRPr lang="ru-RU" sz="3200" b="1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3161" y="2386800"/>
            <a:ext cx="6390163" cy="4258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0318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5" y="471948"/>
            <a:ext cx="12135785" cy="58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27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18655" y="421105"/>
            <a:ext cx="11554690" cy="628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696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1121" r="210" b="2509"/>
          <a:stretch/>
        </p:blipFill>
        <p:spPr>
          <a:xfrm>
            <a:off x="360218" y="360217"/>
            <a:ext cx="11582400" cy="63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10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739" r="1615" b="1685"/>
          <a:stretch/>
        </p:blipFill>
        <p:spPr>
          <a:xfrm>
            <a:off x="221673" y="290945"/>
            <a:ext cx="11804072" cy="638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932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32508" y="277091"/>
            <a:ext cx="11637819" cy="641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437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277091"/>
            <a:ext cx="11430000" cy="63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74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1022" r="470"/>
          <a:stretch/>
        </p:blipFill>
        <p:spPr>
          <a:xfrm>
            <a:off x="529389" y="374073"/>
            <a:ext cx="11385520" cy="62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086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1" y="180109"/>
            <a:ext cx="11707090" cy="649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091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28800" y="1057414"/>
            <a:ext cx="8534399" cy="10516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Зачем нужны логин и пароль?</a:t>
            </a:r>
            <a:endParaRPr lang="ru-RU" sz="240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61309" y="3034146"/>
            <a:ext cx="2466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Логин</a:t>
            </a:r>
            <a:r>
              <a:rPr lang="en-US" sz="48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48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?</a:t>
            </a:r>
          </a:p>
          <a:p>
            <a:r>
              <a:rPr lang="ru-RU" sz="48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Пароль?</a:t>
            </a:r>
            <a:endParaRPr lang="ru-RU" sz="4800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8079" y="2418735"/>
            <a:ext cx="5443421" cy="406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2779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03" t="645" b="-1"/>
          <a:stretch/>
        </p:blipFill>
        <p:spPr>
          <a:xfrm>
            <a:off x="2733368" y="44245"/>
            <a:ext cx="6800235" cy="681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86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111583" y="558079"/>
            <a:ext cx="500148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Региональный </a:t>
            </a:r>
            <a:r>
              <a:rPr lang="ru-RU" dirty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</a:t>
            </a:r>
            <a:r>
              <a:rPr lang="ru-RU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нтернет Дневник</a:t>
            </a:r>
            <a:endParaRPr lang="en-US" dirty="0" smtClean="0">
              <a:solidFill>
                <a:srgbClr val="333333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en-US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my</a:t>
            </a:r>
            <a:r>
              <a:rPr lang="ru-RU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  <a:r>
              <a:rPr lang="en-US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dnevnik76.ru</a:t>
            </a:r>
            <a:r>
              <a:rPr lang="ru-RU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endParaRPr lang="en-US" dirty="0" smtClean="0">
              <a:solidFill>
                <a:srgbClr val="333333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en-US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[</a:t>
            </a:r>
            <a:r>
              <a:rPr lang="ru-RU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Региональный Интернет Дневник </a:t>
            </a:r>
            <a:r>
              <a:rPr lang="en-US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v</a:t>
            </a:r>
            <a:r>
              <a:rPr lang="ru-RU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4.1</a:t>
            </a:r>
            <a:r>
              <a:rPr lang="en-US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] </a:t>
            </a:r>
            <a:r>
              <a:rPr lang="ru-RU" dirty="0" smtClean="0">
                <a:solidFill>
                  <a:srgbClr val="333333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Вход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11583" y="1719913"/>
            <a:ext cx="5043055" cy="6234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Я посещаю:</a:t>
            </a:r>
            <a:endParaRPr lang="ru-RU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90800" y="2622082"/>
            <a:ext cx="5043054" cy="609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Выбрать: </a:t>
            </a:r>
            <a:r>
              <a:rPr lang="ru-RU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Ярославль г.</a:t>
            </a:r>
            <a:endParaRPr lang="ru-RU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70017" y="3483554"/>
            <a:ext cx="5043055" cy="7100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Выбрать</a:t>
            </a:r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: </a:t>
            </a:r>
            <a:r>
              <a:rPr lang="ru-RU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Детский сад № 70</a:t>
            </a:r>
            <a:endParaRPr lang="ru-RU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70017" y="5650059"/>
            <a:ext cx="5001491" cy="9862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Логин:</a:t>
            </a:r>
          </a:p>
          <a:p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Пароль:</a:t>
            </a:r>
          </a:p>
          <a:p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Войти: нажимаем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1583" y="4503596"/>
            <a:ext cx="4984175" cy="836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ВХОД НА САЙТ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3055" y="394854"/>
            <a:ext cx="4308764" cy="6463146"/>
          </a:xfrm>
          <a:prstGeom prst="rect">
            <a:avLst/>
          </a:prstGeom>
        </p:spPr>
      </p:pic>
      <p:sp>
        <p:nvSpPr>
          <p:cNvPr id="48" name="Стрелка вниз 47"/>
          <p:cNvSpPr/>
          <p:nvPr/>
        </p:nvSpPr>
        <p:spPr>
          <a:xfrm>
            <a:off x="8585650" y="1486334"/>
            <a:ext cx="86935" cy="2474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>
            <a:off x="8619085" y="2357277"/>
            <a:ext cx="68915" cy="2787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>
            <a:off x="8612327" y="3231681"/>
            <a:ext cx="68229" cy="251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низ 56"/>
          <p:cNvSpPr/>
          <p:nvPr/>
        </p:nvSpPr>
        <p:spPr>
          <a:xfrm>
            <a:off x="8612327" y="4193601"/>
            <a:ext cx="91089" cy="3099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низ 58"/>
          <p:cNvSpPr/>
          <p:nvPr/>
        </p:nvSpPr>
        <p:spPr>
          <a:xfrm>
            <a:off x="8603670" y="5340064"/>
            <a:ext cx="99746" cy="3099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084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3" t="-1719" r="-1" b="14531"/>
          <a:stretch/>
        </p:blipFill>
        <p:spPr>
          <a:xfrm>
            <a:off x="304801" y="275772"/>
            <a:ext cx="11642328" cy="54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776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74" y="457199"/>
            <a:ext cx="10205884" cy="628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713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65" y="235974"/>
            <a:ext cx="11911243" cy="635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671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4" y="147484"/>
            <a:ext cx="11840940" cy="65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23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0" y="159013"/>
            <a:ext cx="11616813" cy="656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44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6" y="147484"/>
            <a:ext cx="12005758" cy="65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888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129" r="346"/>
          <a:stretch/>
        </p:blipFill>
        <p:spPr>
          <a:xfrm>
            <a:off x="126129" y="207817"/>
            <a:ext cx="11761071" cy="657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138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-120" b="901"/>
          <a:stretch/>
        </p:blipFill>
        <p:spPr>
          <a:xfrm>
            <a:off x="318655" y="277091"/>
            <a:ext cx="11610110" cy="634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82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0630" y="1648691"/>
            <a:ext cx="7000122" cy="4932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565565" y="180110"/>
            <a:ext cx="9518072" cy="1219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Распорядительный акт - итоговый документ по окончании процедуры аттестации на квалификационную категорию</a:t>
            </a:r>
            <a:endParaRPr lang="ru-RU" sz="2400" b="1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60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78857" y="5745386"/>
            <a:ext cx="9100457" cy="798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соответствии с Порядком аттестационные листы по итогам аттестации не оформляются.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41142" y="3854448"/>
            <a:ext cx="5413829" cy="1543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Официальный сайт ГУ ЯО «Центр оценки и контроля качества образования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Электронный адрес </a:t>
            </a:r>
            <a:r>
              <a:rPr lang="ru-RU" u="sng" dirty="0" smtClean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www.coikko.ru</a:t>
            </a:r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741" y="3854448"/>
            <a:ext cx="5312229" cy="1543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Официальный 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сайт департамента образовании Ярославской области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Электронный адрес </a:t>
            </a:r>
            <a:r>
              <a:rPr lang="ru-RU" u="sng" dirty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www.yarregion.ru/depts/dobr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6114" y="2657473"/>
            <a:ext cx="400594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Распорядительный акт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13313" y="480329"/>
            <a:ext cx="5399314" cy="585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Аттестационная комиссия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68170" y="1404254"/>
            <a:ext cx="592182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ЯО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5689599" y="1065435"/>
            <a:ext cx="261257" cy="3388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5689599" y="2318654"/>
            <a:ext cx="261257" cy="3388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гнутая влево стрелка 19"/>
          <p:cNvSpPr/>
          <p:nvPr/>
        </p:nvSpPr>
        <p:spPr>
          <a:xfrm>
            <a:off x="2525486" y="3304262"/>
            <a:ext cx="1400628" cy="55018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>
            <a:off x="7932056" y="3304262"/>
            <a:ext cx="1400628" cy="55018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111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6491" y="2714172"/>
            <a:ext cx="6599714" cy="397082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624205" y="542968"/>
            <a:ext cx="7005122" cy="2026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Желаем успешного прохождения аттестации</a:t>
            </a:r>
            <a:endParaRPr lang="ru-RU" sz="3200" b="1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12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77091" y="263238"/>
            <a:ext cx="11748653" cy="63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2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927" y="346364"/>
            <a:ext cx="11443855" cy="641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312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152399"/>
            <a:ext cx="11610108" cy="652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41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4507</TotalTime>
  <Words>2129</Words>
  <Application>Microsoft Office PowerPoint</Application>
  <PresentationFormat>Произвольный</PresentationFormat>
  <Paragraphs>411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Рамка</vt:lpstr>
      <vt:lpstr>Презентация на тему: Аттестация педагогических работников</vt:lpstr>
      <vt:lpstr>Что такое аттестация ?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Аттестация педагогических работников</dc:title>
  <dc:creator>Альбина Бузанова</dc:creator>
  <cp:lastModifiedBy>Марина</cp:lastModifiedBy>
  <cp:revision>198</cp:revision>
  <dcterms:created xsi:type="dcterms:W3CDTF">2018-10-05T18:31:45Z</dcterms:created>
  <dcterms:modified xsi:type="dcterms:W3CDTF">2019-11-05T12:54:49Z</dcterms:modified>
</cp:coreProperties>
</file>