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35"/>
  </p:notesMasterIdLst>
  <p:sldIdLst>
    <p:sldId id="271" r:id="rId2"/>
    <p:sldId id="322" r:id="rId3"/>
    <p:sldId id="343" r:id="rId4"/>
    <p:sldId id="344" r:id="rId5"/>
    <p:sldId id="302" r:id="rId6"/>
    <p:sldId id="304" r:id="rId7"/>
    <p:sldId id="323" r:id="rId8"/>
    <p:sldId id="341" r:id="rId9"/>
    <p:sldId id="342" r:id="rId10"/>
    <p:sldId id="305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09" r:id="rId25"/>
    <p:sldId id="338" r:id="rId26"/>
    <p:sldId id="345" r:id="rId27"/>
    <p:sldId id="346" r:id="rId28"/>
    <p:sldId id="311" r:id="rId29"/>
    <p:sldId id="337" r:id="rId30"/>
    <p:sldId id="314" r:id="rId31"/>
    <p:sldId id="320" r:id="rId32"/>
    <p:sldId id="291" r:id="rId33"/>
    <p:sldId id="32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FF"/>
    <a:srgbClr val="FF9999"/>
    <a:srgbClr val="FF6699"/>
    <a:srgbClr val="99FF66"/>
    <a:srgbClr val="66FFFF"/>
    <a:srgbClr val="66FF99"/>
    <a:srgbClr val="FFFF66"/>
    <a:srgbClr val="FF9900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1" autoAdjust="0"/>
    <p:restoredTop sz="92652" autoAdjust="0"/>
  </p:normalViewPr>
  <p:slideViewPr>
    <p:cSldViewPr>
      <p:cViewPr varScale="1">
        <p:scale>
          <a:sx n="67" d="100"/>
          <a:sy n="67" d="100"/>
        </p:scale>
        <p:origin x="-15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322806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8DF5C-7E42-438C-906D-95BBCADFD2FE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DA9A9-2036-47C6-9195-54D110F1C1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56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DA9A9-2036-47C6-9195-54D110F1C17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2321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DA9A9-2036-47C6-9195-54D110F1C17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9717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DA9A9-2036-47C6-9195-54D110F1C171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649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8396-9E09-4A22-A854-7C690F40ACCF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90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8396-9E09-4A22-A854-7C690F40ACCF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742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8396-9E09-4A22-A854-7C690F40ACCF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90774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8396-9E09-4A22-A854-7C690F40ACCF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7680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8396-9E09-4A22-A854-7C690F40ACCF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78882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8396-9E09-4A22-A854-7C690F40ACCF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66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8396-9E09-4A22-A854-7C690F40ACCF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2267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8396-9E09-4A22-A854-7C690F40ACCF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666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8396-9E09-4A22-A854-7C690F40ACCF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671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8396-9E09-4A22-A854-7C690F40ACCF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538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8396-9E09-4A22-A854-7C690F40ACCF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08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8396-9E09-4A22-A854-7C690F40ACCF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8713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8396-9E09-4A22-A854-7C690F40ACCF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048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8396-9E09-4A22-A854-7C690F40ACCF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96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8396-9E09-4A22-A854-7C690F40ACCF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18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8396-9E09-4A22-A854-7C690F40ACCF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899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18396-9E09-4A22-A854-7C690F40ACCF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991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290476" cy="2522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Мастер-класс на тему:</a:t>
            </a:r>
            <a:r>
              <a:rPr lang="ru-RU" sz="44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«Использование современных образовательных технологий </a:t>
            </a:r>
            <a:r>
              <a:rPr lang="ru-RU" sz="4400" b="1" dirty="0" smtClean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в </a:t>
            </a:r>
            <a:r>
              <a:rPr lang="ru-RU" sz="4400" b="1" dirty="0" smtClean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музыкальной деятельности»</a:t>
            </a:r>
            <a:endParaRPr lang="ru-RU" sz="4400" b="1" dirty="0">
              <a:solidFill>
                <a:srgbClr val="0070C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987824" y="3356992"/>
            <a:ext cx="5900960" cy="1815743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2500" b="1" i="1" dirty="0" err="1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Кандалинцева</a:t>
            </a:r>
            <a:r>
              <a:rPr lang="ru-RU" sz="2500" b="1" i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Светлана Александровна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200" i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</a:t>
            </a:r>
            <a:r>
              <a:rPr lang="ru-RU" sz="2200" i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узыкальный руководитель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200" i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высшей квалификационной категории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ru-RU" sz="2500" i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895" y="3284984"/>
            <a:ext cx="2995474" cy="2775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5661248"/>
            <a:ext cx="496855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МДОУ «Детский 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сад №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70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</a:t>
            </a:r>
          </a:p>
          <a:p>
            <a:pPr algn="ctr"/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г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ород 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Ярославль</a:t>
            </a:r>
          </a:p>
          <a:p>
            <a:pPr algn="ctr"/>
            <a:endParaRPr lang="ru-RU" sz="1600" i="1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1600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2019 год</a:t>
            </a:r>
            <a:endParaRPr lang="ru-RU" sz="1600" i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1540" y="222898"/>
            <a:ext cx="7416823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Здоровьесберегающие технологии</a:t>
            </a:r>
            <a:br>
              <a:rPr lang="ru-RU" dirty="0" smtClean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PT Astra Serif"/>
                <a:ea typeface="+mn-ea"/>
                <a:cs typeface="+mn-cs"/>
              </a:rPr>
              <a:t>(</a:t>
            </a:r>
            <a:r>
              <a:rPr lang="ru-RU" sz="2200" i="1" dirty="0" smtClean="0">
                <a:solidFill>
                  <a:schemeClr val="tx1"/>
                </a:solidFill>
                <a:latin typeface="PT Astra Serif"/>
                <a:ea typeface="+mn-ea"/>
                <a:cs typeface="+mn-cs"/>
              </a:rPr>
              <a:t>Е.С. </a:t>
            </a:r>
            <a:r>
              <a:rPr lang="ru-RU" sz="2200" i="1" dirty="0" err="1" smtClean="0">
                <a:solidFill>
                  <a:schemeClr val="tx1"/>
                </a:solidFill>
                <a:latin typeface="PT Astra Serif"/>
                <a:ea typeface="+mn-ea"/>
                <a:cs typeface="+mn-cs"/>
              </a:rPr>
              <a:t>Полат</a:t>
            </a:r>
            <a:r>
              <a:rPr lang="ru-RU" sz="2200" i="1" dirty="0" smtClean="0">
                <a:solidFill>
                  <a:schemeClr val="tx1"/>
                </a:solidFill>
                <a:latin typeface="PT Astra Serif"/>
                <a:ea typeface="+mn-ea"/>
                <a:cs typeface="+mn-cs"/>
              </a:rPr>
              <a:t>, Н.К. Смирнов, А.Н. Леонтьев)</a:t>
            </a:r>
            <a:endParaRPr lang="ru-RU" sz="2200" i="1" dirty="0">
              <a:solidFill>
                <a:schemeClr val="tx1"/>
              </a:solidFill>
              <a:latin typeface="PT Astra Serif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7190" y="5173474"/>
            <a:ext cx="1742842" cy="1539693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336511"/>
            <a:ext cx="7632848" cy="3836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400" b="1" i="1" dirty="0" smtClean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беспечение </a:t>
            </a:r>
            <a:r>
              <a:rPr lang="ru-RU" sz="2000" dirty="0">
                <a:solidFill>
                  <a:schemeClr val="tx1"/>
                </a:solidFill>
                <a:latin typeface="PT Astra Serif"/>
                <a:ea typeface="+mj-ea"/>
                <a:cs typeface="Times New Roman" panose="02020603050405020304" pitchFamily="18" charset="0"/>
              </a:rPr>
              <a:t>ребенку возможности </a:t>
            </a:r>
            <a:r>
              <a:rPr lang="ru-RU" sz="2400" dirty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сохранения здоровья, формирование у него необходимых знаний, умений, навыков по здоровому образу 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жизни</a:t>
            </a:r>
          </a:p>
          <a:p>
            <a:pPr marL="0" indent="0" algn="just">
              <a:buNone/>
            </a:pPr>
            <a:r>
              <a:rPr lang="ru-RU" sz="2400" b="1" i="1" dirty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Описание технологии:</a:t>
            </a:r>
            <a:r>
              <a:rPr lang="ru-RU" sz="2400" b="1" i="1" dirty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ри </a:t>
            </a:r>
            <a:r>
              <a:rPr lang="ru-RU" sz="2400" dirty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планирование и проведение различных видов деятельности учитываем возрастные особенности воспитанников; создание благоприятного психологического климата в группе; распределение физической нагрузки с учетом физических 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возможностей</a:t>
            </a:r>
            <a:endParaRPr lang="ru-RU" sz="2400" dirty="0">
              <a:solidFill>
                <a:schemeClr val="tx1"/>
              </a:solidFill>
              <a:latin typeface="PT Astra Serif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i="1" dirty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Результат:</a:t>
            </a:r>
            <a:r>
              <a:rPr lang="ru-RU" sz="2400" dirty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технология способствует снижению заболеваемости; снижению усталости и утомляемости; укрепляет здоровье воспитанников; формирует устойчивый интерес к двигательной 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деятельности</a:t>
            </a:r>
            <a:endParaRPr lang="ru-RU" sz="2400" dirty="0">
              <a:solidFill>
                <a:schemeClr val="tx1"/>
              </a:solidFill>
              <a:latin typeface="PT Astra Serif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22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99348"/>
            <a:ext cx="8640960" cy="1320800"/>
          </a:xfrm>
        </p:spPr>
        <p:txBody>
          <a:bodyPr>
            <a:noAutofit/>
          </a:bodyPr>
          <a:lstStyle/>
          <a:p>
            <a:pPr algn="ctr"/>
            <a:r>
              <a:rPr lang="ru-RU" sz="3150" dirty="0">
                <a:solidFill>
                  <a:schemeClr val="accent2"/>
                </a:solidFill>
                <a:latin typeface="PT Astra Serif"/>
              </a:rPr>
              <a:t>Технологии сохранения и стимулирования здоровья</a:t>
            </a:r>
            <a:br>
              <a:rPr lang="ru-RU" sz="3150" dirty="0">
                <a:solidFill>
                  <a:schemeClr val="accent2"/>
                </a:solidFill>
                <a:latin typeface="PT Astra Serif"/>
              </a:rPr>
            </a:br>
            <a:endParaRPr lang="ru-RU" sz="3150" dirty="0">
              <a:solidFill>
                <a:schemeClr val="accent2"/>
              </a:solidFill>
              <a:latin typeface="PT Astra Serif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32856"/>
            <a:ext cx="8791998" cy="388077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Укрепляют хрупкие голосовые связки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Подготавливают к пению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Являются профилактикой заболеваний верхних дыхательных путей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Способствуют развитию носового, диафрагмального, брюшного дыхания и деятельности головного мозга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4827155"/>
            <a:ext cx="2376264" cy="1914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199243"/>
            <a:ext cx="835292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FF9900"/>
                </a:solidFill>
                <a:latin typeface="PT Astra Serif"/>
              </a:rPr>
              <a:t> </a:t>
            </a:r>
            <a:r>
              <a:rPr lang="ru-RU" sz="2800" b="1" i="1" dirty="0" err="1" smtClean="0">
                <a:solidFill>
                  <a:srgbClr val="FF9900"/>
                </a:solidFill>
                <a:latin typeface="PT Astra Serif"/>
              </a:rPr>
              <a:t>Фонопедические</a:t>
            </a:r>
            <a:r>
              <a:rPr lang="ru-RU" sz="2800" b="1" i="1" dirty="0" smtClean="0">
                <a:solidFill>
                  <a:srgbClr val="FF9900"/>
                </a:solidFill>
                <a:latin typeface="PT Astra Serif"/>
              </a:rPr>
              <a:t> </a:t>
            </a:r>
            <a:r>
              <a:rPr lang="ru-RU" sz="2800" b="1" i="1" dirty="0">
                <a:solidFill>
                  <a:srgbClr val="FF9900"/>
                </a:solidFill>
                <a:latin typeface="PT Astra Serif"/>
              </a:rPr>
              <a:t>упражнения и игры</a:t>
            </a:r>
          </a:p>
          <a:p>
            <a:pPr indent="449263" defTabSz="457200">
              <a:buClr>
                <a:schemeClr val="accent1"/>
              </a:buClr>
              <a:buSzPct val="80000"/>
            </a:pPr>
            <a:r>
              <a:rPr lang="ru-RU" sz="2400" i="1" dirty="0">
                <a:latin typeface="PT Astra Serif"/>
              </a:rPr>
              <a:t> (</a:t>
            </a:r>
            <a:r>
              <a:rPr lang="ru-RU" sz="2000" i="1" dirty="0" smtClean="0">
                <a:latin typeface="PT Astra Serif"/>
              </a:rPr>
              <a:t>В.В. </a:t>
            </a:r>
            <a:r>
              <a:rPr lang="ru-RU" sz="2000" i="1" dirty="0">
                <a:latin typeface="PT Astra Serif"/>
              </a:rPr>
              <a:t>Емельянов, </a:t>
            </a:r>
            <a:r>
              <a:rPr lang="ru-RU" sz="2000" i="1" dirty="0" smtClean="0">
                <a:latin typeface="PT Astra Serif"/>
              </a:rPr>
              <a:t>И.А. Трифонова, М.Ю. </a:t>
            </a:r>
            <a:r>
              <a:rPr lang="ru-RU" sz="2400" i="1" dirty="0" err="1">
                <a:latin typeface="PT Astra Serif"/>
              </a:rPr>
              <a:t>Картушина</a:t>
            </a:r>
            <a:r>
              <a:rPr lang="ru-RU" sz="2400" i="1" dirty="0" smtClean="0">
                <a:latin typeface="PT Astra Serif"/>
              </a:rPr>
              <a:t>)</a:t>
            </a:r>
          </a:p>
          <a:p>
            <a:pPr indent="449263" defTabSz="457200">
              <a:buClr>
                <a:schemeClr val="accent1"/>
              </a:buClr>
              <a:buSzPct val="80000"/>
            </a:pPr>
            <a:endParaRPr lang="ru-RU" sz="2400" i="1" dirty="0">
              <a:latin typeface="PT Astra Serif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9408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896" y="283598"/>
            <a:ext cx="8496944" cy="1320800"/>
          </a:xfrm>
        </p:spPr>
        <p:txBody>
          <a:bodyPr>
            <a:no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b="1" i="1" dirty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Музыкально – </a:t>
            </a:r>
            <a:r>
              <a:rPr lang="ru-RU" sz="2800" b="1" i="1" dirty="0" err="1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валеологическое</a:t>
            </a:r>
            <a:r>
              <a:rPr lang="ru-RU" sz="2800" b="1" i="1" dirty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 </a:t>
            </a:r>
            <a:r>
              <a:rPr lang="ru-RU" sz="28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/>
            </a:r>
            <a:br>
              <a:rPr lang="ru-RU" sz="28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</a:br>
            <a:r>
              <a:rPr lang="ru-RU" sz="28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воспитание </a:t>
            </a:r>
            <a:r>
              <a:rPr lang="ru-RU" sz="2800" b="1" i="1" dirty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детей </a:t>
            </a:r>
            <a:r>
              <a:rPr lang="ru-RU" sz="28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/>
            </a:r>
            <a:br>
              <a:rPr lang="ru-RU" sz="28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</a:br>
            <a:r>
              <a:rPr lang="ru-RU" sz="2000" i="1" dirty="0">
                <a:solidFill>
                  <a:schemeClr val="tx1"/>
                </a:solidFill>
                <a:latin typeface="PT Astra Serif"/>
                <a:ea typeface="+mn-ea"/>
                <a:cs typeface="+mn-cs"/>
              </a:rPr>
              <a:t>(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  <a:ea typeface="+mn-ea"/>
                <a:cs typeface="+mn-cs"/>
              </a:rPr>
              <a:t>М.Л</a:t>
            </a:r>
            <a:r>
              <a:rPr lang="ru-RU" sz="2000" i="1" dirty="0">
                <a:solidFill>
                  <a:schemeClr val="tx1"/>
                </a:solidFill>
                <a:latin typeface="PT Astra Serif"/>
                <a:ea typeface="+mn-ea"/>
                <a:cs typeface="+mn-cs"/>
              </a:rPr>
              <a:t>. Лазарева, 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  <a:ea typeface="+mn-ea"/>
                <a:cs typeface="+mn-cs"/>
              </a:rPr>
              <a:t>М.Ю</a:t>
            </a:r>
            <a:r>
              <a:rPr lang="ru-RU" sz="2000" i="1" dirty="0">
                <a:solidFill>
                  <a:schemeClr val="tx1"/>
                </a:solidFill>
                <a:latin typeface="PT Astra Serif"/>
                <a:ea typeface="+mn-ea"/>
                <a:cs typeface="+mn-cs"/>
              </a:rPr>
              <a:t>. </a:t>
            </a:r>
            <a:r>
              <a:rPr lang="ru-RU" sz="2000" i="1" dirty="0" err="1">
                <a:solidFill>
                  <a:schemeClr val="tx1"/>
                </a:solidFill>
                <a:latin typeface="PT Astra Serif"/>
                <a:ea typeface="+mn-ea"/>
                <a:cs typeface="+mn-cs"/>
              </a:rPr>
              <a:t>Картушина</a:t>
            </a:r>
            <a:r>
              <a:rPr lang="ru-RU" sz="2000" i="1" dirty="0">
                <a:solidFill>
                  <a:schemeClr val="tx1"/>
                </a:solidFill>
                <a:latin typeface="PT Astra Serif"/>
                <a:ea typeface="+mn-ea"/>
                <a:cs typeface="+mn-cs"/>
              </a:rPr>
              <a:t>)</a:t>
            </a:r>
            <a:r>
              <a:rPr lang="ru-RU" sz="2400" i="1" dirty="0">
                <a:solidFill>
                  <a:schemeClr val="tx1"/>
                </a:solidFill>
                <a:latin typeface="PT Astra Serif"/>
                <a:ea typeface="+mn-ea"/>
                <a:cs typeface="+mn-cs"/>
              </a:rPr>
              <a:t/>
            </a:r>
            <a:br>
              <a:rPr lang="ru-RU" sz="2400" i="1" dirty="0">
                <a:solidFill>
                  <a:schemeClr val="tx1"/>
                </a:solidFill>
                <a:latin typeface="PT Astra Serif"/>
                <a:ea typeface="+mn-ea"/>
                <a:cs typeface="+mn-cs"/>
              </a:rPr>
            </a:br>
            <a:endParaRPr lang="ru-RU" sz="2400" i="1" dirty="0">
              <a:solidFill>
                <a:schemeClr val="tx1"/>
              </a:solidFill>
              <a:latin typeface="PT Astra Serif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25464"/>
            <a:ext cx="6347714" cy="208823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Поднимает 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настроение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Улучшает 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эмоциональный климат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Укрепляет 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голосовые связки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Подготавливает 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голос к 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пению</a:t>
            </a:r>
            <a:endParaRPr lang="ru-RU" sz="2400" dirty="0">
              <a:solidFill>
                <a:schemeClr val="tx1"/>
              </a:solidFill>
              <a:latin typeface="PT Astra Serif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3957452"/>
            <a:ext cx="2523040" cy="253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367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4272"/>
            <a:ext cx="7704856" cy="1320800"/>
          </a:xfrm>
        </p:spPr>
        <p:txBody>
          <a:bodyPr>
            <a:norm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b="1" i="1" dirty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Дыхательная гимнастика</a:t>
            </a:r>
            <a:br>
              <a:rPr lang="ru-RU" sz="2800" b="1" i="1" dirty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</a:br>
            <a:r>
              <a:rPr lang="ru-RU" sz="2000" i="1" dirty="0">
                <a:solidFill>
                  <a:schemeClr val="tx1"/>
                </a:solidFill>
                <a:latin typeface="PT Astra Serif"/>
              </a:rPr>
              <a:t>(Б. Толкачев, 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А.Н. Стрельникова, К.В. Тарасова</a:t>
            </a:r>
            <a:r>
              <a:rPr lang="ru-RU" sz="2400" i="1" dirty="0" smtClean="0">
                <a:solidFill>
                  <a:schemeClr val="tx1"/>
                </a:solidFill>
                <a:latin typeface="PT Astra Serif"/>
              </a:rPr>
              <a:t>)</a:t>
            </a:r>
            <a:endParaRPr lang="ru-RU" sz="2400" i="1" dirty="0">
              <a:solidFill>
                <a:schemeClr val="tx1"/>
              </a:solidFill>
              <a:latin typeface="PT Astra Serif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91072"/>
            <a:ext cx="7776864" cy="4536504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Способствует 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восстановлению центральной нервной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системы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Улучшает 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дренажную функцию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бронхов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Восстанавливает 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нарушенное носовое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дыхание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Исправляет развывшееся 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в процессе заболеваний различные деформации грудной клетки и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позвоночника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Укрепляет физиологическое дыхание 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детей (без речи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)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Тренирует 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силы вдоха и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выдоха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Развивает 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продолжительности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выдоха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4797152"/>
            <a:ext cx="2160240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9342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308000"/>
            <a:ext cx="8208911" cy="1320800"/>
          </a:xfrm>
        </p:spPr>
        <p:txBody>
          <a:bodyPr>
            <a:no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ru-RU" sz="2800" b="1" i="1" dirty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Артикуляционная гимнастика </a:t>
            </a:r>
            <a:r>
              <a:rPr lang="ru-RU" sz="28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/>
            </a:r>
            <a:br>
              <a:rPr lang="ru-RU" sz="28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</a:b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(Н.В. </a:t>
            </a:r>
            <a:r>
              <a:rPr lang="ru-RU" sz="2000" i="1" dirty="0" err="1" smtClean="0">
                <a:solidFill>
                  <a:schemeClr val="tx1"/>
                </a:solidFill>
                <a:latin typeface="PT Astra Serif"/>
              </a:rPr>
              <a:t>Нищева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, Т.В. </a:t>
            </a:r>
            <a:r>
              <a:rPr lang="ru-RU" sz="2000" i="1" dirty="0" err="1" smtClean="0">
                <a:solidFill>
                  <a:schemeClr val="tx1"/>
                </a:solidFill>
                <a:latin typeface="PT Astra Serif"/>
              </a:rPr>
              <a:t>Буденая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, Л.С. Горохова)</a:t>
            </a:r>
            <a:r>
              <a:rPr lang="ru-RU" sz="2000" i="1" dirty="0">
                <a:solidFill>
                  <a:srgbClr val="002060"/>
                </a:solidFill>
                <a:latin typeface="PT Astra Serif"/>
              </a:rPr>
              <a:t/>
            </a:r>
            <a:br>
              <a:rPr lang="ru-RU" sz="2000" i="1" dirty="0">
                <a:solidFill>
                  <a:srgbClr val="002060"/>
                </a:solidFill>
                <a:latin typeface="PT Astra Serif"/>
              </a:rPr>
            </a:br>
            <a:endParaRPr lang="ru-RU" sz="2000" i="1" dirty="0">
              <a:solidFill>
                <a:srgbClr val="002060"/>
              </a:solidFill>
              <a:latin typeface="PT Astra Serif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7128792" cy="3880773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Формирует 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артикуляцию различных 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звуков</a:t>
            </a:r>
            <a:endParaRPr lang="ru-RU" sz="2400" dirty="0">
              <a:solidFill>
                <a:schemeClr val="tx1"/>
              </a:solidFill>
              <a:latin typeface="PT Astra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Совершенствует 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подвижность и точность движений языка и 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губ</a:t>
            </a:r>
            <a:endParaRPr lang="ru-RU" sz="2400" dirty="0">
              <a:solidFill>
                <a:schemeClr val="tx1"/>
              </a:solidFill>
              <a:latin typeface="PT Astra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Увеличивает 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объем слуховой памяти и 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внимания</a:t>
            </a:r>
            <a:endParaRPr lang="ru-RU" sz="2400" dirty="0">
              <a:solidFill>
                <a:schemeClr val="tx1"/>
              </a:solidFill>
              <a:latin typeface="PT Astra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Учит 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выделять сильные доли в цепочке 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слогов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Развивает музыкальную память, запоминание текста песен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Совершенствует дикцию</a:t>
            </a:r>
            <a:endParaRPr lang="ru-RU" sz="2400" dirty="0">
              <a:solidFill>
                <a:schemeClr val="tx1"/>
              </a:solidFill>
              <a:latin typeface="PT Astra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Развивает 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чувство 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ритма</a:t>
            </a:r>
            <a:endParaRPr lang="ru-RU" sz="2400" dirty="0">
              <a:solidFill>
                <a:schemeClr val="tx1"/>
              </a:solidFill>
              <a:latin typeface="PT Astra Serif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4926600"/>
            <a:ext cx="2088232" cy="19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328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920879" cy="1320800"/>
          </a:xfrm>
        </p:spPr>
        <p:txBody>
          <a:bodyPr>
            <a:no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b="1" i="1" dirty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Пальчиковая гимнастика </a:t>
            </a:r>
            <a:r>
              <a:rPr lang="ru-RU" sz="28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/>
            </a:r>
            <a:br>
              <a:rPr lang="ru-RU" sz="28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</a:br>
            <a:r>
              <a:rPr lang="ru-RU" sz="28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и </a:t>
            </a:r>
            <a:r>
              <a:rPr lang="ru-RU" sz="2800" b="1" i="1" dirty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игровой </a:t>
            </a:r>
            <a:r>
              <a:rPr lang="ru-RU" sz="28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массаж</a:t>
            </a:r>
            <a:br>
              <a:rPr lang="ru-RU" sz="28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</a:br>
            <a:r>
              <a:rPr lang="ru-RU" sz="2000" i="1" dirty="0" smtClean="0">
                <a:solidFill>
                  <a:schemeClr val="tx1"/>
                </a:solidFill>
                <a:latin typeface="PT Astra Serif"/>
                <a:ea typeface="+mn-ea"/>
                <a:cs typeface="+mn-cs"/>
              </a:rPr>
              <a:t>(</a:t>
            </a:r>
            <a:r>
              <a:rPr lang="ru-RU" sz="2000" i="1" dirty="0">
                <a:solidFill>
                  <a:schemeClr val="tx1"/>
                </a:solidFill>
                <a:latin typeface="PT Astra Serif"/>
                <a:ea typeface="+mn-ea"/>
                <a:cs typeface="+mn-cs"/>
              </a:rPr>
              <a:t>И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. </a:t>
            </a:r>
            <a:r>
              <a:rPr lang="ru-RU" sz="2000" i="1" dirty="0" err="1" smtClean="0">
                <a:solidFill>
                  <a:schemeClr val="tx1"/>
                </a:solidFill>
                <a:latin typeface="PT Astra Serif"/>
              </a:rPr>
              <a:t>Каплунова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, И. </a:t>
            </a:r>
            <a:r>
              <a:rPr lang="ru-RU" sz="2000" i="1" dirty="0" err="1" smtClean="0">
                <a:solidFill>
                  <a:schemeClr val="tx1"/>
                </a:solidFill>
                <a:latin typeface="PT Astra Serif"/>
              </a:rPr>
              <a:t>Новоскольцева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)</a:t>
            </a:r>
            <a:r>
              <a:rPr lang="ru-RU" sz="2000" i="1" dirty="0">
                <a:solidFill>
                  <a:srgbClr val="002060"/>
                </a:solidFill>
                <a:latin typeface="PT Astra Serif"/>
              </a:rPr>
              <a:t/>
            </a:r>
            <a:br>
              <a:rPr lang="ru-RU" sz="2000" i="1" dirty="0">
                <a:solidFill>
                  <a:srgbClr val="002060"/>
                </a:solidFill>
                <a:latin typeface="PT Astra Serif"/>
              </a:rPr>
            </a:br>
            <a:endParaRPr lang="ru-RU" sz="2000" i="1" dirty="0">
              <a:solidFill>
                <a:srgbClr val="002060"/>
              </a:solidFill>
              <a:latin typeface="PT Astra Serif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4414" y="5171438"/>
            <a:ext cx="2688352" cy="168656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011086" cy="4049445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chemeClr val="tx1"/>
                </a:solidFill>
                <a:latin typeface="PT Astra Serif"/>
              </a:rPr>
              <a:t>Развивает </a:t>
            </a:r>
            <a:r>
              <a:rPr lang="ru-RU" sz="2500" dirty="0">
                <a:solidFill>
                  <a:schemeClr val="tx1"/>
                </a:solidFill>
                <a:latin typeface="PT Astra Serif"/>
              </a:rPr>
              <a:t>речь </a:t>
            </a:r>
            <a:r>
              <a:rPr lang="ru-RU" sz="2500" dirty="0" smtClean="0">
                <a:solidFill>
                  <a:schemeClr val="tx1"/>
                </a:solidFill>
                <a:latin typeface="PT Astra Serif"/>
              </a:rPr>
              <a:t>ребенка</a:t>
            </a:r>
            <a:endParaRPr lang="ru-RU" sz="2500" dirty="0">
              <a:solidFill>
                <a:schemeClr val="tx1"/>
              </a:solidFill>
              <a:latin typeface="PT Astra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chemeClr val="tx1"/>
                </a:solidFill>
                <a:latin typeface="PT Astra Serif"/>
              </a:rPr>
              <a:t>Развивает двигательные качества</a:t>
            </a:r>
            <a:endParaRPr lang="ru-RU" sz="2500" dirty="0">
              <a:solidFill>
                <a:schemeClr val="tx1"/>
              </a:solidFill>
              <a:latin typeface="PT Astra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chemeClr val="tx1"/>
                </a:solidFill>
                <a:latin typeface="PT Astra Serif"/>
              </a:rPr>
              <a:t>Совершенствует </a:t>
            </a:r>
            <a:r>
              <a:rPr lang="ru-RU" sz="2500" dirty="0">
                <a:solidFill>
                  <a:schemeClr val="tx1"/>
                </a:solidFill>
                <a:latin typeface="PT Astra Serif"/>
              </a:rPr>
              <a:t>внимание и </a:t>
            </a:r>
            <a:r>
              <a:rPr lang="ru-RU" sz="2500" dirty="0" smtClean="0">
                <a:solidFill>
                  <a:schemeClr val="tx1"/>
                </a:solidFill>
                <a:latin typeface="PT Astra Serif"/>
              </a:rPr>
              <a:t>память</a:t>
            </a:r>
            <a:endParaRPr lang="ru-RU" sz="2500" dirty="0">
              <a:solidFill>
                <a:schemeClr val="tx1"/>
              </a:solidFill>
              <a:latin typeface="PT Astra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chemeClr val="tx1"/>
                </a:solidFill>
                <a:latin typeface="PT Astra Serif"/>
              </a:rPr>
              <a:t>Повышает </a:t>
            </a:r>
            <a:r>
              <a:rPr lang="ru-RU" sz="2500" dirty="0">
                <a:solidFill>
                  <a:schemeClr val="tx1"/>
                </a:solidFill>
                <a:latin typeface="PT Astra Serif"/>
              </a:rPr>
              <a:t>координационные способности пальцев </a:t>
            </a:r>
            <a:endParaRPr lang="ru-RU" sz="2500" dirty="0" smtClean="0">
              <a:solidFill>
                <a:schemeClr val="tx1"/>
              </a:solidFill>
              <a:latin typeface="PT Astra Serif"/>
            </a:endParaRPr>
          </a:p>
          <a:p>
            <a:pPr marL="357188" indent="0">
              <a:spcBef>
                <a:spcPts val="0"/>
              </a:spcBef>
              <a:buNone/>
            </a:pPr>
            <a:r>
              <a:rPr lang="ru-RU" sz="2500" dirty="0" smtClean="0">
                <a:solidFill>
                  <a:schemeClr val="tx1"/>
                </a:solidFill>
                <a:latin typeface="PT Astra Serif"/>
              </a:rPr>
              <a:t>рук </a:t>
            </a:r>
            <a:r>
              <a:rPr lang="ru-RU" sz="2500" dirty="0">
                <a:solidFill>
                  <a:schemeClr val="tx1"/>
                </a:solidFill>
                <a:latin typeface="PT Astra Serif"/>
              </a:rPr>
              <a:t>(подготовка к рисованию, письму, к игре на музыкальных инструментах)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chemeClr val="tx1"/>
                </a:solidFill>
                <a:latin typeface="PT Astra Serif"/>
              </a:rPr>
              <a:t>Соединяет </a:t>
            </a:r>
            <a:r>
              <a:rPr lang="ru-RU" sz="2500" dirty="0">
                <a:solidFill>
                  <a:schemeClr val="tx1"/>
                </a:solidFill>
                <a:latin typeface="PT Astra Serif"/>
              </a:rPr>
              <a:t>пальцевую пластику с выразительным мелодическим  и речевым </a:t>
            </a:r>
            <a:r>
              <a:rPr lang="ru-RU" sz="2500" dirty="0" smtClean="0">
                <a:solidFill>
                  <a:schemeClr val="tx1"/>
                </a:solidFill>
                <a:latin typeface="PT Astra Serif"/>
              </a:rPr>
              <a:t>интонированием</a:t>
            </a:r>
            <a:endParaRPr lang="ru-RU" sz="2500" dirty="0">
              <a:solidFill>
                <a:schemeClr val="tx1"/>
              </a:solidFill>
              <a:latin typeface="PT Astra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chemeClr val="tx1"/>
                </a:solidFill>
                <a:latin typeface="PT Astra Serif"/>
              </a:rPr>
              <a:t>Формирует </a:t>
            </a:r>
            <a:r>
              <a:rPr lang="ru-RU" sz="2500" dirty="0">
                <a:solidFill>
                  <a:schemeClr val="tx1"/>
                </a:solidFill>
                <a:latin typeface="PT Astra Serif"/>
              </a:rPr>
              <a:t>образно-ассоциативное мышление </a:t>
            </a:r>
            <a:endParaRPr lang="ru-RU" sz="2500" dirty="0" smtClean="0">
              <a:solidFill>
                <a:schemeClr val="tx1"/>
              </a:solidFill>
              <a:latin typeface="PT Astra Serif"/>
            </a:endParaRPr>
          </a:p>
          <a:p>
            <a:pPr marL="0" indent="357188">
              <a:spcBef>
                <a:spcPts val="0"/>
              </a:spcBef>
              <a:buNone/>
            </a:pPr>
            <a:r>
              <a:rPr lang="ru-RU" sz="2500" dirty="0" smtClean="0">
                <a:solidFill>
                  <a:schemeClr val="tx1"/>
                </a:solidFill>
                <a:latin typeface="PT Astra Serif"/>
              </a:rPr>
              <a:t>на </a:t>
            </a:r>
            <a:r>
              <a:rPr lang="ru-RU" sz="2500" dirty="0">
                <a:solidFill>
                  <a:schemeClr val="tx1"/>
                </a:solidFill>
                <a:latin typeface="PT Astra Serif"/>
              </a:rPr>
              <a:t>основе устного русского народного </a:t>
            </a:r>
            <a:r>
              <a:rPr lang="ru-RU" sz="2500" dirty="0" smtClean="0">
                <a:solidFill>
                  <a:schemeClr val="tx1"/>
                </a:solidFill>
                <a:latin typeface="PT Astra Serif"/>
              </a:rPr>
              <a:t>творчества</a:t>
            </a:r>
            <a:endParaRPr lang="ru-RU" sz="2500" dirty="0">
              <a:solidFill>
                <a:schemeClr val="tx2"/>
              </a:solidFill>
              <a:latin typeface="PT Astra Serif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7911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7344816" cy="1320800"/>
          </a:xfrm>
        </p:spPr>
        <p:txBody>
          <a:bodyPr>
            <a:normAutofit fontScale="90000"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31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Ритмопластика</a:t>
            </a:r>
            <a:r>
              <a:rPr lang="ru-RU" sz="28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/>
            </a:r>
            <a:br>
              <a:rPr lang="ru-RU" sz="28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</a:br>
            <a:r>
              <a:rPr lang="ru-RU" sz="2800" b="1" i="1" dirty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 </a:t>
            </a:r>
            <a:r>
              <a:rPr lang="ru-RU" sz="2200" i="1" dirty="0" smtClean="0">
                <a:solidFill>
                  <a:schemeClr val="tx1"/>
                </a:solidFill>
                <a:latin typeface="PT Astra Serif"/>
              </a:rPr>
              <a:t>(А.И. Буренина, Ж.Е. </a:t>
            </a:r>
            <a:r>
              <a:rPr lang="ru-RU" sz="2200" i="1" dirty="0" err="1" smtClean="0">
                <a:solidFill>
                  <a:schemeClr val="tx1"/>
                </a:solidFill>
                <a:latin typeface="PT Astra Serif"/>
              </a:rPr>
              <a:t>Фирилёва</a:t>
            </a:r>
            <a:r>
              <a:rPr lang="ru-RU" sz="2200" i="1" dirty="0">
                <a:solidFill>
                  <a:schemeClr val="tx1"/>
                </a:solidFill>
                <a:latin typeface="PT Astra Serif"/>
              </a:rPr>
              <a:t>, Е.Г</a:t>
            </a:r>
            <a:r>
              <a:rPr lang="ru-RU" sz="2200" i="1" dirty="0" smtClean="0">
                <a:solidFill>
                  <a:schemeClr val="tx1"/>
                </a:solidFill>
                <a:latin typeface="PT Astra Serif"/>
              </a:rPr>
              <a:t>. </a:t>
            </a:r>
            <a:r>
              <a:rPr lang="ru-RU" sz="2200" i="1" dirty="0" smtClean="0">
                <a:solidFill>
                  <a:schemeClr val="tx1"/>
                </a:solidFill>
                <a:latin typeface="PT Astra Serif"/>
              </a:rPr>
              <a:t>Сайкина </a:t>
            </a:r>
            <a:r>
              <a:rPr lang="ru-RU" sz="2200" i="1" dirty="0">
                <a:solidFill>
                  <a:schemeClr val="tx1"/>
                </a:solidFill>
                <a:latin typeface="PT Astra Serif"/>
              </a:rPr>
              <a:t>)</a:t>
            </a:r>
            <a:r>
              <a:rPr lang="ru-RU" sz="2800" i="1" dirty="0">
                <a:solidFill>
                  <a:srgbClr val="002060"/>
                </a:solidFill>
                <a:latin typeface="PT Astra Serif"/>
              </a:rPr>
              <a:t/>
            </a:r>
            <a:br>
              <a:rPr lang="ru-RU" sz="2800" i="1" dirty="0">
                <a:solidFill>
                  <a:srgbClr val="002060"/>
                </a:solidFill>
                <a:latin typeface="PT Astra Serif"/>
              </a:rPr>
            </a:br>
            <a:endParaRPr lang="ru-RU" sz="2800" i="1" dirty="0">
              <a:solidFill>
                <a:srgbClr val="002060"/>
              </a:solidFill>
              <a:latin typeface="PT Astra Serif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5084734"/>
            <a:ext cx="2201604" cy="177281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06263"/>
            <a:ext cx="7344815" cy="5131049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Развивает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 музыкально-ритмические способности, чувство ритма, музыкальный слух, память, внимание, умение согласовывать движение с 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музыкой</a:t>
            </a:r>
            <a:endParaRPr lang="ru-RU" sz="2400" dirty="0">
              <a:solidFill>
                <a:schemeClr val="tx1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Развивает 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выносливость, 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силу</a:t>
            </a:r>
            <a:endParaRPr lang="ru-RU" sz="2400" dirty="0">
              <a:solidFill>
                <a:schemeClr val="tx1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Формирует 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правильную 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осанку</a:t>
            </a:r>
            <a:endParaRPr lang="ru-RU" sz="2400" dirty="0">
              <a:solidFill>
                <a:schemeClr val="tx1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Повышает 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прыгучесть и подвижность 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суставов</a:t>
            </a:r>
            <a:endParaRPr lang="ru-RU" sz="2400" dirty="0">
              <a:solidFill>
                <a:schemeClr val="tx1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Улучшает координацию движений</a:t>
            </a:r>
            <a:endParaRPr lang="ru-RU" sz="2400" dirty="0">
              <a:solidFill>
                <a:schemeClr val="tx1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Развивает кратковременные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 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музыкально-ритмические 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движения под музыку, 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вызывает 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возбуждение других отделов мозга, 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усиливает 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кровообращение и 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создаёт 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благоприятные условия отдыха для ранее возбужденных 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отделов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Помогает 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обогатить эмоциональную сферу </a:t>
            </a: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детей-дошкольников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Раскрепощает ребёнка </a:t>
            </a:r>
            <a:r>
              <a:rPr lang="ru-RU" sz="2400" dirty="0">
                <a:solidFill>
                  <a:schemeClr val="tx1"/>
                </a:solidFill>
                <a:latin typeface="PT Astra Serif"/>
              </a:rPr>
              <a:t>в психологическом плане</a:t>
            </a:r>
          </a:p>
          <a:p>
            <a:pPr marL="0" indent="0">
              <a:buNone/>
            </a:pPr>
            <a:endParaRPr lang="ru-RU" sz="2400" dirty="0"/>
          </a:p>
          <a:p>
            <a:pPr algn="just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/>
              </a:solidFill>
              <a:latin typeface="PT Astra Serif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11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6211"/>
            <a:ext cx="6347713" cy="8751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PT Astra Serif"/>
              </a:rPr>
              <a:t>Коррекционные-развивающие </a:t>
            </a:r>
            <a:r>
              <a:rPr lang="ru-RU" b="1" dirty="0">
                <a:solidFill>
                  <a:schemeClr val="accent2"/>
                </a:solidFill>
                <a:latin typeface="PT Astra Serif"/>
              </a:rPr>
              <a:t>технологии</a:t>
            </a:r>
            <a:br>
              <a:rPr lang="ru-RU" b="1" dirty="0">
                <a:solidFill>
                  <a:schemeClr val="accent2"/>
                </a:solidFill>
                <a:latin typeface="PT Astra Serif"/>
              </a:rPr>
            </a:br>
            <a:endParaRPr lang="ru-RU" b="1" dirty="0">
              <a:solidFill>
                <a:schemeClr val="accent2"/>
              </a:solidFill>
              <a:latin typeface="PT Astra Serif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61839"/>
            <a:ext cx="7632848" cy="489654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ru-RU" sz="3800" i="1" dirty="0" smtClean="0">
              <a:solidFill>
                <a:srgbClr val="002060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6200" dirty="0" smtClean="0">
                <a:solidFill>
                  <a:schemeClr val="tx1"/>
                </a:solidFill>
                <a:latin typeface="PT Astra Serif"/>
              </a:rPr>
              <a:t>Развивает </a:t>
            </a:r>
            <a:r>
              <a:rPr lang="ru-RU" sz="6200" dirty="0">
                <a:solidFill>
                  <a:schemeClr val="tx1"/>
                </a:solidFill>
                <a:latin typeface="PT Astra Serif"/>
              </a:rPr>
              <a:t>фонематическое восприятие </a:t>
            </a:r>
            <a:r>
              <a:rPr lang="ru-RU" sz="6200" dirty="0" smtClean="0">
                <a:solidFill>
                  <a:schemeClr val="tx1"/>
                </a:solidFill>
                <a:latin typeface="PT Astra Serif"/>
              </a:rPr>
              <a:t>и </a:t>
            </a:r>
            <a:r>
              <a:rPr lang="ru-RU" sz="6200" dirty="0">
                <a:solidFill>
                  <a:schemeClr val="tx1"/>
                </a:solidFill>
                <a:latin typeface="PT Astra Serif"/>
              </a:rPr>
              <a:t>фонематические представления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6200" dirty="0" smtClean="0">
                <a:solidFill>
                  <a:schemeClr val="tx1"/>
                </a:solidFill>
                <a:latin typeface="PT Astra Serif"/>
              </a:rPr>
              <a:t>Развивает </a:t>
            </a:r>
            <a:r>
              <a:rPr lang="ru-RU" sz="6200" dirty="0">
                <a:solidFill>
                  <a:schemeClr val="tx1"/>
                </a:solidFill>
                <a:latin typeface="PT Astra Serif"/>
              </a:rPr>
              <a:t>артикуляционный аппарат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6200" dirty="0" smtClean="0">
                <a:solidFill>
                  <a:schemeClr val="tx1"/>
                </a:solidFill>
                <a:latin typeface="PT Astra Serif"/>
              </a:rPr>
              <a:t>Развивает </a:t>
            </a:r>
            <a:r>
              <a:rPr lang="ru-RU" sz="6200" dirty="0">
                <a:solidFill>
                  <a:schemeClr val="tx1"/>
                </a:solidFill>
                <a:latin typeface="PT Astra Serif"/>
              </a:rPr>
              <a:t>слуховое внимание и память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6200" dirty="0" smtClean="0">
                <a:solidFill>
                  <a:schemeClr val="tx1"/>
                </a:solidFill>
                <a:latin typeface="PT Astra Serif"/>
              </a:rPr>
              <a:t>Вырабатывает </a:t>
            </a:r>
            <a:r>
              <a:rPr lang="ru-RU" sz="6200" dirty="0">
                <a:solidFill>
                  <a:schemeClr val="tx1"/>
                </a:solidFill>
                <a:latin typeface="PT Astra Serif"/>
              </a:rPr>
              <a:t>четкость координированных движений во взаимосвязи с речью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6200" dirty="0" smtClean="0">
                <a:solidFill>
                  <a:schemeClr val="tx1"/>
                </a:solidFill>
                <a:latin typeface="PT Astra Serif"/>
              </a:rPr>
              <a:t>Укрепляет косно-мышечный </a:t>
            </a:r>
            <a:r>
              <a:rPr lang="ru-RU" sz="6200" dirty="0">
                <a:solidFill>
                  <a:schemeClr val="tx1"/>
                </a:solidFill>
                <a:latin typeface="PT Astra Serif"/>
              </a:rPr>
              <a:t>аппарат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6200" dirty="0" smtClean="0">
                <a:solidFill>
                  <a:schemeClr val="tx1"/>
                </a:solidFill>
                <a:latin typeface="PT Astra Serif"/>
              </a:rPr>
              <a:t>Развивает </a:t>
            </a:r>
            <a:r>
              <a:rPr lang="ru-RU" sz="6200" dirty="0">
                <a:solidFill>
                  <a:schemeClr val="tx1"/>
                </a:solidFill>
                <a:latin typeface="PT Astra Serif"/>
              </a:rPr>
              <a:t>дыхание, моторные, сенсорные функции, </a:t>
            </a:r>
            <a:r>
              <a:rPr lang="ru-RU" sz="6200" dirty="0" smtClean="0">
                <a:solidFill>
                  <a:schemeClr val="tx1"/>
                </a:solidFill>
                <a:latin typeface="PT Astra Serif"/>
              </a:rPr>
              <a:t>воспитывает </a:t>
            </a:r>
            <a:r>
              <a:rPr lang="ru-RU" sz="6200" dirty="0">
                <a:solidFill>
                  <a:schemeClr val="tx1"/>
                </a:solidFill>
                <a:latin typeface="PT Astra Serif"/>
              </a:rPr>
              <a:t>чувство равновесия, правильной осанки, походки, грации движения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6200" dirty="0" smtClean="0">
                <a:solidFill>
                  <a:schemeClr val="tx1"/>
                </a:solidFill>
                <a:latin typeface="PT Astra Serif"/>
              </a:rPr>
              <a:t>Развивает </a:t>
            </a:r>
            <a:r>
              <a:rPr lang="ru-RU" sz="6200" dirty="0">
                <a:solidFill>
                  <a:schemeClr val="tx1"/>
                </a:solidFill>
                <a:latin typeface="PT Astra Serif"/>
              </a:rPr>
              <a:t>речь, чувства ритма, способность ощущать в музыке, движениях и речи ритмическую выразительность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6200" dirty="0" smtClean="0">
                <a:solidFill>
                  <a:schemeClr val="tx1"/>
                </a:solidFill>
                <a:latin typeface="PT Astra Serif"/>
              </a:rPr>
              <a:t>Развивает </a:t>
            </a:r>
            <a:r>
              <a:rPr lang="ru-RU" sz="6200" dirty="0">
                <a:solidFill>
                  <a:schemeClr val="tx1"/>
                </a:solidFill>
                <a:latin typeface="PT Astra Serif"/>
              </a:rPr>
              <a:t>коммуникативные способности</a:t>
            </a:r>
          </a:p>
          <a:p>
            <a:pPr>
              <a:buFont typeface="Arial" panose="020B0604020202020204" pitchFamily="34" charset="0"/>
              <a:buChar char="•"/>
            </a:pPr>
            <a:endParaRPr lang="ru-RU" i="1" dirty="0">
              <a:solidFill>
                <a:srgbClr val="002060"/>
              </a:solidFill>
              <a:latin typeface="PT Astra Serif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056" y="1052736"/>
            <a:ext cx="6331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FF9900"/>
                </a:solidFill>
                <a:latin typeface="PT Astra Serif"/>
              </a:rPr>
              <a:t> </a:t>
            </a:r>
            <a:r>
              <a:rPr lang="ru-RU" sz="2800" b="1" i="1" dirty="0" err="1" smtClean="0">
                <a:solidFill>
                  <a:srgbClr val="FF9900"/>
                </a:solidFill>
                <a:latin typeface="PT Astra Serif"/>
              </a:rPr>
              <a:t>Логоритмика</a:t>
            </a:r>
            <a:r>
              <a:rPr lang="ru-RU" sz="2800" b="1" i="1" dirty="0" smtClean="0">
                <a:solidFill>
                  <a:srgbClr val="FF9900"/>
                </a:solidFill>
                <a:latin typeface="PT Astra Serif"/>
              </a:rPr>
              <a:t> </a:t>
            </a:r>
            <a:endParaRPr lang="ru-RU" sz="2800" b="1" i="1" dirty="0">
              <a:solidFill>
                <a:srgbClr val="FF9900"/>
              </a:solidFill>
              <a:latin typeface="PT Astra Serif"/>
            </a:endParaRPr>
          </a:p>
          <a:p>
            <a:pPr algn="ctr"/>
            <a:r>
              <a:rPr lang="ru-RU" sz="2400" i="1" dirty="0">
                <a:latin typeface="PT Astra Serif"/>
              </a:rPr>
              <a:t>(</a:t>
            </a:r>
            <a:r>
              <a:rPr lang="ru-RU" sz="2000" i="1" dirty="0" smtClean="0">
                <a:latin typeface="PT Astra Serif"/>
              </a:rPr>
              <a:t>М.Ю. </a:t>
            </a:r>
            <a:r>
              <a:rPr lang="ru-RU" sz="2000" i="1" dirty="0" err="1" smtClean="0">
                <a:latin typeface="PT Astra Serif"/>
              </a:rPr>
              <a:t>Картушина</a:t>
            </a:r>
            <a:r>
              <a:rPr lang="ru-RU" sz="2000" i="1" dirty="0">
                <a:latin typeface="PT Astra Serif"/>
              </a:rPr>
              <a:t>, </a:t>
            </a:r>
            <a:r>
              <a:rPr lang="ru-RU" sz="2000" i="1" dirty="0" smtClean="0">
                <a:latin typeface="PT Astra Serif"/>
              </a:rPr>
              <a:t>Н.В</a:t>
            </a:r>
            <a:r>
              <a:rPr lang="ru-RU" sz="2000" i="1" dirty="0">
                <a:latin typeface="PT Astra Serif"/>
              </a:rPr>
              <a:t>. </a:t>
            </a:r>
            <a:r>
              <a:rPr lang="ru-RU" sz="2000" i="1" dirty="0" err="1">
                <a:latin typeface="PT Astra Serif"/>
              </a:rPr>
              <a:t>Нищева</a:t>
            </a:r>
            <a:r>
              <a:rPr lang="ru-RU" sz="2000" i="1" dirty="0">
                <a:latin typeface="PT Astra Serif"/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423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280" y="380008"/>
            <a:ext cx="7200800" cy="1320800"/>
          </a:xfrm>
        </p:spPr>
        <p:txBody>
          <a:bodyPr>
            <a:norm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Музыкотерапия</a:t>
            </a:r>
            <a:br>
              <a:rPr lang="ru-RU" sz="28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</a:b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 (С.В. </a:t>
            </a:r>
            <a:r>
              <a:rPr lang="ru-RU" sz="2000" i="1" dirty="0" err="1" smtClean="0">
                <a:solidFill>
                  <a:schemeClr val="tx1"/>
                </a:solidFill>
                <a:latin typeface="PT Astra Serif"/>
              </a:rPr>
              <a:t>Шушурджан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, Н</a:t>
            </a:r>
            <a:r>
              <a:rPr lang="ru-RU" sz="2000" i="1" dirty="0">
                <a:solidFill>
                  <a:schemeClr val="tx1"/>
                </a:solidFill>
                <a:latin typeface="PT Astra Serif"/>
              </a:rPr>
              <a:t>. Е. </a:t>
            </a:r>
            <a:r>
              <a:rPr lang="ru-RU" sz="2000" i="1" dirty="0" err="1">
                <a:solidFill>
                  <a:schemeClr val="tx1"/>
                </a:solidFill>
                <a:latin typeface="PT Astra Serif"/>
              </a:rPr>
              <a:t>Владыкина</a:t>
            </a:r>
            <a:r>
              <a:rPr lang="ru-RU" sz="2000" i="1" dirty="0">
                <a:solidFill>
                  <a:schemeClr val="tx1"/>
                </a:solidFill>
                <a:latin typeface="PT Astra Serif"/>
              </a:rPr>
              <a:t>, О.А. 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Попок)</a:t>
            </a:r>
            <a:endParaRPr lang="ru-RU" sz="2000" i="1" dirty="0">
              <a:solidFill>
                <a:schemeClr val="tx1"/>
              </a:solidFill>
              <a:latin typeface="PT Astra Serif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392" y="1465557"/>
            <a:ext cx="7992888" cy="3206806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Создаёт положительный эмоциональный фон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Формирует чувство 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внутреннего покоя, радости, положительных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эмоций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Снимает напряжение 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и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раздражение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Формирует 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умения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расслабления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Развивает 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нравственно-коммуникативные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качества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chemeClr val="tx2"/>
              </a:solidFill>
              <a:latin typeface="PT Astra Serif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437112"/>
            <a:ext cx="6048672" cy="220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6313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6696744" cy="1019200"/>
          </a:xfrm>
        </p:spPr>
        <p:txBody>
          <a:bodyPr>
            <a:normAutofit fontScale="90000"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3100" b="1" i="1" dirty="0" err="1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Сказкотерапия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PT Astra Serif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T Astra Serif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T Astra Serif"/>
              </a:rPr>
            </a:br>
            <a:r>
              <a:rPr lang="ru-RU" sz="2200" i="1" dirty="0" smtClean="0">
                <a:solidFill>
                  <a:schemeClr val="tx1"/>
                </a:solidFill>
                <a:latin typeface="PT Astra Serif"/>
              </a:rPr>
              <a:t>(Т.Д. </a:t>
            </a:r>
            <a:r>
              <a:rPr lang="ru-RU" sz="2200" i="1" dirty="0" err="1" smtClean="0">
                <a:solidFill>
                  <a:schemeClr val="tx1"/>
                </a:solidFill>
                <a:latin typeface="PT Astra Serif"/>
              </a:rPr>
              <a:t>Зинкевич</a:t>
            </a:r>
            <a:r>
              <a:rPr lang="ru-RU" sz="2200" i="1" dirty="0">
                <a:solidFill>
                  <a:schemeClr val="tx1"/>
                </a:solidFill>
                <a:latin typeface="PT Astra Serif"/>
              </a:rPr>
              <a:t>-Евстигнеева, </a:t>
            </a:r>
            <a:r>
              <a:rPr lang="ru-RU" sz="2200" i="1" dirty="0" smtClean="0">
                <a:solidFill>
                  <a:schemeClr val="tx1"/>
                </a:solidFill>
                <a:latin typeface="PT Astra Serif"/>
              </a:rPr>
              <a:t>О.А Шорохова)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7128792" cy="3456384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PT Astra Serif"/>
              </a:rPr>
              <a:t>Развивает у ребёнка интеллектуальное и образное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мышление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PT Astra Serif"/>
              </a:rPr>
              <a:t>Раскрывает душу ребёнка, помогает наладить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контакт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PT Astra Serif"/>
              </a:rPr>
              <a:t>Развивает фантазию ребёнка и раскрепощает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его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PT Astra Serif"/>
              </a:rPr>
              <a:t>Помогает корректировать поведение ребёнка (снять агрессию, чувство вины,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лжи)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PT Astra Serif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4525839"/>
            <a:ext cx="2952328" cy="230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128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383838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solidFill>
                  <a:srgbClr val="383838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 повышение уровня профессионального мастерства музыкальных руководителей дошкольных образовательных учреждений по образовательной области «Художественно-эстетическое развитие» через систематизацию знаний о современных образовательных технологиях и дальнейшее  применение их в музыкальной деятельности в работе с дошкольниками</a:t>
            </a:r>
            <a:endParaRPr lang="ru-RU" sz="2400" dirty="0">
              <a:latin typeface="PT Astra Serif" panose="020A060304050502020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4201841"/>
            <a:ext cx="3240360" cy="21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744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45" y="217452"/>
            <a:ext cx="8147641" cy="6480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  <a:latin typeface="PT Astra Serif"/>
              </a:rPr>
              <a:t>Технология развивающего обучения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PT Astra Serif"/>
              </a:rPr>
              <a:t/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PT Astra Serif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T Astra Serif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T Astra Serif"/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  <a:latin typeface="PT Astra Serif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7872651" cy="43204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i="1" dirty="0">
                <a:solidFill>
                  <a:schemeClr val="accent2"/>
                </a:solidFill>
                <a:latin typeface="PT Astra Serif"/>
              </a:rPr>
              <a:t>Цель </a:t>
            </a:r>
            <a:r>
              <a:rPr lang="ru-RU" b="1" i="1" dirty="0" smtClean="0">
                <a:solidFill>
                  <a:schemeClr val="accent2"/>
                </a:solidFill>
                <a:latin typeface="PT Astra Serif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PT Astra Serif"/>
              </a:rPr>
              <a:t>Формирование </a:t>
            </a:r>
            <a:r>
              <a:rPr lang="ru-RU" dirty="0">
                <a:solidFill>
                  <a:schemeClr val="tx1"/>
                </a:solidFill>
                <a:latin typeface="PT Astra Serif"/>
              </a:rPr>
              <a:t>основ музыкальной культуры детей дошкольного возраста; развитие музыкального восприятия и интереса к музыке у детей дошкольного возраста в процессе её </a:t>
            </a:r>
            <a:r>
              <a:rPr lang="ru-RU" dirty="0" smtClean="0">
                <a:solidFill>
                  <a:schemeClr val="tx1"/>
                </a:solidFill>
                <a:latin typeface="PT Astra Serif"/>
              </a:rPr>
              <a:t>слушания</a:t>
            </a:r>
          </a:p>
          <a:p>
            <a:pPr marL="0" indent="0" algn="just">
              <a:buNone/>
            </a:pPr>
            <a:r>
              <a:rPr lang="ru-RU" b="1" i="1" dirty="0" smtClean="0">
                <a:solidFill>
                  <a:schemeClr val="accent2"/>
                </a:solidFill>
                <a:latin typeface="PT Astra Serif"/>
              </a:rPr>
              <a:t>Описание:</a:t>
            </a:r>
            <a:r>
              <a:rPr lang="ru-RU" dirty="0" smtClean="0">
                <a:solidFill>
                  <a:schemeClr val="accent2"/>
                </a:solidFill>
                <a:latin typeface="PT Astra Serif"/>
              </a:rPr>
              <a:t> </a:t>
            </a:r>
            <a:r>
              <a:rPr lang="ru-RU" dirty="0">
                <a:solidFill>
                  <a:schemeClr val="tx1"/>
                </a:solidFill>
                <a:latin typeface="PT Astra Serif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PT Astra Serif"/>
              </a:rPr>
              <a:t>остроена </a:t>
            </a:r>
            <a:r>
              <a:rPr lang="ru-RU" dirty="0">
                <a:solidFill>
                  <a:schemeClr val="tx1"/>
                </a:solidFill>
                <a:latin typeface="PT Astra Serif"/>
              </a:rPr>
              <a:t>на основе концепции, обосновывающей важность накопления уже в раннем возрасте   музыкально-интонационного опыта восприятия высокого искусства в разных видах   музыкальной деятельности, подобно овладению ребёнком </a:t>
            </a:r>
            <a:r>
              <a:rPr lang="ru-RU" dirty="0" smtClean="0">
                <a:solidFill>
                  <a:schemeClr val="tx1"/>
                </a:solidFill>
                <a:latin typeface="PT Astra Serif"/>
              </a:rPr>
              <a:t>речи </a:t>
            </a:r>
          </a:p>
          <a:p>
            <a:pPr marL="0" indent="0" algn="just">
              <a:buNone/>
            </a:pPr>
            <a:r>
              <a:rPr lang="ru-RU" b="1" i="1" dirty="0" smtClean="0">
                <a:solidFill>
                  <a:schemeClr val="accent2"/>
                </a:solidFill>
                <a:latin typeface="PT Astra Serif"/>
              </a:rPr>
              <a:t>Результат: </a:t>
            </a:r>
            <a:r>
              <a:rPr lang="ru-RU" dirty="0">
                <a:solidFill>
                  <a:schemeClr val="tx1"/>
                </a:solidFill>
                <a:latin typeface="PT Astra Serif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PT Astra Serif"/>
              </a:rPr>
              <a:t>формировалась </a:t>
            </a:r>
            <a:r>
              <a:rPr lang="ru-RU" dirty="0">
                <a:solidFill>
                  <a:schemeClr val="tx1"/>
                </a:solidFill>
                <a:latin typeface="PT Astra Serif"/>
              </a:rPr>
              <a:t>эмоциональная отзывчивость на музыку и желание слушать шедевры музыкальной культуры. Развита эмоционально-чувственная сфера, расширен словарный запас. Развитие умений художественного восприятия музыки и отражения его результатов в деятельности. Развитие творческого воображения, творческих </a:t>
            </a:r>
            <a:r>
              <a:rPr lang="ru-RU" dirty="0" smtClean="0">
                <a:solidFill>
                  <a:schemeClr val="tx1"/>
                </a:solidFill>
                <a:latin typeface="PT Astra Serif"/>
              </a:rPr>
              <a:t>способностей</a:t>
            </a:r>
            <a:endParaRPr lang="ru-RU" dirty="0">
              <a:solidFill>
                <a:schemeClr val="tx1"/>
              </a:solidFill>
              <a:latin typeface="PT Astra Serif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548680" y="692696"/>
            <a:ext cx="9279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86150" lvl="7" indent="-285750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FF9900"/>
                </a:solidFill>
                <a:latin typeface="PT Astra Serif"/>
              </a:rPr>
              <a:t> «</a:t>
            </a:r>
            <a:r>
              <a:rPr lang="ru-RU" sz="2800" b="1" i="1" dirty="0">
                <a:solidFill>
                  <a:srgbClr val="FF9900"/>
                </a:solidFill>
                <a:latin typeface="PT Astra Serif"/>
              </a:rPr>
              <a:t>Музыкальные шедевры» </a:t>
            </a:r>
            <a:endParaRPr lang="ru-RU" sz="2800" b="1" i="1" dirty="0" smtClean="0">
              <a:solidFill>
                <a:srgbClr val="FF9900"/>
              </a:solidFill>
              <a:latin typeface="PT Astra Serif"/>
            </a:endParaRPr>
          </a:p>
          <a:p>
            <a:pPr lvl="7" algn="ctr"/>
            <a:r>
              <a:rPr lang="ru-RU" sz="2000" i="1" dirty="0" smtClean="0">
                <a:latin typeface="PT Astra Serif"/>
              </a:rPr>
              <a:t>(О.П</a:t>
            </a:r>
            <a:r>
              <a:rPr lang="ru-RU" sz="2000" i="1" dirty="0">
                <a:latin typeface="PT Astra Serif"/>
              </a:rPr>
              <a:t>. </a:t>
            </a:r>
            <a:r>
              <a:rPr lang="ru-RU" sz="2000" i="1" dirty="0" err="1">
                <a:latin typeface="PT Astra Serif"/>
              </a:rPr>
              <a:t>Радынова</a:t>
            </a:r>
            <a:r>
              <a:rPr lang="ru-RU" sz="2000" i="1" dirty="0">
                <a:latin typeface="PT Astra Serif"/>
              </a:rPr>
              <a:t>)</a:t>
            </a:r>
            <a:r>
              <a:rPr lang="ru-RU" sz="2200" i="1" dirty="0">
                <a:latin typeface="PT Astra Serif"/>
              </a:rPr>
              <a:t/>
            </a:r>
            <a:br>
              <a:rPr lang="ru-RU" sz="2200" i="1" dirty="0">
                <a:latin typeface="PT Astra Serif"/>
              </a:rPr>
            </a:br>
            <a:endParaRPr lang="ru-RU" sz="22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5157192"/>
            <a:ext cx="2952328" cy="148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4431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698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b="1" dirty="0">
                <a:solidFill>
                  <a:schemeClr val="accent2"/>
                </a:solidFill>
                <a:latin typeface="PT Astra Serif"/>
              </a:rPr>
              <a:t>Технология проблемного </a:t>
            </a:r>
            <a:r>
              <a:rPr lang="ru-RU" sz="3800" b="1" dirty="0" smtClean="0">
                <a:solidFill>
                  <a:schemeClr val="accent2"/>
                </a:solidFill>
                <a:latin typeface="PT Astra Serif"/>
              </a:rPr>
              <a:t>обучения</a:t>
            </a:r>
            <a:r>
              <a:rPr lang="ru-RU" dirty="0" smtClean="0">
                <a:solidFill>
                  <a:schemeClr val="accent2"/>
                </a:solidFill>
                <a:latin typeface="PT Astra Serif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PT Astra Serif"/>
              </a:rPr>
            </a:br>
            <a:r>
              <a:rPr lang="ru-RU" sz="2200" i="1" dirty="0" smtClean="0">
                <a:solidFill>
                  <a:schemeClr val="tx1"/>
                </a:solidFill>
                <a:latin typeface="PT Astra Serif"/>
              </a:rPr>
              <a:t>(Д</a:t>
            </a:r>
            <a:r>
              <a:rPr lang="ru-RU" sz="2200" i="1" dirty="0">
                <a:solidFill>
                  <a:schemeClr val="tx1"/>
                </a:solidFill>
                <a:latin typeface="PT Astra Serif"/>
              </a:rPr>
              <a:t>. </a:t>
            </a:r>
            <a:r>
              <a:rPr lang="ru-RU" sz="2200" i="1" dirty="0" err="1" smtClean="0">
                <a:solidFill>
                  <a:schemeClr val="tx1"/>
                </a:solidFill>
                <a:latin typeface="PT Astra Serif"/>
              </a:rPr>
              <a:t>Дьюи</a:t>
            </a:r>
            <a:r>
              <a:rPr lang="ru-RU" sz="2200" i="1" dirty="0" smtClean="0">
                <a:solidFill>
                  <a:schemeClr val="tx1"/>
                </a:solidFill>
                <a:latin typeface="PT Astra Serif"/>
              </a:rPr>
              <a:t>, Е.Л. </a:t>
            </a:r>
            <a:r>
              <a:rPr lang="ru-RU" sz="2200" i="1" dirty="0">
                <a:solidFill>
                  <a:schemeClr val="tx1"/>
                </a:solidFill>
                <a:latin typeface="PT Astra Serif"/>
              </a:rPr>
              <a:t>Мельникова, </a:t>
            </a:r>
            <a:r>
              <a:rPr lang="ru-RU" sz="2200" i="1" dirty="0" smtClean="0">
                <a:solidFill>
                  <a:schemeClr val="tx1"/>
                </a:solidFill>
                <a:latin typeface="PT Astra Serif"/>
              </a:rPr>
              <a:t>М.И. Махмудов</a:t>
            </a:r>
            <a:r>
              <a:rPr lang="ru-RU" sz="2200" i="1" dirty="0">
                <a:solidFill>
                  <a:schemeClr val="tx1"/>
                </a:solidFill>
                <a:latin typeface="PT Astra Serif"/>
              </a:rPr>
              <a:t>, </a:t>
            </a:r>
            <a:r>
              <a:rPr lang="ru-RU" sz="2200" i="1" dirty="0" smtClean="0">
                <a:solidFill>
                  <a:schemeClr val="tx1"/>
                </a:solidFill>
                <a:latin typeface="PT Astra Serif"/>
              </a:rPr>
              <a:t>А.В. </a:t>
            </a:r>
            <a:r>
              <a:rPr lang="ru-RU" sz="2200" i="1" dirty="0" err="1" smtClean="0">
                <a:solidFill>
                  <a:schemeClr val="tx1"/>
                </a:solidFill>
                <a:latin typeface="PT Astra Serif"/>
              </a:rPr>
              <a:t>Брушлинский</a:t>
            </a:r>
            <a:r>
              <a:rPr lang="ru-RU" sz="2200" i="1" dirty="0" smtClean="0">
                <a:solidFill>
                  <a:schemeClr val="tx1"/>
                </a:solidFill>
                <a:latin typeface="PT Astra Serif"/>
              </a:rPr>
              <a:t>.)</a:t>
            </a:r>
            <a:endParaRPr lang="ru-RU" sz="2200" i="1" dirty="0">
              <a:solidFill>
                <a:schemeClr val="tx1"/>
              </a:solidFill>
              <a:latin typeface="PT Astra Serif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517232"/>
            <a:ext cx="6048672" cy="136600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7416824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chemeClr val="accent2"/>
                </a:solidFill>
                <a:latin typeface="PT Astra Serif"/>
              </a:rPr>
              <a:t>Цель:</a:t>
            </a:r>
            <a:r>
              <a:rPr lang="ru-RU" dirty="0" smtClean="0">
                <a:latin typeface="PT Astra Serif"/>
              </a:rPr>
              <a:t> </a:t>
            </a:r>
            <a:r>
              <a:rPr lang="ru-RU" dirty="0">
                <a:solidFill>
                  <a:schemeClr val="tx1"/>
                </a:solidFill>
                <a:latin typeface="PT Astra Serif"/>
              </a:rPr>
              <a:t>У</a:t>
            </a:r>
            <a:r>
              <a:rPr lang="ru-RU" dirty="0" smtClean="0">
                <a:solidFill>
                  <a:schemeClr val="tx1"/>
                </a:solidFill>
                <a:latin typeface="PT Astra Serif"/>
              </a:rPr>
              <a:t>своение </a:t>
            </a:r>
            <a:r>
              <a:rPr lang="ru-RU" dirty="0">
                <a:solidFill>
                  <a:schemeClr val="tx1"/>
                </a:solidFill>
                <a:latin typeface="PT Astra Serif"/>
              </a:rPr>
              <a:t>не </a:t>
            </a:r>
            <a:r>
              <a:rPr lang="ru-RU" dirty="0" smtClean="0">
                <a:solidFill>
                  <a:schemeClr val="tx1"/>
                </a:solidFill>
                <a:latin typeface="PT Astra Serif"/>
              </a:rPr>
              <a:t>только </a:t>
            </a:r>
            <a:r>
              <a:rPr lang="ru-RU" dirty="0">
                <a:solidFill>
                  <a:schemeClr val="tx1"/>
                </a:solidFill>
                <a:latin typeface="PT Astra Serif"/>
              </a:rPr>
              <a:t>результатов научного познания, но и самого пути процесса получения этих результатов; она включает еще и формирование познавательной самостоятельности воспитанника и развития его творческих способностей (помимо овладения системой знаний, умений, навыков и формирования мировоззрения</a:t>
            </a:r>
            <a:r>
              <a:rPr lang="ru-RU" dirty="0" smtClean="0">
                <a:solidFill>
                  <a:schemeClr val="tx1"/>
                </a:solidFill>
                <a:latin typeface="PT Astra Serif"/>
              </a:rPr>
              <a:t>) </a:t>
            </a:r>
            <a:endParaRPr lang="ru-RU" dirty="0">
              <a:solidFill>
                <a:schemeClr val="tx1"/>
              </a:solidFill>
              <a:latin typeface="PT Astra Serif"/>
            </a:endParaRPr>
          </a:p>
          <a:p>
            <a:pPr marL="0" indent="0" algn="just">
              <a:buNone/>
            </a:pPr>
            <a:r>
              <a:rPr lang="ru-RU" b="1" i="1" dirty="0">
                <a:solidFill>
                  <a:schemeClr val="accent2"/>
                </a:solidFill>
                <a:latin typeface="PT Astra Serif"/>
              </a:rPr>
              <a:t>Описание технологии: </a:t>
            </a:r>
            <a:r>
              <a:rPr lang="ru-RU" dirty="0" smtClean="0">
                <a:solidFill>
                  <a:schemeClr val="tx1"/>
                </a:solidFill>
                <a:latin typeface="PT Astra Serif"/>
              </a:rPr>
              <a:t>Педагог </a:t>
            </a:r>
            <a:r>
              <a:rPr lang="ru-RU" dirty="0">
                <a:solidFill>
                  <a:schemeClr val="tx1"/>
                </a:solidFill>
                <a:latin typeface="PT Astra Serif"/>
              </a:rPr>
              <a:t>сам ставит проблему (задачу) и сам решает её при активном слушании и обсуждении детьми. </a:t>
            </a:r>
            <a:r>
              <a:rPr lang="ru-RU" dirty="0" smtClean="0">
                <a:solidFill>
                  <a:schemeClr val="tx1"/>
                </a:solidFill>
                <a:latin typeface="PT Astra Serif"/>
              </a:rPr>
              <a:t>Педагог </a:t>
            </a:r>
            <a:r>
              <a:rPr lang="ru-RU" dirty="0">
                <a:solidFill>
                  <a:schemeClr val="tx1"/>
                </a:solidFill>
                <a:latin typeface="PT Astra Serif"/>
              </a:rPr>
              <a:t>ставит проблему, дети самостоятельно или под его руководством находят решение. Ребёнок ставит проблему, воспитатель помогает её решить. Ребёнок сам ставит проблему и сам её </a:t>
            </a:r>
            <a:r>
              <a:rPr lang="ru-RU" dirty="0" smtClean="0">
                <a:solidFill>
                  <a:schemeClr val="tx1"/>
                </a:solidFill>
                <a:latin typeface="PT Astra Serif"/>
              </a:rPr>
              <a:t>решает</a:t>
            </a:r>
          </a:p>
          <a:p>
            <a:pPr marL="0" indent="0" algn="just">
              <a:buNone/>
            </a:pPr>
            <a:r>
              <a:rPr lang="ru-RU" b="1" i="1" dirty="0">
                <a:solidFill>
                  <a:schemeClr val="accent2"/>
                </a:solidFill>
                <a:latin typeface="PT Astra Serif"/>
              </a:rPr>
              <a:t>Результат:</a:t>
            </a:r>
            <a:r>
              <a:rPr lang="ru-RU" dirty="0">
                <a:solidFill>
                  <a:schemeClr val="accent2"/>
                </a:solidFill>
                <a:latin typeface="PT Astra Serif"/>
              </a:rPr>
              <a:t> </a:t>
            </a:r>
            <a:r>
              <a:rPr lang="ru-RU" dirty="0">
                <a:solidFill>
                  <a:schemeClr val="tx1"/>
                </a:solidFill>
                <a:latin typeface="PT Astra Serif"/>
              </a:rPr>
              <a:t>Воспитывается способность самостоятельно анализировать проблемную ситуацию, самостоятельно находить правильный ответ</a:t>
            </a:r>
          </a:p>
          <a:p>
            <a:pPr marL="0" indent="0" algn="just">
              <a:buNone/>
            </a:pPr>
            <a:endParaRPr lang="ru-RU" dirty="0">
              <a:latin typeface="PT Astra Serif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907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09848" cy="115212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Виды проблемных технологий</a:t>
            </a:r>
            <a:r>
              <a:rPr lang="ru-RU" dirty="0">
                <a:solidFill>
                  <a:schemeClr val="accent2"/>
                </a:solidFill>
              </a:rPr>
              <a:t>:</a:t>
            </a:r>
            <a:br>
              <a:rPr lang="ru-RU" dirty="0">
                <a:solidFill>
                  <a:schemeClr val="accent2"/>
                </a:solidFill>
              </a:rPr>
            </a:br>
            <a:endParaRPr lang="ru-RU" sz="2400" i="1" dirty="0">
              <a:solidFill>
                <a:schemeClr val="tx1"/>
              </a:solidFill>
              <a:latin typeface="PT Astra Serif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7992888" cy="4536504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FF9900"/>
                </a:solidFill>
                <a:latin typeface="PT Astra Serif"/>
              </a:rPr>
              <a:t>Коммуникативная </a:t>
            </a:r>
            <a:r>
              <a:rPr lang="ru-RU" sz="2400" b="1" i="1" dirty="0">
                <a:solidFill>
                  <a:srgbClr val="FF9900"/>
                </a:solidFill>
                <a:latin typeface="PT Astra Serif"/>
              </a:rPr>
              <a:t>(дискуссионная) </a:t>
            </a:r>
            <a:r>
              <a:rPr lang="ru-RU" sz="2600" dirty="0">
                <a:solidFill>
                  <a:schemeClr val="tx1"/>
                </a:solidFill>
                <a:latin typeface="PT Astra Serif"/>
              </a:rPr>
              <a:t>Наличие дискуссий, характеризующихся различными точками зрения по изучаемым вопросам, сопоставлением их</a:t>
            </a:r>
            <a:r>
              <a:rPr lang="ru-RU" sz="2400" dirty="0"/>
              <a:t>, </a:t>
            </a:r>
            <a:r>
              <a:rPr lang="ru-RU" sz="2600" dirty="0">
                <a:solidFill>
                  <a:schemeClr val="tx1"/>
                </a:solidFill>
                <a:latin typeface="PT Astra Serif"/>
              </a:rPr>
              <a:t>поиском за счет обсуждения истинной точки зрения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FF9900"/>
                </a:solidFill>
                <a:latin typeface="PT Astra Serif"/>
              </a:rPr>
              <a:t>Имитационного моделирования (игровая) </a:t>
            </a:r>
            <a:r>
              <a:rPr lang="ru-RU" sz="2600" dirty="0">
                <a:solidFill>
                  <a:schemeClr val="tx1"/>
                </a:solidFill>
                <a:latin typeface="PT Astra Serif"/>
              </a:rPr>
              <a:t>Моделирование жизненно важных затруднений в образовательном пространстве и поиск путей их решения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FF9900"/>
                </a:solidFill>
                <a:latin typeface="PT Astra Serif"/>
              </a:rPr>
              <a:t>Психологическая (</a:t>
            </a:r>
            <a:r>
              <a:rPr lang="ru-RU" sz="2400" b="1" i="1" dirty="0" err="1">
                <a:solidFill>
                  <a:srgbClr val="FF9900"/>
                </a:solidFill>
                <a:latin typeface="PT Astra Serif"/>
              </a:rPr>
              <a:t>самоопределенческая</a:t>
            </a:r>
            <a:r>
              <a:rPr lang="ru-RU" sz="2400" b="1" i="1" dirty="0">
                <a:solidFill>
                  <a:srgbClr val="FF9900"/>
                </a:solidFill>
                <a:latin typeface="PT Astra Serif"/>
              </a:rPr>
              <a:t>) </a:t>
            </a:r>
            <a:r>
              <a:rPr lang="ru-RU" sz="2600" dirty="0">
                <a:solidFill>
                  <a:schemeClr val="tx1"/>
                </a:solidFill>
                <a:latin typeface="PT Astra Serif"/>
              </a:rPr>
              <a:t>Самоопределение (выбор) ребенка по выполнению той или иной деятельности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i="1" dirty="0" err="1">
                <a:solidFill>
                  <a:srgbClr val="FF9900"/>
                </a:solidFill>
                <a:latin typeface="PT Astra Serif"/>
              </a:rPr>
              <a:t>Деятельностная</a:t>
            </a:r>
            <a:r>
              <a:rPr lang="ru-RU" sz="2400" dirty="0"/>
              <a:t> </a:t>
            </a:r>
            <a:r>
              <a:rPr lang="ru-RU" sz="2600" dirty="0">
                <a:solidFill>
                  <a:schemeClr val="tx1"/>
                </a:solidFill>
                <a:latin typeface="PT Astra Serif"/>
              </a:rPr>
              <a:t>Способность ребёнка проектировать предстоящую деятельность, быть ее субъектом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FF9900"/>
                </a:solidFill>
                <a:latin typeface="PT Astra Serif"/>
              </a:rPr>
              <a:t>Рефлексивная</a:t>
            </a:r>
            <a:r>
              <a:rPr lang="ru-RU" sz="2400" dirty="0"/>
              <a:t> </a:t>
            </a:r>
            <a:r>
              <a:rPr lang="ru-RU" sz="2600" dirty="0">
                <a:solidFill>
                  <a:schemeClr val="tx1"/>
                </a:solidFill>
                <a:latin typeface="PT Astra Serif"/>
              </a:rPr>
              <a:t>Осознание ребёнком деятельности: каким способом получен результат, какие при этом встречались затруднения , как они были устранены, и что при этом он чувствовал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168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3"/>
            <a:ext cx="7416824" cy="122413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PT Astra Serif"/>
              </a:rPr>
              <a:t>Игровая </a:t>
            </a:r>
            <a:r>
              <a:rPr lang="ru-RU" b="1" dirty="0" smtClean="0">
                <a:solidFill>
                  <a:schemeClr val="accent2"/>
                </a:solidFill>
                <a:latin typeface="PT Astra Serif"/>
              </a:rPr>
              <a:t>технология </a:t>
            </a:r>
            <a:r>
              <a:rPr lang="ru-RU" dirty="0" smtClean="0">
                <a:solidFill>
                  <a:schemeClr val="accent2"/>
                </a:solidFill>
                <a:latin typeface="PT Astra Serif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PT Astra Serif"/>
              </a:rPr>
            </a:b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(Н.Г. Кононов, Н.А</a:t>
            </a:r>
            <a:r>
              <a:rPr lang="ru-RU" sz="2000" i="1" dirty="0">
                <a:solidFill>
                  <a:schemeClr val="tx1"/>
                </a:solidFill>
                <a:latin typeface="PT Astra Serif"/>
              </a:rPr>
              <a:t>. Ветлугина, 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Н.А</a:t>
            </a:r>
            <a:r>
              <a:rPr lang="ru-RU" sz="2000" i="1" dirty="0">
                <a:solidFill>
                  <a:schemeClr val="tx1"/>
                </a:solidFill>
                <a:latin typeface="PT Astra Serif"/>
              </a:rPr>
              <a:t>. </a:t>
            </a:r>
            <a:r>
              <a:rPr lang="ru-RU" sz="2000" i="1" dirty="0" err="1" smtClean="0">
                <a:solidFill>
                  <a:schemeClr val="tx1"/>
                </a:solidFill>
                <a:latin typeface="PT Astra Serif"/>
              </a:rPr>
              <a:t>Метлов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)</a:t>
            </a:r>
            <a:endParaRPr lang="ru-RU" sz="2000" i="1" dirty="0">
              <a:solidFill>
                <a:schemeClr val="tx1"/>
              </a:solidFill>
              <a:latin typeface="PT Astra Serif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7560840" cy="484461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chemeClr val="accent2"/>
                </a:solidFill>
                <a:latin typeface="PT Astra Serif"/>
              </a:rPr>
              <a:t>Цель:</a:t>
            </a:r>
            <a:r>
              <a:rPr lang="ru-RU" dirty="0" smtClean="0">
                <a:latin typeface="PT Astra Serif"/>
              </a:rPr>
              <a:t> </a:t>
            </a:r>
            <a:r>
              <a:rPr lang="ru-RU" dirty="0">
                <a:solidFill>
                  <a:schemeClr val="tx1"/>
                </a:solidFill>
                <a:latin typeface="PT Astra Serif"/>
              </a:rPr>
              <a:t>Развивать познавательную активность у воспитанников. Повысить интерес к занятиям, каждого воспитанника. Разнообразить занятия и другие виды деятельности различными методами и приемами. Увеличить двигательную активность детей. Повысить эмоциональный фон на </a:t>
            </a:r>
            <a:r>
              <a:rPr lang="ru-RU" dirty="0" smtClean="0">
                <a:solidFill>
                  <a:schemeClr val="tx1"/>
                </a:solidFill>
                <a:latin typeface="PT Astra Serif"/>
              </a:rPr>
              <a:t>занятиях</a:t>
            </a:r>
            <a:endParaRPr lang="ru-RU" dirty="0">
              <a:solidFill>
                <a:schemeClr val="tx1"/>
              </a:solidFill>
              <a:latin typeface="PT Astra Serif"/>
            </a:endParaRPr>
          </a:p>
          <a:p>
            <a:pPr marL="0" indent="0" algn="just">
              <a:buNone/>
            </a:pPr>
            <a:r>
              <a:rPr lang="ru-RU" b="1" i="1" dirty="0">
                <a:solidFill>
                  <a:schemeClr val="accent2"/>
                </a:solidFill>
                <a:latin typeface="PT Astra Serif"/>
              </a:rPr>
              <a:t>Описание технологии: </a:t>
            </a:r>
            <a:r>
              <a:rPr lang="ru-RU" dirty="0">
                <a:solidFill>
                  <a:schemeClr val="tx1"/>
                </a:solidFill>
                <a:latin typeface="PT Astra Serif"/>
              </a:rPr>
              <a:t>Характерной чертой этой технологии является моделирование жизненно важных профессиональных затруднений в образовательном пространстве и поиск путей их решения. Технология игры помогает воспитанникам раскрыться в полной мере. Игра это неотъемлемая часть режима. Игра – это тот вид деятельности где дети в полную меру учатся общаться друг с другом, дружить, уважать мнение сверстника. Поэтому этот вид деятельности вызывает наибольшее количество откликов и </a:t>
            </a:r>
            <a:r>
              <a:rPr lang="ru-RU" dirty="0" smtClean="0">
                <a:solidFill>
                  <a:schemeClr val="tx1"/>
                </a:solidFill>
                <a:latin typeface="PT Astra Serif"/>
              </a:rPr>
              <a:t>эмоций</a:t>
            </a:r>
            <a:endParaRPr lang="ru-RU" dirty="0">
              <a:solidFill>
                <a:schemeClr val="tx1"/>
              </a:solidFill>
              <a:latin typeface="PT Astra Serif"/>
            </a:endParaRPr>
          </a:p>
          <a:p>
            <a:pPr marL="0" indent="0" algn="just">
              <a:buNone/>
            </a:pPr>
            <a:r>
              <a:rPr lang="ru-RU" b="1" i="1" dirty="0">
                <a:solidFill>
                  <a:schemeClr val="accent2"/>
                </a:solidFill>
                <a:latin typeface="PT Astra Serif"/>
              </a:rPr>
              <a:t>Результат:</a:t>
            </a:r>
            <a:r>
              <a:rPr lang="ru-RU" dirty="0">
                <a:latin typeface="PT Astra Serif"/>
              </a:rPr>
              <a:t> </a:t>
            </a:r>
            <a:r>
              <a:rPr lang="ru-RU" dirty="0">
                <a:solidFill>
                  <a:schemeClr val="tx1"/>
                </a:solidFill>
                <a:latin typeface="PT Astra Serif"/>
              </a:rPr>
              <a:t>И</a:t>
            </a:r>
            <a:r>
              <a:rPr lang="ru-RU" dirty="0" smtClean="0">
                <a:solidFill>
                  <a:schemeClr val="tx1"/>
                </a:solidFill>
                <a:latin typeface="PT Astra Serif"/>
              </a:rPr>
              <a:t>гровая </a:t>
            </a:r>
            <a:r>
              <a:rPr lang="ru-RU" dirty="0">
                <a:solidFill>
                  <a:schemeClr val="tx1"/>
                </a:solidFill>
                <a:latin typeface="PT Astra Serif"/>
              </a:rPr>
              <a:t>образовательная технология способствует, созданию благоприятного психологического климата дружеской атмосферы, при этом сохраняет элемент конкуренции и соревнования внутри </a:t>
            </a:r>
            <a:r>
              <a:rPr lang="ru-RU" dirty="0" smtClean="0">
                <a:solidFill>
                  <a:schemeClr val="tx1"/>
                </a:solidFill>
                <a:latin typeface="PT Astra Serif"/>
              </a:rPr>
              <a:t>группы</a:t>
            </a:r>
            <a:endParaRPr lang="ru-RU" dirty="0">
              <a:solidFill>
                <a:schemeClr val="tx1"/>
              </a:solidFill>
              <a:latin typeface="PT Astra Serif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7178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8763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srgbClr val="FF9900"/>
                </a:solidFill>
                <a:latin typeface="PT Astra Serif"/>
              </a:rPr>
              <a:t>Коммуникативные музыкальные </a:t>
            </a:r>
            <a:r>
              <a:rPr lang="ru-RU" sz="3200" b="1" i="1" dirty="0" smtClean="0">
                <a:solidFill>
                  <a:srgbClr val="FF9900"/>
                </a:solidFill>
                <a:latin typeface="PT Astra Serif"/>
              </a:rPr>
              <a:t>игры</a:t>
            </a:r>
          </a:p>
          <a:p>
            <a:pPr algn="ctr"/>
            <a:r>
              <a:rPr lang="ru-RU" sz="2000" i="1" dirty="0">
                <a:latin typeface="PT Astra Serif"/>
                <a:ea typeface="+mj-ea"/>
                <a:cs typeface="+mj-cs"/>
              </a:rPr>
              <a:t>( </a:t>
            </a:r>
            <a:r>
              <a:rPr lang="ru-RU" sz="2000" i="1" dirty="0" smtClean="0">
                <a:latin typeface="PT Astra Serif"/>
                <a:ea typeface="+mj-ea"/>
                <a:cs typeface="+mj-cs"/>
              </a:rPr>
              <a:t>А.И. Буренина, М.Ю. </a:t>
            </a:r>
            <a:r>
              <a:rPr lang="ru-RU" sz="2000" i="1" dirty="0" err="1" smtClean="0">
                <a:latin typeface="PT Astra Serif"/>
                <a:ea typeface="+mj-ea"/>
                <a:cs typeface="+mj-cs"/>
              </a:rPr>
              <a:t>Картушина</a:t>
            </a:r>
            <a:r>
              <a:rPr lang="ru-RU" sz="2000" i="1" dirty="0" smtClean="0">
                <a:latin typeface="PT Astra Serif"/>
                <a:ea typeface="+mj-ea"/>
                <a:cs typeface="+mj-cs"/>
              </a:rPr>
              <a:t>, </a:t>
            </a:r>
            <a:r>
              <a:rPr lang="ru-RU" sz="2000" i="1" dirty="0">
                <a:latin typeface="PT Astra Serif"/>
                <a:ea typeface="+mj-ea"/>
                <a:cs typeface="+mj-cs"/>
              </a:rPr>
              <a:t>О. </a:t>
            </a:r>
            <a:r>
              <a:rPr lang="ru-RU" sz="2000" i="1" dirty="0" err="1">
                <a:latin typeface="PT Astra Serif"/>
                <a:ea typeface="+mj-ea"/>
                <a:cs typeface="+mj-cs"/>
              </a:rPr>
              <a:t>Киенко</a:t>
            </a:r>
            <a:r>
              <a:rPr lang="ru-RU" sz="2000" i="1" dirty="0">
                <a:latin typeface="PT Astra Serif"/>
                <a:ea typeface="+mj-ea"/>
                <a:cs typeface="+mj-cs"/>
              </a:rPr>
              <a:t>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5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4784504"/>
            <a:ext cx="2808312" cy="2073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289933"/>
            <a:ext cx="6624736" cy="331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4572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2200" dirty="0">
                <a:latin typeface="PT Astra Serif"/>
              </a:rPr>
              <a:t>О</a:t>
            </a:r>
            <a:r>
              <a:rPr lang="ru-RU" sz="2200" dirty="0" smtClean="0">
                <a:latin typeface="PT Astra Serif"/>
              </a:rPr>
              <a:t>бъединяют </a:t>
            </a:r>
            <a:r>
              <a:rPr lang="ru-RU" sz="2200" dirty="0">
                <a:latin typeface="PT Astra Serif"/>
              </a:rPr>
              <a:t>детей и взрослых</a:t>
            </a:r>
          </a:p>
          <a:p>
            <a:pPr marL="342900" indent="-342900" algn="just" defTabSz="4572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2200" dirty="0">
                <a:latin typeface="PT Astra Serif"/>
              </a:rPr>
              <a:t>С</a:t>
            </a:r>
            <a:r>
              <a:rPr lang="ru-RU" sz="2200" dirty="0" smtClean="0">
                <a:latin typeface="PT Astra Serif"/>
              </a:rPr>
              <a:t>пособствуют </a:t>
            </a:r>
            <a:r>
              <a:rPr lang="ru-RU" sz="2200" dirty="0">
                <a:latin typeface="PT Astra Serif"/>
              </a:rPr>
              <a:t>лёгкости вступления в контакт, инициативности, готовности к общению</a:t>
            </a:r>
          </a:p>
          <a:p>
            <a:pPr marL="342900" indent="-342900" algn="just" defTabSz="4572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2200" dirty="0">
                <a:latin typeface="PT Astra Serif"/>
              </a:rPr>
              <a:t>П</a:t>
            </a:r>
            <a:r>
              <a:rPr lang="ru-RU" sz="2200" dirty="0" smtClean="0">
                <a:latin typeface="PT Astra Serif"/>
              </a:rPr>
              <a:t>омогают </a:t>
            </a:r>
            <a:r>
              <a:rPr lang="ru-RU" sz="2200" dirty="0">
                <a:latin typeface="PT Astra Serif"/>
              </a:rPr>
              <a:t>установить эмоциональные контакты</a:t>
            </a:r>
          </a:p>
          <a:p>
            <a:pPr marL="342900" indent="-342900" algn="just" defTabSz="4572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2200" dirty="0">
                <a:latin typeface="PT Astra Serif"/>
              </a:rPr>
              <a:t>С</a:t>
            </a:r>
            <a:r>
              <a:rPr lang="ru-RU" sz="2200" dirty="0" smtClean="0">
                <a:latin typeface="PT Astra Serif"/>
              </a:rPr>
              <a:t>оздают </a:t>
            </a:r>
            <a:r>
              <a:rPr lang="ru-RU" sz="2200" dirty="0">
                <a:latin typeface="PT Astra Serif"/>
              </a:rPr>
              <a:t>благоприятную атмосферу  на занятиях</a:t>
            </a:r>
          </a:p>
          <a:p>
            <a:pPr marL="342900" indent="-342900" algn="just" defTabSz="4572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2200" dirty="0">
                <a:latin typeface="PT Astra Serif"/>
              </a:rPr>
              <a:t>Ф</a:t>
            </a:r>
            <a:r>
              <a:rPr lang="ru-RU" sz="2200" dirty="0" smtClean="0">
                <a:latin typeface="PT Astra Serif"/>
              </a:rPr>
              <a:t>ормируют </a:t>
            </a:r>
            <a:r>
              <a:rPr lang="ru-RU" sz="2200" dirty="0">
                <a:latin typeface="PT Astra Serif"/>
              </a:rPr>
              <a:t>навыки общения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0106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04856" cy="1008112"/>
          </a:xfrm>
        </p:spPr>
        <p:txBody>
          <a:bodyPr>
            <a:no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32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Музыкально-дидактические игры</a:t>
            </a:r>
            <a:br>
              <a:rPr lang="ru-RU" sz="32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</a:br>
            <a:r>
              <a:rPr lang="ru-RU" sz="2000" i="1" dirty="0">
                <a:solidFill>
                  <a:schemeClr val="tx1"/>
                </a:solidFill>
                <a:latin typeface="PT Astra Serif"/>
              </a:rPr>
              <a:t>(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Н.Г. Кононов</a:t>
            </a:r>
            <a:r>
              <a:rPr lang="ru-RU" sz="2000" i="1" dirty="0">
                <a:solidFill>
                  <a:schemeClr val="tx1"/>
                </a:solidFill>
                <a:latin typeface="PT Astra Serif"/>
              </a:rPr>
              <a:t>, З.Я. </a:t>
            </a:r>
            <a:r>
              <a:rPr lang="ru-RU" sz="2000" i="1" dirty="0" err="1" smtClean="0">
                <a:solidFill>
                  <a:schemeClr val="tx1"/>
                </a:solidFill>
                <a:latin typeface="PT Astra Serif"/>
              </a:rPr>
              <a:t>Роот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)</a:t>
            </a: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7289039" cy="3880773"/>
          </a:xfrm>
        </p:spPr>
        <p:txBody>
          <a:bodyPr>
            <a:normAutofit fontScale="925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Развивают 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музыкальные способности детей (слух,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память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, ритм, эмоциональную отзывчивость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PT Astra Serif"/>
              </a:rPr>
              <a:t>Развивают творческие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способности дошкольников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PT Astra Serif"/>
              </a:rPr>
              <a:t>Развивают сенсорные способности, то есть способности ощущать, различать свойства музыкальных звуков (высоту, длительность,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громкость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, тембр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PT Astra Serif"/>
              </a:rPr>
              <a:t>Помогают в игровой, доступной форме усвоить основные выразительные средства музыки, различать музыкальные произведения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по 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жанру, форме,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характеру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sz="2200" dirty="0">
              <a:solidFill>
                <a:schemeClr val="tx1"/>
              </a:solidFill>
              <a:latin typeface="PT Astra Serif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5027080"/>
            <a:ext cx="3384376" cy="183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463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00" y="0"/>
            <a:ext cx="7920879" cy="1320800"/>
          </a:xfrm>
        </p:spPr>
        <p:txBody>
          <a:bodyPr>
            <a:norm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32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Театрально-игровая технология</a:t>
            </a:r>
            <a:br>
              <a:rPr lang="ru-RU" sz="32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</a:br>
            <a:r>
              <a:rPr lang="ru-RU" sz="2000" i="1" dirty="0">
                <a:solidFill>
                  <a:schemeClr val="tx1"/>
                </a:solidFill>
                <a:latin typeface="PT Astra Serif"/>
              </a:rPr>
              <a:t>(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М.Д. </a:t>
            </a:r>
            <a:r>
              <a:rPr lang="ru-RU" sz="2000" i="1" dirty="0" err="1" smtClean="0">
                <a:solidFill>
                  <a:schemeClr val="tx1"/>
                </a:solidFill>
                <a:latin typeface="PT Astra Serif"/>
              </a:rPr>
              <a:t>Маханёва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,</a:t>
            </a:r>
            <a:r>
              <a:rPr lang="ru-RU" sz="2000" i="1" dirty="0">
                <a:solidFill>
                  <a:schemeClr val="tx1"/>
                </a:solidFill>
                <a:latin typeface="PT Astra Serif"/>
              </a:rPr>
              <a:t> Э.Г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. Чурилова</a:t>
            </a:r>
            <a:r>
              <a:rPr lang="ru-RU" sz="2000" i="1" dirty="0">
                <a:solidFill>
                  <a:schemeClr val="tx1"/>
                </a:solidFill>
                <a:latin typeface="PT Astra Serif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282881" cy="5877272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PT Astra Serif"/>
                <a:ea typeface="+mj-ea"/>
                <a:cs typeface="+mj-cs"/>
              </a:rPr>
              <a:t>Совершенствовать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 всестороннее развитие творческих способностей детей средствами театрального искусства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PT Astra Serif"/>
              </a:rPr>
              <a:t>Развивать импровизационную самостоятельность в создании художественного образа на заданный текст в жанре песни, танца, марша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PT Astra Serif"/>
              </a:rPr>
              <a:t>Развивать творческие способности в умении передавать настроение, характер музыки, пластикой движений тела, рук, мимикой, жестами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PT Astra Serif"/>
              </a:rPr>
              <a:t> Поддерживать стремление детей самостоятельно искать выразительные средства для создания образа персонажа, используя движение, позу, мимику, жест, речевую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интонацию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PT Astra Serif"/>
              </a:rPr>
              <a:t>Активизировать и расширять словарь детей. Совершенствовать диалогическую и монологическую формы речи, культуру речевого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общения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PT Astra Serif"/>
              </a:rPr>
              <a:t>Развивать психические процессы: память, восприятие, внимание, мышление, фантазию, воображение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детей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61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5229200"/>
            <a:ext cx="1900161" cy="1124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8624" y="31514"/>
            <a:ext cx="1865376" cy="129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921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820472" cy="1440160"/>
          </a:xfrm>
        </p:spPr>
        <p:txBody>
          <a:bodyPr>
            <a:no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Игровая технология </a:t>
            </a:r>
            <a:r>
              <a:rPr lang="ru-RU" sz="32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/>
            </a:r>
            <a:br>
              <a:rPr lang="ru-RU" sz="32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</a:br>
            <a:r>
              <a:rPr lang="ru-RU" sz="3200" b="1" i="1" dirty="0" smtClean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«</a:t>
            </a:r>
            <a:r>
              <a:rPr lang="ru-RU" sz="3200" b="1" i="1" dirty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элементарного </a:t>
            </a:r>
            <a:r>
              <a:rPr lang="ru-RU" sz="3200" b="1" i="1" dirty="0" err="1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музицирования</a:t>
            </a:r>
            <a:r>
              <a:rPr lang="ru-RU" sz="3200" b="1" i="1" dirty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>»</a:t>
            </a:r>
            <a:br>
              <a:rPr lang="ru-RU" sz="3200" b="1" i="1" dirty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</a:br>
            <a:r>
              <a:rPr lang="ru-RU" sz="2000" i="1" dirty="0">
                <a:solidFill>
                  <a:schemeClr val="tx1"/>
                </a:solidFill>
                <a:latin typeface="PT Astra Serif"/>
              </a:rPr>
              <a:t>(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Т.Э. </a:t>
            </a:r>
            <a:r>
              <a:rPr lang="ru-RU" sz="2000" i="1" dirty="0" err="1" smtClean="0">
                <a:solidFill>
                  <a:schemeClr val="tx1"/>
                </a:solidFill>
                <a:latin typeface="PT Astra Serif"/>
              </a:rPr>
              <a:t>Тютюнникова</a:t>
            </a:r>
            <a:r>
              <a:rPr lang="ru-RU" sz="2000" i="1" dirty="0" smtClean="0">
                <a:solidFill>
                  <a:schemeClr val="tx1"/>
                </a:solidFill>
                <a:latin typeface="PT Astra Serif"/>
              </a:rPr>
              <a:t>)</a:t>
            </a:r>
            <a:r>
              <a:rPr lang="ru-RU" sz="3200" b="1" i="1" dirty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  <a:t/>
            </a:r>
            <a:br>
              <a:rPr lang="ru-RU" sz="3200" b="1" i="1" dirty="0">
                <a:solidFill>
                  <a:srgbClr val="FF9900"/>
                </a:solidFill>
                <a:latin typeface="PT Astra Serif"/>
                <a:ea typeface="+mn-ea"/>
                <a:cs typeface="+mn-cs"/>
              </a:rPr>
            </a:br>
            <a:endParaRPr lang="ru-RU" sz="3200" b="1" i="1" dirty="0">
              <a:solidFill>
                <a:srgbClr val="FF9900"/>
              </a:solidFill>
              <a:latin typeface="PT Astra Serif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7020272" cy="460851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PT Astra Serif"/>
              </a:rPr>
              <a:t>В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оспитание 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у ребёнка интереса к миру музыкальных и немузыкальных звуков, элементарному музыкальному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анализу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Развитие 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у детей восприятия музыкальных и немузыкальных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звуков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Обогащение 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звукового сенсорного опыта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детей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Обогащение 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музыкального опыта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детей</a:t>
            </a:r>
            <a:endParaRPr lang="ru-RU" sz="2200" dirty="0">
              <a:solidFill>
                <a:schemeClr val="tx1"/>
              </a:solidFill>
              <a:latin typeface="PT Astra Serif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Активизация </a:t>
            </a:r>
            <a:r>
              <a:rPr lang="ru-RU" sz="2200" dirty="0">
                <a:solidFill>
                  <a:schemeClr val="tx1"/>
                </a:solidFill>
                <a:latin typeface="PT Astra Serif"/>
              </a:rPr>
              <a:t>эмоциональных реакций малышей на </a:t>
            </a: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музыку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PT Astra Serif"/>
              </a:rPr>
              <a:t>Развитие у детей музыкально-игровых импровизаций, исполнительских умений и творческих способностей в художественных видах деятельности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1792" y="4378801"/>
            <a:ext cx="1872208" cy="245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886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253" y="19968"/>
            <a:ext cx="8352927" cy="160883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Информационно-коммуникационные технологии</a:t>
            </a:r>
            <a:br>
              <a:rPr lang="ru-RU" b="1" dirty="0" smtClean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(В.П. Беспалько, И.Г. Захарова)</a:t>
            </a:r>
            <a:r>
              <a:rPr lang="ru-RU" dirty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</a:br>
            <a:endParaRPr lang="ru-RU" dirty="0">
              <a:solidFill>
                <a:schemeClr val="accent2"/>
              </a:solidFill>
              <a:latin typeface="PT Astra Serif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628800"/>
            <a:ext cx="8352928" cy="345638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Приобщение детей к различным видам музыкальной деятельности средствами ИКТ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Описание технологии: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Приобщение детей к современным техническим средствам передачи и хранения информации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Стимулирование познавательной активности детей, участие в освоении новых знаний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Сотрудничество с семьёй ребёнка в вопросах использования ИКТ дома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Планирование, контроль, мониторинг, координация работы специалистов</a:t>
            </a:r>
            <a:endParaRPr lang="ru-RU" b="1" i="1" dirty="0" smtClean="0">
              <a:solidFill>
                <a:schemeClr val="accent2"/>
              </a:solidFill>
              <a:latin typeface="PT Astra Serif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Результат: </a:t>
            </a:r>
            <a:r>
              <a:rPr lang="ru-RU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Повышение качества образовательного процесса, повышение познавательной активности дошкольников</a:t>
            </a:r>
            <a:endParaRPr lang="ru-RU" dirty="0">
              <a:solidFill>
                <a:schemeClr val="tx1"/>
              </a:solidFill>
              <a:latin typeface="PT Astra Serif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4769768"/>
            <a:ext cx="237868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12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 стрелкой 33"/>
          <p:cNvCxnSpPr/>
          <p:nvPr/>
        </p:nvCxnSpPr>
        <p:spPr>
          <a:xfrm flipH="1" flipV="1">
            <a:off x="3797261" y="1802452"/>
            <a:ext cx="216024" cy="4787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308464" y="1757023"/>
            <a:ext cx="2557550" cy="1856397"/>
          </a:xfrm>
          <a:prstGeom prst="ellipse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1934375" y="38685"/>
            <a:ext cx="2557550" cy="1856397"/>
          </a:xfrm>
          <a:prstGeom prst="ellipse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4783087" y="77816"/>
            <a:ext cx="2557550" cy="1856397"/>
          </a:xfrm>
          <a:prstGeom prst="ellipse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6368324" y="1878112"/>
            <a:ext cx="2557550" cy="1856397"/>
          </a:xfrm>
          <a:prstGeom prst="ellipse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219075" y="4928874"/>
            <a:ext cx="2557550" cy="1856397"/>
          </a:xfrm>
          <a:prstGeom prst="ellipse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3186453" y="2006212"/>
            <a:ext cx="2880320" cy="2592288"/>
          </a:xfrm>
          <a:prstGeom prst="flowChartConnector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>
              <a:solidFill>
                <a:schemeClr val="tx1"/>
              </a:solidFill>
              <a:latin typeface="PT Astra Serif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68355" y="3880564"/>
            <a:ext cx="2557550" cy="1856397"/>
          </a:xfrm>
          <a:prstGeom prst="ellipse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2156" y="2308194"/>
            <a:ext cx="1572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PT Astra Serif"/>
              </a:rPr>
              <a:t>Наглядное</a:t>
            </a:r>
          </a:p>
          <a:p>
            <a:pPr algn="ctr"/>
            <a:r>
              <a:rPr lang="ru-RU" sz="2000" dirty="0">
                <a:latin typeface="PT Astra Serif"/>
              </a:rPr>
              <a:t> пособие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1840" y="2132856"/>
            <a:ext cx="29031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PT Astra Serif"/>
              </a:rPr>
              <a:t>Функции компьютера в педагогической деятельности музыкального руководителя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6951" y="270336"/>
            <a:ext cx="2079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PT Astra Serif"/>
              </a:rPr>
              <a:t>Создание дидактических материалов, картотек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49994" y="2314512"/>
            <a:ext cx="221449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150">
                <a:latin typeface="PT Astra Serif"/>
              </a:defRPr>
            </a:lvl1pPr>
          </a:lstStyle>
          <a:p>
            <a:r>
              <a:rPr lang="ru-RU" dirty="0"/>
              <a:t>Источник</a:t>
            </a:r>
          </a:p>
          <a:p>
            <a:r>
              <a:rPr lang="ru-RU" dirty="0"/>
              <a:t>информации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69428" y="324197"/>
            <a:ext cx="25224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PT Astra Serif"/>
              </a:rPr>
              <a:t>Обобщение и распространение опыта работы</a:t>
            </a:r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83568" y="3933056"/>
            <a:ext cx="25922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PT Astra Serif"/>
              </a:rPr>
              <a:t>Мониторинг по отслеживанию результатов достижений воспитанников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23556" y="5350268"/>
            <a:ext cx="2300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PT Astra Serif"/>
              </a:rPr>
              <a:t>Оформление документации</a:t>
            </a:r>
          </a:p>
        </p:txBody>
      </p:sp>
      <p:sp>
        <p:nvSpPr>
          <p:cNvPr id="27" name="Овал 26"/>
          <p:cNvSpPr/>
          <p:nvPr/>
        </p:nvSpPr>
        <p:spPr>
          <a:xfrm>
            <a:off x="5897135" y="4000675"/>
            <a:ext cx="2557550" cy="1856397"/>
          </a:xfrm>
          <a:prstGeom prst="ellipse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036787" y="3990329"/>
            <a:ext cx="2278246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50" dirty="0">
                <a:latin typeface="PT Astra Serif"/>
              </a:rPr>
              <a:t>Создание фонотек, </a:t>
            </a:r>
            <a:r>
              <a:rPr lang="ru-RU" sz="2000" dirty="0">
                <a:latin typeface="PT Astra Serif"/>
              </a:rPr>
              <a:t>обработка</a:t>
            </a:r>
            <a:r>
              <a:rPr lang="ru-RU" sz="2150" dirty="0">
                <a:latin typeface="PT Astra Serif"/>
              </a:rPr>
              <a:t> музыкальных </a:t>
            </a:r>
            <a:r>
              <a:rPr lang="ru-RU" sz="2150" dirty="0" smtClean="0">
                <a:latin typeface="PT Astra Serif"/>
              </a:rPr>
              <a:t>файлов</a:t>
            </a:r>
            <a:endParaRPr lang="ru-RU" sz="2150" dirty="0">
              <a:latin typeface="PT Astra Serif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H="1" flipV="1">
            <a:off x="2866014" y="2820010"/>
            <a:ext cx="347136" cy="704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2967269" y="3998421"/>
            <a:ext cx="384953" cy="2953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32" idx="0"/>
          </p:cNvCxnSpPr>
          <p:nvPr/>
        </p:nvCxnSpPr>
        <p:spPr>
          <a:xfrm>
            <a:off x="4491925" y="4589064"/>
            <a:ext cx="5925" cy="3398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5776625" y="4178944"/>
            <a:ext cx="376484" cy="1697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28" idx="2"/>
          </p:cNvCxnSpPr>
          <p:nvPr/>
        </p:nvCxnSpPr>
        <p:spPr>
          <a:xfrm flipV="1">
            <a:off x="6036787" y="2806311"/>
            <a:ext cx="331537" cy="841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5272792" y="1837753"/>
            <a:ext cx="240741" cy="2763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25390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832" y="1124744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PT Astra Serif" panose="020A0603040505020204"/>
                <a:cs typeface="Times New Roman" panose="02020603050405020304" pitchFamily="18" charset="0"/>
              </a:rPr>
              <a:t>«Зеркало души человеческой», «эмоциональное познание» </a:t>
            </a:r>
          </a:p>
          <a:p>
            <a:pPr algn="r"/>
            <a:r>
              <a:rPr lang="ru-RU" sz="3200" i="1" dirty="0">
                <a:latin typeface="PT Astra Serif"/>
              </a:rPr>
              <a:t>Б.М. Теплов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2832" y="3717032"/>
            <a:ext cx="7461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PT Astra Serif" panose="020A0603040505020204"/>
                <a:cs typeface="Times New Roman" panose="02020603050405020304" pitchFamily="18" charset="0"/>
              </a:rPr>
              <a:t>«Модель человеческих эмоций» </a:t>
            </a:r>
          </a:p>
          <a:p>
            <a:pPr algn="r"/>
            <a:r>
              <a:rPr lang="ru-RU" sz="3200" b="1" dirty="0">
                <a:solidFill>
                  <a:schemeClr val="accent2"/>
                </a:solidFill>
                <a:latin typeface="PT Astra Serif" panose="020A0603040505020204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latin typeface="PT Astra Serif"/>
              </a:rPr>
              <a:t>В.В</a:t>
            </a:r>
            <a:r>
              <a:rPr lang="ru-RU" sz="3200" i="1" dirty="0" smtClean="0">
                <a:latin typeface="PT Astra Serif"/>
              </a:rPr>
              <a:t>. </a:t>
            </a:r>
            <a:r>
              <a:rPr lang="ru-RU" sz="3200" i="1" dirty="0" err="1" smtClean="0">
                <a:latin typeface="PT Astra Serif"/>
              </a:rPr>
              <a:t>Медушевский</a:t>
            </a:r>
            <a:endParaRPr lang="ru-RU" sz="3200" i="1" dirty="0">
              <a:latin typeface="PT Astra Serif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51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87243"/>
            <a:ext cx="806489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проектной деятельности</a:t>
            </a: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(С. </a:t>
            </a:r>
            <a:r>
              <a:rPr lang="ru-RU" sz="2200" i="1" dirty="0" err="1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Щацкий</a:t>
            </a:r>
            <a:r>
              <a:rPr lang="ru-RU" sz="2200" i="1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, Д. </a:t>
            </a:r>
            <a:r>
              <a:rPr lang="ru-RU" sz="2200" i="1" dirty="0" err="1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Дьюи</a:t>
            </a:r>
            <a:r>
              <a:rPr lang="ru-RU" sz="2200" i="1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)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96752"/>
            <a:ext cx="7920880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Цель:</a:t>
            </a:r>
            <a:r>
              <a:rPr lang="ru-RU" b="1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Развитие и обогащение социально-личностного опыта посредством включения детей в сферу межличностного взаимодействия</a:t>
            </a:r>
          </a:p>
          <a:p>
            <a:pPr marL="0" indent="0" algn="just">
              <a:buNone/>
            </a:pPr>
            <a:r>
              <a:rPr lang="ru-RU" b="1" i="1" dirty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Описание технологии: </a:t>
            </a:r>
            <a:r>
              <a:rPr lang="ru-RU" dirty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В основе лежит идея о направленности деятельности (в ходе которой ребенок открывает для себя много нового и неизведанного ранее) на результат, который достигается в процессе совместной работы взрослого и детей над определенной практической проблемой. Этот результат можно увидеть, осмыслить, применить в реальной практической </a:t>
            </a:r>
            <a:r>
              <a:rPr lang="ru-RU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деятельности</a:t>
            </a:r>
            <a:endParaRPr lang="ru-RU" dirty="0">
              <a:solidFill>
                <a:schemeClr val="tx1"/>
              </a:solidFill>
              <a:latin typeface="PT Astra Serif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i="1" dirty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Результат:</a:t>
            </a:r>
            <a:r>
              <a:rPr lang="ru-RU" dirty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Способствует </a:t>
            </a:r>
            <a:r>
              <a:rPr lang="ru-RU" dirty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творческому развитию детей. Позволяет учить детей </a:t>
            </a:r>
            <a:r>
              <a:rPr lang="ru-RU" dirty="0" err="1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проблематизации</a:t>
            </a:r>
            <a:r>
              <a:rPr lang="ru-RU" dirty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; целеполаганию и планированию содержательной деятельности; элементам самоанализа; представлению результатов своей деятельности и хода работы; презентаций в различных формах с использованием специально подготовленного продукта проектирования (макетов, плакатов моделей, театрализации, сценических представлений); практическому применению знаний в различных ситуациях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856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80528" y="188640"/>
            <a:ext cx="864096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Технология </a:t>
            </a:r>
            <a:r>
              <a:rPr lang="ru-RU" sz="4000" b="1" dirty="0" smtClean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интегрированного </a:t>
            </a:r>
            <a:r>
              <a:rPr lang="ru-RU" sz="4000" b="1" dirty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обучения </a:t>
            </a:r>
            <a:r>
              <a:rPr lang="ru-RU" b="1" dirty="0" smtClean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</a:br>
            <a:r>
              <a:rPr lang="ru-RU" sz="2200" i="1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(С.Д. Сажина )</a:t>
            </a:r>
            <a:endParaRPr lang="ru-RU" sz="2200" b="1" i="1" dirty="0">
              <a:solidFill>
                <a:schemeClr val="accent2"/>
              </a:solidFill>
              <a:latin typeface="PT Astra Serif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19816"/>
            <a:ext cx="7632848" cy="44734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целостной естественно-научной картины </a:t>
            </a:r>
            <a:r>
              <a:rPr lang="ru-RU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мира </a:t>
            </a:r>
            <a:endParaRPr lang="ru-RU" dirty="0">
              <a:solidFill>
                <a:schemeClr val="tx1"/>
              </a:solidFill>
              <a:latin typeface="PT Astra Serif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i="1" dirty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Описание технологии: </a:t>
            </a:r>
            <a:r>
              <a:rPr lang="ru-RU" dirty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Соединяют знания из разных образовательных областей на равноправной основе, дополняя друг друга. При этом решается несколько задач развития. В форме интегрированных занятий лучше проводить обобщающие занятия, презентации тем, итоговые </a:t>
            </a:r>
            <a:r>
              <a:rPr lang="ru-RU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занятия</a:t>
            </a:r>
            <a:endParaRPr lang="ru-RU" dirty="0">
              <a:solidFill>
                <a:schemeClr val="tx1"/>
              </a:solidFill>
              <a:latin typeface="PT Astra Serif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i="1" dirty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Результат: </a:t>
            </a:r>
            <a:r>
              <a:rPr lang="ru-RU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Способствуют </a:t>
            </a:r>
            <a:r>
              <a:rPr lang="ru-RU" dirty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повышению мотивации обучения, формированию познавательного интереса воспитанников, целостной картины мира и рассмотрению явления с нескольких сторон, расширяют кругозор; основываются на нахождении новых связей между фактами, которые подтверждают или углубляют выводы, наблюдения воспитанников; эмоционально развивают детей, т.к. основан на элементах музыки, живописи. литературы, пластики </a:t>
            </a:r>
            <a:r>
              <a:rPr lang="ru-RU" dirty="0" smtClean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движения</a:t>
            </a:r>
            <a:endParaRPr lang="ru-RU" dirty="0">
              <a:solidFill>
                <a:schemeClr val="tx1"/>
              </a:solidFill>
              <a:latin typeface="PT Astra Serif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76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58180" cy="10801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PT Astra Serif"/>
                <a:cs typeface="Times New Roman" pitchFamily="18" charset="0"/>
              </a:rPr>
              <a:t>Технология «Синтез искусств»</a:t>
            </a:r>
            <a:br>
              <a:rPr lang="ru-RU" b="1" dirty="0" smtClean="0">
                <a:solidFill>
                  <a:schemeClr val="accent2"/>
                </a:solidFill>
                <a:latin typeface="PT Astra Serif"/>
                <a:cs typeface="Times New Roman" pitchFamily="18" charset="0"/>
              </a:rPr>
            </a:br>
            <a:r>
              <a:rPr lang="ru-RU" sz="2400" i="1" dirty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solidFill>
                  <a:schemeClr val="tx1"/>
                </a:solidFill>
                <a:latin typeface="PT Astra Serif"/>
                <a:cs typeface="Times New Roman" panose="02020603050405020304" pitchFamily="18" charset="0"/>
              </a:rPr>
              <a:t>А.Н. Веселовский)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9782" y="1100651"/>
            <a:ext cx="7552349" cy="52565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100" b="1" i="1" dirty="0" smtClean="0">
                <a:solidFill>
                  <a:schemeClr val="accent2"/>
                </a:solidFill>
                <a:latin typeface="PT Astra Serif"/>
              </a:rPr>
              <a:t>Цель: </a:t>
            </a:r>
            <a:r>
              <a:rPr lang="ru-RU" sz="2100" dirty="0" smtClean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Формирование духовно-нравственного </a:t>
            </a:r>
            <a:r>
              <a:rPr lang="ru-RU" sz="2100" dirty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потенциала ребенка через творчество и приобщение к ценностям культуры, формирование представлений о различных видах искусства, выразительных особенностях их художественных средств, возможностях своим оригинальным языком передать мысли и настроения в разных видах </a:t>
            </a:r>
            <a:r>
              <a:rPr lang="ru-RU" sz="2100" dirty="0" smtClean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художественной </a:t>
            </a:r>
            <a:r>
              <a:rPr lang="ru-RU" sz="2100" dirty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деятельности </a:t>
            </a:r>
            <a:r>
              <a:rPr lang="ru-RU" sz="2100" dirty="0" smtClean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детей</a:t>
            </a:r>
            <a:endParaRPr lang="ru-RU" sz="2100" dirty="0" smtClean="0">
              <a:latin typeface="PT Astra Serif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2100" b="1" i="1" dirty="0" smtClean="0">
                <a:solidFill>
                  <a:schemeClr val="accent2"/>
                </a:solidFill>
                <a:latin typeface="PT Astra Serif"/>
              </a:rPr>
              <a:t>Описание технологии</a:t>
            </a:r>
            <a:r>
              <a:rPr lang="ru-RU" sz="2100" i="1" dirty="0" smtClean="0">
                <a:solidFill>
                  <a:schemeClr val="tx1"/>
                </a:solidFill>
                <a:latin typeface="PT Astra Serif"/>
              </a:rPr>
              <a:t>:  О</a:t>
            </a:r>
            <a:r>
              <a:rPr lang="ru-RU" sz="2100" dirty="0" smtClean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тличительной особенностью этой технологии является синтез различных видов искусства: музыка,  изобразительное искусство, театр, литература</a:t>
            </a:r>
          </a:p>
          <a:p>
            <a:pPr marL="0" indent="0" algn="just">
              <a:buNone/>
            </a:pPr>
            <a:r>
              <a:rPr lang="ru-RU" sz="2100" b="1" i="1" dirty="0" smtClean="0">
                <a:solidFill>
                  <a:schemeClr val="accent2"/>
                </a:solidFill>
                <a:latin typeface="PT Astra Serif"/>
                <a:cs typeface="Times New Roman" pitchFamily="18" charset="0"/>
              </a:rPr>
              <a:t>Результат: </a:t>
            </a:r>
            <a:r>
              <a:rPr lang="ru-RU" sz="2100" dirty="0" smtClean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Сформированы навыки </a:t>
            </a:r>
            <a:r>
              <a:rPr lang="ru-RU" sz="2100" dirty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восприятия произведений различных видов </a:t>
            </a:r>
            <a:r>
              <a:rPr lang="ru-RU" sz="2100" dirty="0" smtClean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искусства.</a:t>
            </a:r>
            <a:r>
              <a:rPr lang="ru-RU" sz="2100" dirty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Дети творчески активны, свободны</a:t>
            </a:r>
            <a:r>
              <a:rPr lang="ru-RU" sz="2100" dirty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, </a:t>
            </a:r>
            <a:r>
              <a:rPr lang="ru-RU" sz="2100" dirty="0" smtClean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эмоционально раскованные, у них развито воображение </a:t>
            </a:r>
            <a:r>
              <a:rPr lang="ru-RU" sz="2100" dirty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и </a:t>
            </a:r>
            <a:r>
              <a:rPr lang="ru-RU" sz="2100" dirty="0" smtClean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ассоциативное мышление, сформирован эстетический вкус </a:t>
            </a:r>
            <a:r>
              <a:rPr lang="ru-RU" sz="2100" dirty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на лучших достижениях мировой </a:t>
            </a:r>
            <a:r>
              <a:rPr lang="ru-RU" sz="2100" dirty="0" smtClean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культуры, развита речь, обогащен активный словарь. У детей обогатился</a:t>
            </a:r>
            <a:r>
              <a:rPr lang="ru-RU" sz="2100" dirty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 положительный эмоционального опыт, развиты духовные качества </a:t>
            </a:r>
            <a:r>
              <a:rPr lang="ru-RU" sz="2100" dirty="0" smtClean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личности</a:t>
            </a:r>
            <a:endParaRPr lang="ru-RU" sz="2100" dirty="0">
              <a:solidFill>
                <a:schemeClr val="tx1"/>
              </a:solidFill>
              <a:latin typeface="PT Astra Serif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  <a:latin typeface="PT Astra Serif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ru-RU" b="1" i="1" dirty="0">
              <a:solidFill>
                <a:schemeClr val="accent2"/>
              </a:solidFill>
              <a:latin typeface="PT Astra Serif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88840"/>
            <a:ext cx="727280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chemeClr val="accent2"/>
                </a:solidFill>
                <a:latin typeface="PT Astra Serif"/>
              </a:rPr>
              <a:t>«Человек </a:t>
            </a:r>
            <a:r>
              <a:rPr lang="ru-RU" sz="2800" b="1" i="1" dirty="0">
                <a:solidFill>
                  <a:schemeClr val="accent2"/>
                </a:solidFill>
                <a:latin typeface="PT Astra Serif"/>
              </a:rPr>
              <a:t>не может </a:t>
            </a:r>
            <a:endParaRPr lang="ru-RU" sz="2800" b="1" i="1" dirty="0" smtClean="0">
              <a:solidFill>
                <a:schemeClr val="accent2"/>
              </a:solidFill>
              <a:latin typeface="PT Astra Serif"/>
            </a:endParaRPr>
          </a:p>
          <a:p>
            <a:pPr algn="just"/>
            <a:r>
              <a:rPr lang="ru-RU" sz="2800" b="1" i="1" dirty="0" smtClean="0">
                <a:solidFill>
                  <a:schemeClr val="accent2"/>
                </a:solidFill>
                <a:latin typeface="PT Astra Serif"/>
              </a:rPr>
              <a:t>по-настоящему </a:t>
            </a:r>
          </a:p>
          <a:p>
            <a:pPr algn="just"/>
            <a:r>
              <a:rPr lang="ru-RU" sz="2800" b="1" i="1" dirty="0" smtClean="0">
                <a:solidFill>
                  <a:schemeClr val="accent2"/>
                </a:solidFill>
                <a:latin typeface="PT Astra Serif"/>
              </a:rPr>
              <a:t>усовершенствоваться</a:t>
            </a:r>
            <a:r>
              <a:rPr lang="ru-RU" sz="2800" b="1" i="1" dirty="0">
                <a:solidFill>
                  <a:schemeClr val="accent2"/>
                </a:solidFill>
                <a:latin typeface="PT Astra Serif"/>
              </a:rPr>
              <a:t>, </a:t>
            </a:r>
            <a:endParaRPr lang="ru-RU" sz="2800" b="1" i="1" dirty="0" smtClean="0">
              <a:solidFill>
                <a:schemeClr val="accent2"/>
              </a:solidFill>
              <a:latin typeface="PT Astra Serif"/>
            </a:endParaRPr>
          </a:p>
          <a:p>
            <a:pPr algn="just"/>
            <a:r>
              <a:rPr lang="ru-RU" sz="2800" b="1" i="1" dirty="0" smtClean="0">
                <a:solidFill>
                  <a:schemeClr val="accent2"/>
                </a:solidFill>
                <a:latin typeface="PT Astra Serif"/>
              </a:rPr>
              <a:t>если </a:t>
            </a:r>
            <a:r>
              <a:rPr lang="ru-RU" sz="2800" b="1" i="1" dirty="0">
                <a:solidFill>
                  <a:schemeClr val="accent2"/>
                </a:solidFill>
                <a:latin typeface="PT Astra Serif"/>
              </a:rPr>
              <a:t>не помогает </a:t>
            </a:r>
            <a:endParaRPr lang="ru-RU" sz="2800" b="1" i="1" dirty="0" smtClean="0">
              <a:solidFill>
                <a:schemeClr val="accent2"/>
              </a:solidFill>
              <a:latin typeface="PT Astra Serif"/>
            </a:endParaRPr>
          </a:p>
          <a:p>
            <a:pPr algn="just"/>
            <a:r>
              <a:rPr lang="ru-RU" sz="2800" b="1" i="1" dirty="0" smtClean="0">
                <a:solidFill>
                  <a:schemeClr val="accent2"/>
                </a:solidFill>
                <a:latin typeface="PT Astra Serif"/>
              </a:rPr>
              <a:t>усовершенствоваться </a:t>
            </a:r>
          </a:p>
          <a:p>
            <a:pPr algn="just"/>
            <a:r>
              <a:rPr lang="ru-RU" sz="2800" b="1" i="1" dirty="0" smtClean="0">
                <a:solidFill>
                  <a:schemeClr val="accent2"/>
                </a:solidFill>
                <a:latin typeface="PT Astra Serif"/>
              </a:rPr>
              <a:t>другим</a:t>
            </a:r>
            <a:r>
              <a:rPr lang="ru-RU" sz="2800" b="1" i="1" dirty="0" smtClean="0">
                <a:solidFill>
                  <a:schemeClr val="accent2"/>
                </a:solidFill>
                <a:latin typeface="PT Astra Serif"/>
              </a:rPr>
              <a:t>» </a:t>
            </a:r>
            <a:endParaRPr lang="ru-RU" sz="2800" b="1" i="1" dirty="0" smtClean="0">
              <a:solidFill>
                <a:schemeClr val="accent2"/>
              </a:solidFill>
              <a:latin typeface="PT Astra Serif"/>
            </a:endParaRPr>
          </a:p>
          <a:p>
            <a:pPr algn="just"/>
            <a:r>
              <a:rPr lang="ru-RU" sz="2800" b="1" i="1" dirty="0" smtClean="0">
                <a:solidFill>
                  <a:schemeClr val="accent2"/>
                </a:solidFill>
                <a:latin typeface="PT Astra Serif"/>
              </a:rPr>
              <a:t> </a:t>
            </a:r>
            <a:r>
              <a:rPr lang="ru-RU" sz="2800" b="1" i="1" dirty="0" smtClean="0">
                <a:solidFill>
                  <a:schemeClr val="accent2"/>
                </a:solidFill>
                <a:latin typeface="PT Astra Serif"/>
              </a:rPr>
              <a:t>             </a:t>
            </a:r>
            <a:r>
              <a:rPr lang="ru-RU" sz="2400" i="1" dirty="0" smtClean="0">
                <a:latin typeface="PT Astra Serif"/>
              </a:rPr>
              <a:t>Чарльз </a:t>
            </a:r>
            <a:r>
              <a:rPr lang="ru-RU" sz="2400" i="1" dirty="0" smtClean="0">
                <a:latin typeface="PT Astra Serif"/>
              </a:rPr>
              <a:t>Диккенс</a:t>
            </a:r>
          </a:p>
          <a:p>
            <a:pPr algn="r"/>
            <a:endParaRPr lang="ru-RU" sz="2800" i="1" dirty="0">
              <a:latin typeface="PT Astra Serif"/>
            </a:endParaRPr>
          </a:p>
          <a:p>
            <a:pPr algn="just"/>
            <a:endParaRPr lang="ru-RU" sz="3200" dirty="0" smtClean="0">
              <a:solidFill>
                <a:schemeClr val="accent2"/>
              </a:solidFill>
              <a:latin typeface="PT Astra Serif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645024"/>
            <a:ext cx="2549093" cy="23592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9293" y="980728"/>
            <a:ext cx="6402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C000"/>
                </a:solidFill>
                <a:latin typeface="PT Astra Serif"/>
              </a:rPr>
              <a:t>Творческих </a:t>
            </a:r>
            <a:r>
              <a:rPr lang="ru-RU" sz="3600" b="1" dirty="0" smtClean="0">
                <a:solidFill>
                  <a:srgbClr val="FFC000"/>
                </a:solidFill>
                <a:latin typeface="PT Astra Serif"/>
              </a:rPr>
              <a:t>вам </a:t>
            </a:r>
            <a:r>
              <a:rPr lang="ru-RU" sz="3600" b="1" dirty="0">
                <a:solidFill>
                  <a:srgbClr val="FFC000"/>
                </a:solidFill>
                <a:latin typeface="PT Astra Serif"/>
              </a:rPr>
              <a:t>успехов!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356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PT Astra Serif" panose="020A0603040505020204"/>
                <a:cs typeface="Times New Roman" panose="02020603050405020304" pitchFamily="18" charset="0"/>
              </a:rPr>
              <a:t>«Ранняя эмоциональная реакция позволяет с первых месяцев жизни приобщать детей к музыке, сделать ее активным помощником эстетического воспитания»</a:t>
            </a:r>
          </a:p>
          <a:p>
            <a:pPr algn="r"/>
            <a:r>
              <a:rPr lang="ru-RU" sz="2800" i="1" dirty="0">
                <a:latin typeface="PT Astra Serif"/>
              </a:rPr>
              <a:t>Н.А. Ветлугина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3068960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PT Astra Serif" panose="020A0603040505020204"/>
                <a:cs typeface="Times New Roman" panose="02020603050405020304" pitchFamily="18" charset="0"/>
              </a:rPr>
              <a:t>«Кем бы ни стал в дальнейшем ребенок – музыкантом или врачом, ученым или рабочим, - задача педагога – воспитать в нем творческое начало, творческое мышление» </a:t>
            </a:r>
          </a:p>
          <a:p>
            <a:pPr algn="r"/>
            <a:r>
              <a:rPr lang="ru-RU" sz="2800" i="1" dirty="0">
                <a:latin typeface="PT Astra Serif"/>
              </a:rPr>
              <a:t>К</a:t>
            </a:r>
            <a:r>
              <a:rPr lang="ru-RU" sz="2800" i="1" dirty="0" smtClean="0">
                <a:latin typeface="PT Astra Serif"/>
              </a:rPr>
              <a:t>. </a:t>
            </a:r>
            <a:r>
              <a:rPr lang="ru-RU" sz="2800" i="1" dirty="0" err="1" smtClean="0">
                <a:latin typeface="PT Astra Serif"/>
              </a:rPr>
              <a:t>Орф</a:t>
            </a:r>
            <a:endParaRPr lang="ru-RU" sz="2800" i="1" dirty="0">
              <a:latin typeface="PT Astra Serif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237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864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PT Astra Serif" panose="020A0603040505020204"/>
                <a:cs typeface="Times New Roman" panose="02020603050405020304" pitchFamily="18" charset="0"/>
              </a:rPr>
              <a:t>Технология</a:t>
            </a:r>
            <a:r>
              <a:rPr lang="ru-RU" sz="2400" dirty="0">
                <a:latin typeface="PT Astra Serif" panose="020A0603040505020204"/>
                <a:cs typeface="Times New Roman" panose="02020603050405020304" pitchFamily="18" charset="0"/>
              </a:rPr>
              <a:t> – это совокупность приемов, применяемых в каком-либо деле, мастерстве, искусстве </a:t>
            </a:r>
            <a:r>
              <a:rPr lang="ru-RU" sz="2400" dirty="0" smtClean="0">
                <a:latin typeface="PT Astra Serif" panose="020A0603040505020204"/>
                <a:cs typeface="Times New Roman" panose="02020603050405020304" pitchFamily="18" charset="0"/>
              </a:rPr>
              <a:t>        </a:t>
            </a:r>
            <a:r>
              <a:rPr lang="ru-RU" sz="2400" dirty="0" smtClean="0">
                <a:latin typeface="PT Astra Serif" panose="020A0603040505020204"/>
                <a:cs typeface="Times New Roman" panose="02020603050405020304" pitchFamily="18" charset="0"/>
              </a:rPr>
              <a:t>           </a:t>
            </a:r>
            <a:endParaRPr lang="ru-RU" sz="2400" dirty="0" smtClean="0">
              <a:latin typeface="PT Astra Serif" panose="020A0603040505020204"/>
              <a:cs typeface="Times New Roman" panose="02020603050405020304" pitchFamily="18" charset="0"/>
            </a:endParaRPr>
          </a:p>
          <a:p>
            <a:pPr algn="r"/>
            <a:r>
              <a:rPr lang="ru-RU" sz="2400" i="1" dirty="0" smtClean="0">
                <a:latin typeface="PT Astra Serif" panose="020A0603040505020204"/>
                <a:cs typeface="Times New Roman" panose="02020603050405020304" pitchFamily="18" charset="0"/>
              </a:rPr>
              <a:t>  (</a:t>
            </a:r>
            <a:r>
              <a:rPr lang="ru-RU" sz="2400" i="1" dirty="0">
                <a:latin typeface="PT Astra Serif" panose="020A0603040505020204"/>
                <a:cs typeface="Times New Roman" panose="02020603050405020304" pitchFamily="18" charset="0"/>
              </a:rPr>
              <a:t>толковый словарь </a:t>
            </a:r>
            <a:r>
              <a:rPr lang="ru-RU" sz="2400" i="1" dirty="0" smtClean="0">
                <a:latin typeface="PT Astra Serif" panose="020A0603040505020204"/>
                <a:cs typeface="Times New Roman" panose="02020603050405020304" pitchFamily="18" charset="0"/>
              </a:rPr>
              <a:t>Т.Ф. Ефремовой</a:t>
            </a:r>
            <a:r>
              <a:rPr lang="ru-RU" sz="2400" dirty="0">
                <a:latin typeface="PT Astra Serif" panose="020A0603040505020204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395" y="1617767"/>
            <a:ext cx="85717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2"/>
                </a:solidFill>
                <a:latin typeface="PT Astra Serif" panose="020A0603040505020204"/>
                <a:cs typeface="Times New Roman" panose="02020603050405020304" pitchFamily="18" charset="0"/>
              </a:rPr>
              <a:t>Педагогическая технология </a:t>
            </a:r>
            <a:r>
              <a:rPr lang="ru-RU" sz="2400" dirty="0">
                <a:latin typeface="PT Astra Serif" panose="020A0603040505020204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PT Astra Serif" panose="020A0603040505020204"/>
                <a:cs typeface="Times New Roman" panose="02020603050405020304" pitchFamily="18" charset="0"/>
              </a:rPr>
              <a:t>это совокупность психолого-педагогических установок, определяющих специальный набор и компоновку форм, методов, способов, приёмов обучения, воспитательных средств; она есть </a:t>
            </a:r>
            <a:r>
              <a:rPr lang="ru-RU" sz="2400" dirty="0">
                <a:latin typeface="PT Astra Serif" panose="020A0603040505020204"/>
                <a:cs typeface="Times New Roman" panose="02020603050405020304" pitchFamily="18" charset="0"/>
              </a:rPr>
              <a:t>организационно – </a:t>
            </a:r>
            <a:r>
              <a:rPr lang="ru-RU" sz="2400" dirty="0" smtClean="0">
                <a:latin typeface="PT Astra Serif" panose="020A0603040505020204"/>
                <a:cs typeface="Times New Roman" panose="02020603050405020304" pitchFamily="18" charset="0"/>
              </a:rPr>
              <a:t>методический инструментарий педагогического процесса  </a:t>
            </a:r>
          </a:p>
          <a:p>
            <a:pPr algn="r"/>
            <a:r>
              <a:rPr lang="ru-RU" sz="2400" dirty="0" smtClean="0">
                <a:latin typeface="PT Astra Serif" panose="020A0603040505020204"/>
                <a:cs typeface="Times New Roman" panose="02020603050405020304" pitchFamily="18" charset="0"/>
              </a:rPr>
              <a:t>Б.Т</a:t>
            </a:r>
            <a:r>
              <a:rPr lang="ru-RU" sz="2400" dirty="0">
                <a:latin typeface="PT Astra Serif" panose="020A0603040505020204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PT Astra Serif" panose="020A0603040505020204"/>
                <a:cs typeface="Times New Roman" panose="02020603050405020304" pitchFamily="18" charset="0"/>
              </a:rPr>
              <a:t>Лихачёв</a:t>
            </a:r>
            <a:endParaRPr lang="ru-RU" sz="2400" dirty="0">
              <a:latin typeface="PT Astra Serif" panose="020A0603040505020204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203090"/>
            <a:ext cx="86764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accent2"/>
                </a:solidFill>
                <a:latin typeface="PT Astra Serif" panose="020A0603040505020204"/>
                <a:cs typeface="Times New Roman" panose="02020603050405020304" pitchFamily="18" charset="0"/>
              </a:rPr>
              <a:t>Педагогическая технология </a:t>
            </a:r>
            <a:r>
              <a:rPr lang="ru-RU" dirty="0">
                <a:latin typeface="PT Astra Serif" panose="020A0603040505020204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PT Astra Serif" panose="020A0603040505020204"/>
                <a:cs typeface="Times New Roman" panose="02020603050405020304" pitchFamily="18" charset="0"/>
              </a:rPr>
              <a:t>это системный метод создания, применения и определения всего процесса преподавания и усвоения знаний с учётом технических и человеческих ресурсов и их взаимодействия, ставящий свой задачей оптимизацию форм </a:t>
            </a:r>
            <a:r>
              <a:rPr lang="ru-RU" sz="2400" dirty="0" smtClean="0">
                <a:latin typeface="PT Astra Serif" panose="020A0603040505020204"/>
                <a:cs typeface="Times New Roman" panose="02020603050405020304" pitchFamily="18" charset="0"/>
              </a:rPr>
              <a:t>образования </a:t>
            </a:r>
            <a:endParaRPr lang="ru-RU" sz="2400" dirty="0">
              <a:latin typeface="PT Astra Serif" panose="020A0603040505020204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ЮНЕСКО</a:t>
            </a:r>
          </a:p>
        </p:txBody>
      </p:sp>
    </p:spTree>
    <p:extLst>
      <p:ext uri="{BB962C8B-B14F-4D97-AF65-F5344CB8AC3E}">
        <p14:creationId xmlns:p14="http://schemas.microsoft.com/office/powerpoint/2010/main" xmlns="" val="189163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7920880" cy="115212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Современные</a:t>
            </a:r>
            <a:br>
              <a:rPr lang="ru-RU" dirty="0" smtClean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образовательные </a:t>
            </a:r>
            <a:r>
              <a:rPr lang="ru-RU" dirty="0">
                <a:solidFill>
                  <a:schemeClr val="accent2"/>
                </a:solidFill>
                <a:latin typeface="PT Astra Serif"/>
                <a:cs typeface="Times New Roman" panose="02020603050405020304" pitchFamily="18" charset="0"/>
              </a:rPr>
              <a:t>технологии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412776"/>
            <a:ext cx="7130116" cy="496855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chemeClr val="tx1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Личностн-ориентированные</a:t>
            </a:r>
            <a:r>
              <a:rPr lang="ru-RU" sz="2400" dirty="0" smtClean="0">
                <a:solidFill>
                  <a:schemeClr val="tx1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технологии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Технологии развивающего обучения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Технологии проблемного обучения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Технологии проектной деятельности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Информационно-коммуникационные технологии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Здоровьесберегающие </a:t>
            </a:r>
            <a:r>
              <a:rPr lang="ru-RU" sz="2400" dirty="0" smtClean="0">
                <a:solidFill>
                  <a:schemeClr val="tx1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технологии</a:t>
            </a:r>
            <a:endParaRPr lang="ru-RU" sz="2400" dirty="0">
              <a:solidFill>
                <a:schemeClr val="tx1"/>
              </a:solidFill>
              <a:latin typeface="PT Astra Serif" panose="020A0603040505020204"/>
              <a:ea typeface="Times New Roman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Игровые </a:t>
            </a:r>
            <a:r>
              <a:rPr lang="ru-RU" sz="2400" dirty="0" smtClean="0">
                <a:solidFill>
                  <a:schemeClr val="tx1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технологии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Технологии интегрированного обучения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Технология «Синтез искусств»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tx1"/>
              </a:solidFill>
              <a:latin typeface="PT Astra Serif" panose="020A0603040505020204"/>
              <a:ea typeface="Times New Roman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tx1"/>
              </a:solidFill>
              <a:latin typeface="PT Astra Serif" panose="020A0603040505020204"/>
              <a:ea typeface="Times New Roman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/>
              </a:solidFill>
              <a:latin typeface="PT Astra Serif" panose="020A0603040505020204"/>
              <a:ea typeface="Times New Roman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/>
              </a:solidFill>
              <a:latin typeface="PT Astra Serif" panose="020A0603040505020204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8327" l="0" r="988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4437112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251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8202" y="116632"/>
            <a:ext cx="8008214" cy="172819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PT Astra Serif"/>
                <a:cs typeface="Times New Roman" panose="02020603050405020304" pitchFamily="18" charset="0"/>
              </a:rPr>
              <a:t>Личностно-ориентированные технологии </a:t>
            </a:r>
            <a:br>
              <a:rPr lang="ru-RU" dirty="0" smtClean="0">
                <a:solidFill>
                  <a:srgbClr val="0070C0"/>
                </a:solidFill>
                <a:latin typeface="PT Astra Serif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1"/>
                </a:solidFill>
                <a:latin typeface="PT Astra Serif"/>
                <a:ea typeface="+mn-ea"/>
                <a:cs typeface="+mn-cs"/>
              </a:rPr>
              <a:t>(В.А. Сухомлинский, Ш. </a:t>
            </a:r>
            <a:r>
              <a:rPr lang="ru-RU" sz="2400" i="1" dirty="0" err="1">
                <a:solidFill>
                  <a:schemeClr val="tx1"/>
                </a:solidFill>
                <a:latin typeface="PT Astra Serif"/>
                <a:ea typeface="+mn-ea"/>
                <a:cs typeface="+mn-cs"/>
              </a:rPr>
              <a:t>Амонашвили</a:t>
            </a:r>
            <a:r>
              <a:rPr lang="ru-RU" sz="2400" i="1" dirty="0">
                <a:solidFill>
                  <a:schemeClr val="tx1"/>
                </a:solidFill>
                <a:latin typeface="PT Astra Serif"/>
                <a:ea typeface="+mn-ea"/>
                <a:cs typeface="+mn-cs"/>
              </a:rPr>
              <a:t>)</a:t>
            </a:r>
            <a:r>
              <a:rPr lang="ru-RU" dirty="0">
                <a:solidFill>
                  <a:schemeClr val="accent2"/>
                </a:solidFill>
                <a:latin typeface="PT Astra Serif"/>
              </a:rPr>
              <a:t/>
            </a:r>
            <a:br>
              <a:rPr lang="ru-RU" dirty="0">
                <a:solidFill>
                  <a:schemeClr val="accent2"/>
                </a:solidFill>
                <a:latin typeface="PT Astra Serif"/>
              </a:rPr>
            </a:br>
            <a:r>
              <a:rPr lang="ru-RU" dirty="0">
                <a:solidFill>
                  <a:schemeClr val="accent2"/>
                </a:solidFill>
                <a:latin typeface="PT Astra Serif"/>
              </a:rPr>
              <a:t/>
            </a:r>
            <a:br>
              <a:rPr lang="ru-RU" dirty="0">
                <a:solidFill>
                  <a:schemeClr val="accent2"/>
                </a:solidFill>
                <a:latin typeface="PT Astra Serif"/>
              </a:rPr>
            </a:br>
            <a:r>
              <a:rPr lang="ru-RU" dirty="0" smtClean="0">
                <a:solidFill>
                  <a:srgbClr val="0070C0"/>
                </a:solidFill>
                <a:latin typeface="PT Astra Serif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PT Astra Serif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PT Astra Serif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PT Astra Serif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PT Astra Serif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PT Astra Serif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  <a:latin typeface="PT Astra Serif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725144"/>
            <a:ext cx="3450635" cy="2117547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8202" y="1844824"/>
            <a:ext cx="7504158" cy="359186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600" b="1" i="1" dirty="0" smtClean="0">
                <a:solidFill>
                  <a:schemeClr val="accent2"/>
                </a:solidFill>
                <a:latin typeface="PT Astra Serif" panose="020A0603040505020204"/>
                <a:cs typeface="Times New Roman" panose="02020603050405020304" pitchFamily="18" charset="0"/>
              </a:rPr>
              <a:t>Цель:  </a:t>
            </a:r>
            <a:r>
              <a:rPr lang="ru-RU" sz="2600" dirty="0">
                <a:solidFill>
                  <a:srgbClr val="383838"/>
                </a:solidFill>
                <a:latin typeface="PT Astra Serif" panose="020A0603040505020204"/>
                <a:cs typeface="Times New Roman" panose="02020603050405020304" pitchFamily="18" charset="0"/>
              </a:rPr>
              <a:t>П</a:t>
            </a:r>
            <a:r>
              <a:rPr lang="ru-RU" sz="2600" dirty="0" smtClean="0">
                <a:solidFill>
                  <a:srgbClr val="383838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ризнать </a:t>
            </a:r>
            <a:r>
              <a:rPr lang="ru-RU" sz="2600" dirty="0">
                <a:solidFill>
                  <a:srgbClr val="383838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в каждом воспитаннике неповторимую личность; формировать социально значимые качества; создать условия для использования полученных </a:t>
            </a:r>
            <a:r>
              <a:rPr lang="ru-RU" sz="2600" dirty="0" smtClean="0">
                <a:solidFill>
                  <a:srgbClr val="383838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знаний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600" dirty="0">
              <a:solidFill>
                <a:srgbClr val="383838"/>
              </a:solidFill>
              <a:latin typeface="PT Astra Serif" panose="020A0603040505020204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i="1" dirty="0">
                <a:solidFill>
                  <a:schemeClr val="accent2"/>
                </a:solidFill>
                <a:latin typeface="PT Astra Serif" panose="020A0603040505020204"/>
                <a:cs typeface="Times New Roman" panose="02020603050405020304" pitchFamily="18" charset="0"/>
              </a:rPr>
              <a:t>Описание технологии: </a:t>
            </a:r>
            <a:r>
              <a:rPr lang="ru-RU" sz="2600" dirty="0">
                <a:solidFill>
                  <a:srgbClr val="383838"/>
                </a:solidFill>
                <a:latin typeface="PT Astra Serif" panose="020A0603040505020204"/>
                <a:cs typeface="Times New Roman" panose="02020603050405020304" pitchFamily="18" charset="0"/>
              </a:rPr>
              <a:t>Л</a:t>
            </a:r>
            <a:r>
              <a:rPr lang="ru-RU" sz="2600" dirty="0" smtClean="0">
                <a:solidFill>
                  <a:srgbClr val="383838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ичностно-ориентированное </a:t>
            </a:r>
            <a:r>
              <a:rPr lang="ru-RU" sz="2600" dirty="0">
                <a:solidFill>
                  <a:srgbClr val="383838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обучение воспитанников в ДОУ, это целенаправленное формирование всех качеств его личности, с учетом его особенностей </a:t>
            </a:r>
            <a:endParaRPr lang="ru-RU" sz="2600" dirty="0" smtClean="0">
              <a:solidFill>
                <a:srgbClr val="383838"/>
              </a:solidFill>
              <a:latin typeface="PT Astra Serif" panose="020A0603040505020204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dirty="0">
              <a:solidFill>
                <a:srgbClr val="383838"/>
              </a:solidFill>
              <a:latin typeface="PT Astra Serif" panose="020A0603040505020204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i="1" dirty="0">
                <a:solidFill>
                  <a:schemeClr val="accent2"/>
                </a:solidFill>
                <a:latin typeface="PT Astra Serif" panose="020A0603040505020204"/>
                <a:cs typeface="Times New Roman" panose="02020603050405020304" pitchFamily="18" charset="0"/>
              </a:rPr>
              <a:t>Результат: </a:t>
            </a:r>
            <a:r>
              <a:rPr lang="ru-RU" sz="2600" dirty="0">
                <a:solidFill>
                  <a:schemeClr val="tx1"/>
                </a:solidFill>
                <a:latin typeface="PT Astra Serif" panose="020A0603040505020204"/>
                <a:cs typeface="Times New Roman" panose="02020603050405020304" pitchFamily="18" charset="0"/>
              </a:rPr>
              <a:t>Р</a:t>
            </a:r>
            <a:r>
              <a:rPr lang="ru-RU" sz="2600" dirty="0" smtClean="0">
                <a:solidFill>
                  <a:srgbClr val="383838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ебенок </a:t>
            </a:r>
            <a:r>
              <a:rPr lang="ru-RU" sz="2600" dirty="0">
                <a:solidFill>
                  <a:srgbClr val="383838"/>
                </a:solidFill>
                <a:latin typeface="PT Astra Serif" panose="020A0603040505020204"/>
                <a:ea typeface="Times New Roman"/>
                <a:cs typeface="Times New Roman" panose="02020603050405020304" pitchFamily="18" charset="0"/>
              </a:rPr>
              <a:t>развивался в собственном темпе, по своей образовательной траектории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PT Astra Serif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28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59832" y="1986341"/>
            <a:ext cx="2892231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91680" y="278621"/>
            <a:ext cx="2448272" cy="1152128"/>
          </a:xfrm>
          <a:prstGeom prst="roundRect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0594" y="1716594"/>
            <a:ext cx="2448272" cy="1152128"/>
          </a:xfrm>
          <a:prstGeom prst="roundRect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02567" y="4941919"/>
            <a:ext cx="2448272" cy="1152128"/>
          </a:xfrm>
          <a:prstGeom prst="roundRect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0462" y="4941919"/>
            <a:ext cx="2448272" cy="1152128"/>
          </a:xfrm>
          <a:prstGeom prst="roundRect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23643" y="5074264"/>
            <a:ext cx="2448272" cy="1152128"/>
          </a:xfrm>
          <a:prstGeom prst="roundRect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28184" y="3426752"/>
            <a:ext cx="2448272" cy="1152128"/>
          </a:xfrm>
          <a:prstGeom prst="roundRect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5094" y="1716594"/>
            <a:ext cx="2448272" cy="1152128"/>
          </a:xfrm>
          <a:prstGeom prst="roundRect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27927" y="248950"/>
            <a:ext cx="2448272" cy="1152128"/>
          </a:xfrm>
          <a:prstGeom prst="roundRect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95536" y="3429000"/>
            <a:ext cx="2438998" cy="1101705"/>
          </a:xfrm>
          <a:prstGeom prst="roundRect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748876" y="44695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Коммуникативные игры и танцы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73374" y="193484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Координационно-подвижные, музыкально-речевые игры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9069" y="1716594"/>
            <a:ext cx="2319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Пальчиковые музыкально-речевые игры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9069" y="3565380"/>
            <a:ext cx="257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Речевое музицирование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27584" y="5194817"/>
            <a:ext cx="236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Ритмодекламации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под музыку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29479" y="5317928"/>
            <a:ext cx="2445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Игры звуками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56176" y="1628800"/>
            <a:ext cx="2425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Элементарные формы музыкальной импровизации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68087" y="3596157"/>
            <a:ext cx="2705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Логоритмические упражнения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28184" y="4850109"/>
            <a:ext cx="233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Элементарный музыкальный театр или детский мюзикл</a:t>
            </a:r>
          </a:p>
          <a:p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3148396" y="2484474"/>
            <a:ext cx="257573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Личностно-ориентированные технологии </a:t>
            </a:r>
            <a:endParaRPr lang="ru-RU" sz="2300" b="1" dirty="0"/>
          </a:p>
          <a:p>
            <a:pPr algn="ctr"/>
            <a:endParaRPr lang="ru-RU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 flipH="1" flipV="1">
            <a:off x="3635896" y="1489479"/>
            <a:ext cx="216024" cy="6165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5256076" y="1407027"/>
            <a:ext cx="305001" cy="7057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27" idx="3"/>
          </p:cNvCxnSpPr>
          <p:nvPr/>
        </p:nvCxnSpPr>
        <p:spPr>
          <a:xfrm flipH="1" flipV="1">
            <a:off x="2658866" y="2178259"/>
            <a:ext cx="628292" cy="3062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31" idx="1"/>
          </p:cNvCxnSpPr>
          <p:nvPr/>
        </p:nvCxnSpPr>
        <p:spPr>
          <a:xfrm flipV="1">
            <a:off x="5743947" y="2228965"/>
            <a:ext cx="412229" cy="1195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2831898" y="3841101"/>
            <a:ext cx="455260" cy="1617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2862980" y="4115306"/>
            <a:ext cx="772916" cy="8028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4" idx="4"/>
          </p:cNvCxnSpPr>
          <p:nvPr/>
        </p:nvCxnSpPr>
        <p:spPr>
          <a:xfrm flipH="1">
            <a:off x="4505947" y="4362605"/>
            <a:ext cx="1" cy="7116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5256076" y="4230261"/>
            <a:ext cx="900748" cy="7116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5662484" y="3915635"/>
            <a:ext cx="562070" cy="1662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84786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260648"/>
            <a:ext cx="7704856" cy="1008112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9325" y="1772816"/>
            <a:ext cx="2898322" cy="1440160"/>
          </a:xfrm>
          <a:prstGeom prst="roundRect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22880" y="1772816"/>
            <a:ext cx="2916324" cy="1440160"/>
          </a:xfrm>
          <a:prstGeom prst="roundRect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34437" y="1772816"/>
            <a:ext cx="2700300" cy="1440160"/>
          </a:xfrm>
          <a:prstGeom prst="roundRect">
            <a:avLst/>
          </a:prstGeom>
          <a:solidFill>
            <a:srgbClr val="FFCC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268" y="3946208"/>
            <a:ext cx="2754306" cy="2592288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22839" y="3946208"/>
            <a:ext cx="2754306" cy="2592288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6679" y="3974772"/>
            <a:ext cx="2754306" cy="2592288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128" y="1902341"/>
            <a:ext cx="28271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PT Astra Serif"/>
              </a:rPr>
              <a:t>«Элементарное музицирование» </a:t>
            </a:r>
          </a:p>
          <a:p>
            <a:pPr algn="ctr"/>
            <a:r>
              <a:rPr lang="ru-RU" sz="2200" b="1" dirty="0">
                <a:latin typeface="PT Astra Serif"/>
              </a:rPr>
              <a:t>Т. Э. </a:t>
            </a:r>
            <a:r>
              <a:rPr lang="ru-RU" sz="2200" b="1" dirty="0" err="1">
                <a:latin typeface="PT Astra Serif"/>
              </a:rPr>
              <a:t>Тютюнникова</a:t>
            </a:r>
            <a:endParaRPr lang="ru-RU" sz="2200" b="1" dirty="0">
              <a:latin typeface="PT Astra Serif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85846" y="1801123"/>
            <a:ext cx="29163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PT Astra Serif"/>
              </a:rPr>
              <a:t>«Танцевальная ритмика для детей» </a:t>
            </a:r>
            <a:endParaRPr lang="ru-RU" sz="2200" b="1" dirty="0" smtClean="0">
              <a:latin typeface="PT Astra Serif"/>
            </a:endParaRPr>
          </a:p>
          <a:p>
            <a:pPr algn="ctr"/>
            <a:r>
              <a:rPr lang="ru-RU" sz="2200" b="1" dirty="0">
                <a:latin typeface="PT Astra Serif"/>
              </a:rPr>
              <a:t>Т.И. Суворова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40184" y="1913880"/>
            <a:ext cx="26065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PT Astra Serif"/>
              </a:rPr>
              <a:t>«Ритмическая мозаика» </a:t>
            </a:r>
          </a:p>
          <a:p>
            <a:pPr algn="ctr"/>
            <a:r>
              <a:rPr lang="ru-RU" sz="2200" b="1" dirty="0">
                <a:latin typeface="PT Astra Serif"/>
              </a:rPr>
              <a:t>А.И. Буренина</a:t>
            </a:r>
          </a:p>
          <a:p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6777" y="3889612"/>
            <a:ext cx="277652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latin typeface="PT Astra Serif"/>
              </a:rPr>
              <a:t>Разработана на основе сочетания принципов творческого импровизационного </a:t>
            </a:r>
            <a:r>
              <a:rPr lang="ru-RU" sz="1500" dirty="0" err="1">
                <a:latin typeface="PT Astra Serif"/>
              </a:rPr>
              <a:t>музицирования</a:t>
            </a:r>
            <a:r>
              <a:rPr lang="ru-RU" sz="1500" dirty="0">
                <a:latin typeface="PT Astra Serif"/>
              </a:rPr>
              <a:t> </a:t>
            </a:r>
            <a:r>
              <a:rPr lang="ru-RU" sz="1500" dirty="0" smtClean="0">
                <a:latin typeface="PT Astra Serif"/>
              </a:rPr>
              <a:t>австрийского </a:t>
            </a:r>
            <a:r>
              <a:rPr lang="ru-RU" sz="1500" dirty="0">
                <a:latin typeface="PT Astra Serif"/>
              </a:rPr>
              <a:t>композитора </a:t>
            </a:r>
            <a:r>
              <a:rPr lang="ru-RU" sz="1500" dirty="0" err="1">
                <a:latin typeface="PT Astra Serif"/>
              </a:rPr>
              <a:t>К.Орфа</a:t>
            </a:r>
            <a:r>
              <a:rPr lang="ru-RU" sz="1500" dirty="0">
                <a:latin typeface="PT Astra Serif"/>
              </a:rPr>
              <a:t> с достижениями отечественной детской музыкальной </a:t>
            </a:r>
            <a:r>
              <a:rPr lang="ru-RU" sz="1500" dirty="0" smtClean="0">
                <a:latin typeface="PT Astra Serif"/>
              </a:rPr>
              <a:t>педагогики </a:t>
            </a:r>
            <a:endParaRPr lang="ru-RU" sz="1500" dirty="0">
              <a:latin typeface="PT Astra Se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22880" y="3974772"/>
            <a:ext cx="25695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PT Astra Serif"/>
              </a:rPr>
              <a:t>Учебное пособие включает репертуар для занятий ритмикой и хореографией с детьми дошкольного и младшего школьного возраста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16720" y="3939036"/>
            <a:ext cx="2627784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PT Astra Serif"/>
              </a:rPr>
              <a:t>Основное направление этой программы - развитие способности «видеть» музыку, передавать в движениях ее характер, </a:t>
            </a:r>
            <a:r>
              <a:rPr lang="ru-RU" sz="1600" dirty="0" smtClean="0">
                <a:latin typeface="PT Astra Serif"/>
              </a:rPr>
              <a:t>образ</a:t>
            </a:r>
            <a:endParaRPr lang="ru-RU" sz="1600" dirty="0">
              <a:latin typeface="PT Astra Serif"/>
            </a:endParaRPr>
          </a:p>
          <a:p>
            <a:endParaRPr lang="ru-RU" sz="1900" dirty="0"/>
          </a:p>
        </p:txBody>
      </p:sp>
      <p:sp>
        <p:nvSpPr>
          <p:cNvPr id="15" name="TextBox 14"/>
          <p:cNvSpPr txBox="1"/>
          <p:nvPr/>
        </p:nvSpPr>
        <p:spPr>
          <a:xfrm>
            <a:off x="827584" y="404664"/>
            <a:ext cx="7344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atin typeface="PT Astra Serif"/>
              </a:rPr>
              <a:t>Личностно - ориентированные технологии 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1979712" y="1268760"/>
            <a:ext cx="360040" cy="504056"/>
          </a:xfrm>
          <a:prstGeom prst="straightConnector1">
            <a:avLst/>
          </a:prstGeom>
          <a:ln w="381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2"/>
          </p:cNvCxnSpPr>
          <p:nvPr/>
        </p:nvCxnSpPr>
        <p:spPr>
          <a:xfrm>
            <a:off x="4535996" y="1268760"/>
            <a:ext cx="0" cy="504056"/>
          </a:xfrm>
          <a:prstGeom prst="straightConnector1">
            <a:avLst/>
          </a:prstGeom>
          <a:ln w="381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660232" y="1268760"/>
            <a:ext cx="504056" cy="504056"/>
          </a:xfrm>
          <a:prstGeom prst="straightConnector1">
            <a:avLst/>
          </a:prstGeom>
          <a:ln w="381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547664" y="3212976"/>
            <a:ext cx="0" cy="733232"/>
          </a:xfrm>
          <a:prstGeom prst="straightConnector1">
            <a:avLst/>
          </a:prstGeom>
          <a:ln w="381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644008" y="3212976"/>
            <a:ext cx="0" cy="733232"/>
          </a:xfrm>
          <a:prstGeom prst="straightConnector1">
            <a:avLst/>
          </a:prstGeom>
          <a:ln w="381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596336" y="3212976"/>
            <a:ext cx="0" cy="733232"/>
          </a:xfrm>
          <a:prstGeom prst="straightConnector1">
            <a:avLst/>
          </a:prstGeom>
          <a:ln w="381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23991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3300</TotalTime>
  <Words>1933</Words>
  <Application>Microsoft Office PowerPoint</Application>
  <PresentationFormat>Экран (4:3)</PresentationFormat>
  <Paragraphs>222</Paragraphs>
  <Slides>33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Грань</vt:lpstr>
      <vt:lpstr>Мастер-класс на тему: «Использование современных образовательных технологий  в музыкальной деятельности»</vt:lpstr>
      <vt:lpstr>Слайд 2</vt:lpstr>
      <vt:lpstr>Слайд 3</vt:lpstr>
      <vt:lpstr>Слайд 4</vt:lpstr>
      <vt:lpstr>Слайд 5</vt:lpstr>
      <vt:lpstr>Современные образовательные технологии </vt:lpstr>
      <vt:lpstr>Личностно-ориентированные технологии  (В.А. Сухомлинский, Ш. Амонашвили)     </vt:lpstr>
      <vt:lpstr>Слайд 8</vt:lpstr>
      <vt:lpstr>Слайд 9</vt:lpstr>
      <vt:lpstr>Здоровьесберегающие технологии (Е.С. Полат, Н.К. Смирнов, А.Н. Леонтьев)</vt:lpstr>
      <vt:lpstr>Технологии сохранения и стимулирования здоровья </vt:lpstr>
      <vt:lpstr>Музыкально – валеологическое  воспитание детей  (М.Л. Лазарева, М.Ю. Картушина) </vt:lpstr>
      <vt:lpstr>Дыхательная гимнастика (Б. Толкачев, А.Н. Стрельникова, К.В. Тарасова)</vt:lpstr>
      <vt:lpstr>Артикуляционная гимнастика  (Н.В. Нищева, Т.В. Буденая, Л.С. Горохова) </vt:lpstr>
      <vt:lpstr>Пальчиковая гимнастика  и игровой массаж (И. Каплунова, И. Новоскольцева) </vt:lpstr>
      <vt:lpstr>Ритмопластика  (А.И. Буренина, Ж.Е. Фирилёва, Е.Г. Сайкина ) </vt:lpstr>
      <vt:lpstr>Коррекционные-развивающие технологии </vt:lpstr>
      <vt:lpstr>Музыкотерапия  (С.В. Шушурджан, Н. Е. Владыкина, О.А. Попок)</vt:lpstr>
      <vt:lpstr>Сказкотерапия  (Т.Д. Зинкевич-Евстигнеева, О.А Шорохова) </vt:lpstr>
      <vt:lpstr>Технология развивающего обучения   </vt:lpstr>
      <vt:lpstr>Технология проблемного обучения (Д. Дьюи, Е.Л. Мельникова, М.И. Махмудов, А.В. Брушлинский.)</vt:lpstr>
      <vt:lpstr>Виды проблемных технологий: </vt:lpstr>
      <vt:lpstr>Игровая технология  (Н.Г. Кононов, Н.А. Ветлугина, Н.А. Метлов)</vt:lpstr>
      <vt:lpstr>Слайд 24</vt:lpstr>
      <vt:lpstr>Музыкально-дидактические игры (Н.Г. Кононов, З.Я. Роот) </vt:lpstr>
      <vt:lpstr>Театрально-игровая технология (М.Д. Маханёва, Э.Г. Чурилова)</vt:lpstr>
      <vt:lpstr>Игровая технология  «элементарного музицирования» (Т.Э. Тютюнникова) </vt:lpstr>
      <vt:lpstr>Информационно-коммуникационные технологии (В.П. Беспалько, И.Г. Захарова) </vt:lpstr>
      <vt:lpstr>Слайд 29</vt:lpstr>
      <vt:lpstr>Технология проектной деятельности (С. Щацкий, Д. Дьюи) </vt:lpstr>
      <vt:lpstr>Технология интегрированного обучения  (С.Д. Сажина )</vt:lpstr>
      <vt:lpstr>Технология «Синтез искусств» (А.Н. Веселовский)</vt:lpstr>
      <vt:lpstr>Слайд 33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Приёмы игры на деревянных ложках</dc:title>
  <dc:creator>XXX</dc:creator>
  <cp:lastModifiedBy>Марина</cp:lastModifiedBy>
  <cp:revision>306</cp:revision>
  <dcterms:created xsi:type="dcterms:W3CDTF">2015-11-08T17:37:56Z</dcterms:created>
  <dcterms:modified xsi:type="dcterms:W3CDTF">2019-11-26T14:32:54Z</dcterms:modified>
</cp:coreProperties>
</file>