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8" r:id="rId1"/>
  </p:sldMasterIdLst>
  <p:sldIdLst>
    <p:sldId id="256" r:id="rId2"/>
    <p:sldId id="284" r:id="rId3"/>
    <p:sldId id="285" r:id="rId4"/>
    <p:sldId id="287" r:id="rId5"/>
    <p:sldId id="258" r:id="rId6"/>
    <p:sldId id="291" r:id="rId7"/>
    <p:sldId id="298" r:id="rId8"/>
    <p:sldId id="262" r:id="rId9"/>
    <p:sldId id="265" r:id="rId10"/>
    <p:sldId id="268" r:id="rId11"/>
    <p:sldId id="267" r:id="rId12"/>
    <p:sldId id="292" r:id="rId13"/>
    <p:sldId id="297" r:id="rId14"/>
    <p:sldId id="271" r:id="rId15"/>
    <p:sldId id="299" r:id="rId16"/>
    <p:sldId id="272" r:id="rId17"/>
    <p:sldId id="300" r:id="rId18"/>
    <p:sldId id="293" r:id="rId19"/>
    <p:sldId id="277" r:id="rId20"/>
    <p:sldId id="279" r:id="rId21"/>
    <p:sldId id="278" r:id="rId22"/>
    <p:sldId id="282" r:id="rId23"/>
    <p:sldId id="29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549" autoAdjust="0"/>
    <p:restoredTop sz="94660"/>
  </p:normalViewPr>
  <p:slideViewPr>
    <p:cSldViewPr snapToGrid="0">
      <p:cViewPr varScale="1">
        <p:scale>
          <a:sx n="86" d="100"/>
          <a:sy n="86" d="100"/>
        </p:scale>
        <p:origin x="-92" y="-4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92E7-A7E8-4988-A94F-80F8D1FB597F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7348-08C6-4410-8BF3-B6194FD2C59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440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92E7-A7E8-4988-A94F-80F8D1FB597F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7348-08C6-4410-8BF3-B6194FD2C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878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92E7-A7E8-4988-A94F-80F8D1FB597F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7348-08C6-4410-8BF3-B6194FD2C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118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92E7-A7E8-4988-A94F-80F8D1FB597F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7348-08C6-4410-8BF3-B6194FD2C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397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92E7-A7E8-4988-A94F-80F8D1FB597F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7348-08C6-4410-8BF3-B6194FD2C59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524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92E7-A7E8-4988-A94F-80F8D1FB597F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7348-08C6-4410-8BF3-B6194FD2C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297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92E7-A7E8-4988-A94F-80F8D1FB597F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7348-08C6-4410-8BF3-B6194FD2C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541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92E7-A7E8-4988-A94F-80F8D1FB597F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7348-08C6-4410-8BF3-B6194FD2C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809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92E7-A7E8-4988-A94F-80F8D1FB597F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7348-08C6-4410-8BF3-B6194FD2C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724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6C792E7-A7E8-4988-A94F-80F8D1FB597F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2D7348-08C6-4410-8BF3-B6194FD2C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265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92E7-A7E8-4988-A94F-80F8D1FB597F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7348-08C6-4410-8BF3-B6194FD2C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901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6C792E7-A7E8-4988-A94F-80F8D1FB597F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32D7348-08C6-4410-8BF3-B6194FD2C596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822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0472" y="758952"/>
            <a:ext cx="9665208" cy="151790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дошкольного образовательного учреждения  «Детский сад № 70»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25415" y="3924885"/>
            <a:ext cx="9349642" cy="2053884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презентация для родителей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Ярославль 2023</a:t>
            </a:r>
          </a:p>
          <a:p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9D80C67-C9E2-4300-8D7F-4B8841B89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315" y="2698711"/>
            <a:ext cx="3291620" cy="3455201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11448288" y="4741690"/>
            <a:ext cx="409351" cy="420273"/>
          </a:xfrm>
          <a:prstGeom prst="ellipse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10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8368" y="952901"/>
            <a:ext cx="10789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Aft>
                <a:spcPts val="0"/>
              </a:spcAft>
              <a:buSzPts val="1400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представлены 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характеристики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особенностей развития детей младенческого, раннего и дошкольного возрастов:</a:t>
            </a:r>
          </a:p>
          <a:p>
            <a:pPr lvl="1" algn="just">
              <a:spcAft>
                <a:spcPts val="0"/>
              </a:spcAft>
              <a:buSzPts val="1400"/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spcAft>
                <a:spcPts val="0"/>
              </a:spcAft>
              <a:buSzPts val="1400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-весовые характеристики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SzPts val="1400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Функциональное созревание</a:t>
            </a:r>
          </a:p>
          <a:p>
            <a:pPr lvl="1" algn="just">
              <a:spcAft>
                <a:spcPts val="0"/>
              </a:spcAft>
              <a:buSzPts val="1400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моторики</a:t>
            </a:r>
          </a:p>
          <a:p>
            <a:pPr lvl="1" algn="just">
              <a:spcAft>
                <a:spcPts val="0"/>
              </a:spcAft>
              <a:buSzPts val="1400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Психические функции</a:t>
            </a:r>
          </a:p>
          <a:p>
            <a:pPr lvl="1" algn="just">
              <a:spcAft>
                <a:spcPts val="0"/>
              </a:spcAft>
              <a:buSzPts val="1400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</a:t>
            </a:r>
          </a:p>
          <a:p>
            <a:pPr lvl="1" algn="just">
              <a:spcAft>
                <a:spcPts val="0"/>
              </a:spcAft>
              <a:buSzPts val="1400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виды деятельности</a:t>
            </a:r>
          </a:p>
          <a:p>
            <a:pPr lvl="1" algn="just">
              <a:spcAft>
                <a:spcPts val="0"/>
              </a:spcAft>
              <a:buSzPts val="1400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Коммуникация и социализация</a:t>
            </a:r>
          </a:p>
          <a:p>
            <a:pPr lvl="1" algn="just">
              <a:spcAft>
                <a:spcPts val="0"/>
              </a:spcAft>
              <a:buSzPts val="1400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spcAft>
                <a:spcPts val="0"/>
              </a:spcAft>
              <a:buSzPts val="1400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Личность и самооценка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8E51676-6628-4C57-85C5-484F090CA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039" y="2090477"/>
            <a:ext cx="5562376" cy="356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4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08ECE52-A0D2-4AB0-9960-00F755CD408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17698" y="2561645"/>
            <a:ext cx="8383604" cy="30514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80EF801F-8F43-43DA-9D33-79293AE03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7770" y="3236775"/>
            <a:ext cx="1877731" cy="19813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70F30B7-EE2A-4653-8CCD-41C62EAC327A}"/>
              </a:ext>
            </a:extLst>
          </p:cNvPr>
          <p:cNvSpPr txBox="1"/>
          <p:nvPr/>
        </p:nvSpPr>
        <p:spPr>
          <a:xfrm>
            <a:off x="9647594" y="4927787"/>
            <a:ext cx="1620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kern="1200" dirty="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К концу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6A3745D-213B-494A-9446-A0CA323AA647}"/>
              </a:ext>
            </a:extLst>
          </p:cNvPr>
          <p:cNvSpPr txBox="1"/>
          <p:nvPr/>
        </p:nvSpPr>
        <p:spPr>
          <a:xfrm>
            <a:off x="2174546" y="995427"/>
            <a:ext cx="7717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освоения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5C7201F3-0F3E-4C33-9262-508B10AF4532}"/>
              </a:ext>
            </a:extLst>
          </p:cNvPr>
          <p:cNvSpPr/>
          <p:nvPr/>
        </p:nvSpPr>
        <p:spPr>
          <a:xfrm>
            <a:off x="475686" y="2489093"/>
            <a:ext cx="2146434" cy="30319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accent2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238420C8-5F64-4300-B51D-C43102D37A7A}"/>
              </a:ext>
            </a:extLst>
          </p:cNvPr>
          <p:cNvSpPr/>
          <p:nvPr/>
        </p:nvSpPr>
        <p:spPr>
          <a:xfrm>
            <a:off x="620065" y="3236775"/>
            <a:ext cx="1857675" cy="19603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2E1D8989-8B16-4BF9-9BCD-A73EE7F78867}"/>
              </a:ext>
            </a:extLst>
          </p:cNvPr>
          <p:cNvSpPr/>
          <p:nvPr/>
        </p:nvSpPr>
        <p:spPr>
          <a:xfrm>
            <a:off x="9570818" y="3215116"/>
            <a:ext cx="1857675" cy="19603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EF00AE28-D378-499D-A01A-877FD61A4F54}"/>
              </a:ext>
            </a:extLst>
          </p:cNvPr>
          <p:cNvSpPr/>
          <p:nvPr/>
        </p:nvSpPr>
        <p:spPr>
          <a:xfrm>
            <a:off x="7519705" y="3222230"/>
            <a:ext cx="1918826" cy="19893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9F6A543E-372B-4C19-8489-24022DEDF152}"/>
              </a:ext>
            </a:extLst>
          </p:cNvPr>
          <p:cNvSpPr/>
          <p:nvPr/>
        </p:nvSpPr>
        <p:spPr>
          <a:xfrm>
            <a:off x="3475892" y="3222230"/>
            <a:ext cx="1857675" cy="19603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6BE1F6A-592E-4FAB-AFDF-95E43E115BBA}"/>
              </a:ext>
            </a:extLst>
          </p:cNvPr>
          <p:cNvSpPr txBox="1"/>
          <p:nvPr/>
        </p:nvSpPr>
        <p:spPr>
          <a:xfrm>
            <a:off x="758952" y="2561646"/>
            <a:ext cx="1581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раннем возрасте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882C1EC-F1C3-43F6-9A41-3E6B3B1BDDA8}"/>
              </a:ext>
            </a:extLst>
          </p:cNvPr>
          <p:cNvSpPr txBox="1"/>
          <p:nvPr/>
        </p:nvSpPr>
        <p:spPr>
          <a:xfrm>
            <a:off x="5385817" y="2624328"/>
            <a:ext cx="4047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дошкольном возрасте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5892FAE-514A-4FEE-BFA3-DC9265AB6A8E}"/>
              </a:ext>
            </a:extLst>
          </p:cNvPr>
          <p:cNvSpPr txBox="1"/>
          <p:nvPr/>
        </p:nvSpPr>
        <p:spPr>
          <a:xfrm>
            <a:off x="923262" y="3982528"/>
            <a:ext cx="1251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3 годам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4AF4F76-F365-4651-B2B7-0845CBD59A4C}"/>
              </a:ext>
            </a:extLst>
          </p:cNvPr>
          <p:cNvSpPr txBox="1"/>
          <p:nvPr/>
        </p:nvSpPr>
        <p:spPr>
          <a:xfrm>
            <a:off x="3511300" y="4005072"/>
            <a:ext cx="1654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4 годам</a:t>
            </a:r>
          </a:p>
          <a:p>
            <a:endParaRPr lang="ru-RU" dirty="0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D30BE34-FC56-4BEA-BE44-500B092E257A}"/>
              </a:ext>
            </a:extLst>
          </p:cNvPr>
          <p:cNvSpPr txBox="1"/>
          <p:nvPr/>
        </p:nvSpPr>
        <p:spPr>
          <a:xfrm>
            <a:off x="5676981" y="4005072"/>
            <a:ext cx="1491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5 годам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2DD42A7-D531-4C41-813B-2C8DCD62721B}"/>
              </a:ext>
            </a:extLst>
          </p:cNvPr>
          <p:cNvSpPr txBox="1"/>
          <p:nvPr/>
        </p:nvSpPr>
        <p:spPr>
          <a:xfrm>
            <a:off x="7708392" y="4087368"/>
            <a:ext cx="1475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6 годам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FD1D2FFF-5C27-4DFE-A3C1-A5ED617F4F28}"/>
              </a:ext>
            </a:extLst>
          </p:cNvPr>
          <p:cNvSpPr txBox="1"/>
          <p:nvPr/>
        </p:nvSpPr>
        <p:spPr>
          <a:xfrm>
            <a:off x="9476919" y="3215116"/>
            <a:ext cx="1791463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этапе завершения освоения Программы </a:t>
            </a:r>
          </a:p>
          <a:p>
            <a:pPr algn="ctr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 концу дошкольного возраста)</a:t>
            </a:r>
          </a:p>
        </p:txBody>
      </p:sp>
    </p:spTree>
    <p:extLst>
      <p:ext uri="{BB962C8B-B14F-4D97-AF65-F5344CB8AC3E}">
        <p14:creationId xmlns:p14="http://schemas.microsoft.com/office/powerpoint/2010/main" val="19851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F736334D-E95C-4D28-84B0-C26FFE1A6CFB}"/>
              </a:ext>
            </a:extLst>
          </p:cNvPr>
          <p:cNvSpPr/>
          <p:nvPr/>
        </p:nvSpPr>
        <p:spPr>
          <a:xfrm>
            <a:off x="7876473" y="1011688"/>
            <a:ext cx="2127184" cy="193467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9DBC9E0-CADD-4624-9032-5F964E70157A}"/>
              </a:ext>
            </a:extLst>
          </p:cNvPr>
          <p:cNvSpPr txBox="1"/>
          <p:nvPr/>
        </p:nvSpPr>
        <p:spPr>
          <a:xfrm>
            <a:off x="3236977" y="325030"/>
            <a:ext cx="484631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III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Содержательный раздел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области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68766B14-A66D-4A8E-B57D-FBD7DAF9B5C3}"/>
              </a:ext>
            </a:extLst>
          </p:cNvPr>
          <p:cNvSpPr/>
          <p:nvPr/>
        </p:nvSpPr>
        <p:spPr>
          <a:xfrm>
            <a:off x="1660357" y="1060753"/>
            <a:ext cx="2127184" cy="193467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06C62D3-742A-4884-A5B2-5CBA38B478DB}"/>
              </a:ext>
            </a:extLst>
          </p:cNvPr>
          <p:cNvSpPr txBox="1"/>
          <p:nvPr/>
        </p:nvSpPr>
        <p:spPr>
          <a:xfrm>
            <a:off x="8211312" y="1655064"/>
            <a:ext cx="1472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Физическое развитие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FECC2304-E69D-41F1-A1F0-9782DDB49B98}"/>
              </a:ext>
            </a:extLst>
          </p:cNvPr>
          <p:cNvSpPr/>
          <p:nvPr/>
        </p:nvSpPr>
        <p:spPr>
          <a:xfrm>
            <a:off x="1720313" y="3682345"/>
            <a:ext cx="2127184" cy="193467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50DC6E01-161A-41C9-9AC6-FC4793DE9E68}"/>
              </a:ext>
            </a:extLst>
          </p:cNvPr>
          <p:cNvSpPr/>
          <p:nvPr/>
        </p:nvSpPr>
        <p:spPr>
          <a:xfrm>
            <a:off x="4638372" y="4308909"/>
            <a:ext cx="2127184" cy="193467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09E382D7-453E-418F-9141-CD1F069B2F19}"/>
              </a:ext>
            </a:extLst>
          </p:cNvPr>
          <p:cNvSpPr/>
          <p:nvPr/>
        </p:nvSpPr>
        <p:spPr>
          <a:xfrm>
            <a:off x="7791650" y="3376142"/>
            <a:ext cx="2127184" cy="193467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FD18D7C-717B-4FDC-BA47-8814711FE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971" y="1366387"/>
            <a:ext cx="2365408" cy="2365408"/>
          </a:xfrm>
          <a:prstGeom prst="ellipse">
            <a:avLst/>
          </a:prstGeom>
          <a:ln w="63500" cap="rnd">
            <a:solidFill>
              <a:schemeClr val="accent4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1242873-D5B7-459D-963E-E65DF2186A6A}"/>
              </a:ext>
            </a:extLst>
          </p:cNvPr>
          <p:cNvSpPr txBox="1"/>
          <p:nvPr/>
        </p:nvSpPr>
        <p:spPr>
          <a:xfrm>
            <a:off x="7876474" y="3847244"/>
            <a:ext cx="1945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Художественно-</a:t>
            </a:r>
          </a:p>
          <a:p>
            <a:r>
              <a:rPr lang="ru-RU" dirty="0"/>
              <a:t>эстетическое развитие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DB950B2-F760-4FC5-BD95-17F1C5C13632}"/>
              </a:ext>
            </a:extLst>
          </p:cNvPr>
          <p:cNvSpPr txBox="1"/>
          <p:nvPr/>
        </p:nvSpPr>
        <p:spPr>
          <a:xfrm>
            <a:off x="4721991" y="4862954"/>
            <a:ext cx="2043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5D0B962-3731-4F47-9B50-0B935B4F8E85}"/>
              </a:ext>
            </a:extLst>
          </p:cNvPr>
          <p:cNvSpPr txBox="1"/>
          <p:nvPr/>
        </p:nvSpPr>
        <p:spPr>
          <a:xfrm>
            <a:off x="1637596" y="1450904"/>
            <a:ext cx="2172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B253392-5542-4199-9314-F2AD7E5EBB38}"/>
              </a:ext>
            </a:extLst>
          </p:cNvPr>
          <p:cNvSpPr txBox="1"/>
          <p:nvPr/>
        </p:nvSpPr>
        <p:spPr>
          <a:xfrm>
            <a:off x="1933223" y="4160547"/>
            <a:ext cx="1597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 развитие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="" xmlns:a16="http://schemas.microsoft.com/office/drawing/2014/main" id="{F35FDD46-E6CB-42CD-ADEF-A06B256D4ED4}"/>
              </a:ext>
            </a:extLst>
          </p:cNvPr>
          <p:cNvCxnSpPr>
            <a:cxnSpLocks/>
            <a:stCxn id="12" idx="2"/>
          </p:cNvCxnSpPr>
          <p:nvPr/>
        </p:nvCxnSpPr>
        <p:spPr>
          <a:xfrm flipH="1" flipV="1">
            <a:off x="3753402" y="2302193"/>
            <a:ext cx="731569" cy="246898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="" xmlns:a16="http://schemas.microsoft.com/office/drawing/2014/main" id="{F84EC88C-DA30-4893-BF40-0EBEE3144939}"/>
              </a:ext>
            </a:extLst>
          </p:cNvPr>
          <p:cNvCxnSpPr>
            <a:cxnSpLocks/>
          </p:cNvCxnSpPr>
          <p:nvPr/>
        </p:nvCxnSpPr>
        <p:spPr>
          <a:xfrm>
            <a:off x="6573051" y="3376142"/>
            <a:ext cx="1303422" cy="554291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="" xmlns:a16="http://schemas.microsoft.com/office/drawing/2014/main" id="{8B3BF554-DA3B-4DB9-A8C8-A413D8024FC5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5667676" y="3734353"/>
            <a:ext cx="34288" cy="574556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="" xmlns:a16="http://schemas.microsoft.com/office/drawing/2014/main" id="{AF234D8E-9783-46A5-8F11-5C8DE2D3C4CD}"/>
              </a:ext>
            </a:extLst>
          </p:cNvPr>
          <p:cNvCxnSpPr>
            <a:cxnSpLocks/>
          </p:cNvCxnSpPr>
          <p:nvPr/>
        </p:nvCxnSpPr>
        <p:spPr>
          <a:xfrm flipH="1">
            <a:off x="3716954" y="3309514"/>
            <a:ext cx="977465" cy="847121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="" xmlns:a16="http://schemas.microsoft.com/office/drawing/2014/main" id="{F2117BE9-E277-4DC9-8BD9-2F5B3B315A02}"/>
              </a:ext>
            </a:extLst>
          </p:cNvPr>
          <p:cNvCxnSpPr>
            <a:cxnSpLocks/>
          </p:cNvCxnSpPr>
          <p:nvPr/>
        </p:nvCxnSpPr>
        <p:spPr>
          <a:xfrm flipV="1">
            <a:off x="6833313" y="2165292"/>
            <a:ext cx="1096840" cy="385027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7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ECB0482-F7F8-4DA4-96DA-D1FD5BA802A9}"/>
              </a:ext>
            </a:extLst>
          </p:cNvPr>
          <p:cNvSpPr txBox="1"/>
          <p:nvPr/>
        </p:nvSpPr>
        <p:spPr>
          <a:xfrm>
            <a:off x="594360" y="502920"/>
            <a:ext cx="10863071" cy="5744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Описание образовательной деятельности в соответствии с направлениями развития ребёнка, представленных в пяти 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образовательных областях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сфера социальных отношений, область формирования основ гражданственности и патриотизма, сфера трудового воспитания, область формирования основ безопасного поведения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сенсорные эталоны и познавательные действия, математические представления (с 2-х лет), окружающий мир, природа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словаря, звуковая культура речи, грамматический строй речи, связная речь, подготовка детей к обучению грамоте (с 3-х лет)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развитие: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к искусству, изобразительная деятельность, конструктивная деятельность, музыкальная деятельность, театрализованная деятельность, культурно-досуговая деятельность</a:t>
            </a:r>
          </a:p>
          <a:p>
            <a:pPr algn="just"/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развитие: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гимнастика (основные движения, общеразвивающие упражнения, ритмическая гимнастика (с 4-х лет) и строевые упражнения (с 3-х лет), подвижные игры и игровые упражнения, спортивные игры (с 5-ти лет), спортивные упражнения (с 3-х лет), формирование основ здорового образа жизни, активный отдых (физкультурные досуги, дни здоровья (с 3-х лет),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туристические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прогулки и экскурсии (с 5-ти лет)</a:t>
            </a:r>
          </a:p>
        </p:txBody>
      </p:sp>
    </p:spTree>
    <p:extLst>
      <p:ext uri="{BB962C8B-B14F-4D97-AF65-F5344CB8AC3E}">
        <p14:creationId xmlns:p14="http://schemas.microsoft.com/office/powerpoint/2010/main" val="207749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0976" y="329184"/>
            <a:ext cx="10195560" cy="3315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 ДОУ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функционируют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дополнительные общеобразовательные общеразвивающие программы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«Радуга»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(художественной направленности)</a:t>
            </a:r>
          </a:p>
          <a:p>
            <a:pPr lvl="0"/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АБВГДейка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(социально-педагогической направленности)</a:t>
            </a:r>
          </a:p>
          <a:p>
            <a:pPr lvl="0"/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«Умники и умницы»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(социально-педагогической направленности)</a:t>
            </a:r>
          </a:p>
          <a:p>
            <a:pPr lvl="0"/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«Загадка народной куклы»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(художественной направленности)</a:t>
            </a:r>
          </a:p>
          <a:p>
            <a:pPr lvl="1">
              <a:spcAft>
                <a:spcPts val="1275"/>
              </a:spcAft>
              <a:buSzPts val="1400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Aft>
                <a:spcPts val="1275"/>
              </a:spcAft>
              <a:buSzPts val="1400"/>
            </a:pP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Picture 2" descr="http://logomis.pl/wp-content/uploads/2019/09/zaj%C4%99cia-grupowe-2-02.png">
            <a:extLst>
              <a:ext uri="{FF2B5EF4-FFF2-40B4-BE49-F238E27FC236}">
                <a16:creationId xmlns="" xmlns:a16="http://schemas.microsoft.com/office/drawing/2014/main" id="{7883480F-E43D-47B8-802F-A4C0BBC43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181" y="2570598"/>
            <a:ext cx="7004581" cy="394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44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1480" y="146304"/>
            <a:ext cx="11612880" cy="4396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Aft>
                <a:spcPts val="1275"/>
              </a:spcAft>
            </a:pP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 algn="ctr">
              <a:spcAft>
                <a:spcPts val="1275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Особенности взаимодействия педагогического коллектива с семьями обучающихся</a:t>
            </a:r>
          </a:p>
          <a:p>
            <a:pPr indent="4572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Главными 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целями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взаимодействия педагогического коллектива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ДОУ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семьями обучающихся дошкольного возраста являются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indent="457200"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7200"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7200" algn="just"/>
            <a:endParaRPr lang="ru-RU" b="1" i="1" dirty="0"/>
          </a:p>
          <a:p>
            <a:pPr indent="457200" algn="just"/>
            <a:endParaRPr lang="ru-RU" dirty="0"/>
          </a:p>
          <a:p>
            <a:pPr indent="457200" algn="just"/>
            <a:endParaRPr lang="ru-RU" dirty="0"/>
          </a:p>
          <a:p>
            <a:pPr indent="457200" algn="just"/>
            <a:endParaRPr lang="ru-RU" dirty="0"/>
          </a:p>
          <a:p>
            <a:pPr indent="457200" algn="just"/>
            <a:endParaRPr lang="ru-RU" dirty="0"/>
          </a:p>
          <a:p>
            <a:pPr indent="457200" algn="just"/>
            <a:endParaRPr lang="ru-RU" dirty="0"/>
          </a:p>
          <a:p>
            <a:pPr indent="457200" algn="just"/>
            <a:endParaRPr lang="ru-RU" dirty="0"/>
          </a:p>
          <a:p>
            <a:pPr indent="457200" algn="just">
              <a:spcAft>
                <a:spcPts val="0"/>
              </a:spcAft>
            </a:pP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3656AD9-25D8-4E68-A65D-BB1371812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680" y="2058407"/>
            <a:ext cx="8114479" cy="120767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0C2FCA6-3892-4416-8EB3-374EB34A8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575" y="2058407"/>
            <a:ext cx="554784" cy="120767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7DBD172-D681-44F1-9FEC-5CEE24910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033" y="3769274"/>
            <a:ext cx="8164126" cy="12076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3B80757-D58C-4E29-8EF6-E33EB0565BA8}"/>
              </a:ext>
            </a:extLst>
          </p:cNvPr>
          <p:cNvSpPr txBox="1"/>
          <p:nvPr/>
        </p:nvSpPr>
        <p:spPr>
          <a:xfrm>
            <a:off x="2545463" y="2058407"/>
            <a:ext cx="73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психолого-педагогической поддержки семьи и повышение компетентности родителей (законных представителей) в вопросах образования, охраны и укрепления здоровья детей младенческого, раннего и дошкольного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возрастов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Стрелка: шеврон 4">
            <a:extLst>
              <a:ext uri="{FF2B5EF4-FFF2-40B4-BE49-F238E27FC236}">
                <a16:creationId xmlns="" xmlns:a16="http://schemas.microsoft.com/office/drawing/2014/main" id="{1A5009F2-EBE6-4111-A9D3-D43101B0522B}"/>
              </a:ext>
            </a:extLst>
          </p:cNvPr>
          <p:cNvSpPr/>
          <p:nvPr/>
        </p:nvSpPr>
        <p:spPr>
          <a:xfrm>
            <a:off x="1877575" y="3769274"/>
            <a:ext cx="475752" cy="120767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43AB1AC-4F69-40C8-9AC2-2CA25C372E3A}"/>
              </a:ext>
            </a:extLst>
          </p:cNvPr>
          <p:cNvSpPr txBox="1"/>
          <p:nvPr/>
        </p:nvSpPr>
        <p:spPr>
          <a:xfrm>
            <a:off x="2586785" y="4005072"/>
            <a:ext cx="7169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единства подходов к воспитанию и обучению детей в условиях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ДОУ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семьи,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 воспитательного потенциала семьи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64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0080" y="0"/>
            <a:ext cx="1096365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Направления и задачи 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коррекционно-развивающей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</a:p>
          <a:p>
            <a:pPr algn="ctr"/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Коррекционно-развивающая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в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ДОУ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направлена на обеспечение коррекции нарушений развития у различных категорий детей (целевые группы), включая детей с ООП, в том числе детей с ОВЗ и детей-инвалидов; оказание им квалифицированной помощи в освоении Программы, их разностороннее развитие с учётом возрастных и индивидуальных особенностей, социальной адаптации.</a:t>
            </a:r>
          </a:p>
          <a:p>
            <a:pPr algn="just"/>
            <a:endParaRPr lang="ru-RU" b="1" i="1" dirty="0"/>
          </a:p>
          <a:p>
            <a:pPr algn="just"/>
            <a:endParaRPr lang="ru-RU" dirty="0"/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090D76B-D121-4819-BF38-1DFFAC7CA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753" y="3072385"/>
            <a:ext cx="4288536" cy="325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1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3463" y="1242339"/>
            <a:ext cx="8266178" cy="4865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ru-RU" sz="16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ru-RU" sz="16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Нормотипичные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нормативным кризисом развития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помощь данной категории детей оказывается по коррекционно-развивающей программе психолого-педагогической направленности.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с особыми образовательными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потребностями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ОВЗ, получившие статус в порядке, установленном законодательством Российской Федерации (коррекционно-развивающая работа осуществляется по АООП ДО) и одарённые обучающиеся (коррекционно-развивающая работа осуществляется на основании заключения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результатам психологической и педагогической диагностики).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«группы риска»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Коррекционно-развивающая работа с детьми «группы риска» осуществляется на основе заключения ППК по результатам психологической диагностики или по обоснованному запросу педагога и (или) родителей (законных представителей).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549AB1F-FFB7-4500-AB29-AB0491620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9641" y="2871852"/>
            <a:ext cx="3474721" cy="26554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5800" y="359661"/>
            <a:ext cx="10277856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коррекционно-развивающей работы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уровне ДОУ, формируемое участниками образовательных отношений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3463" y="1242339"/>
            <a:ext cx="11475721" cy="882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организации определяются нижеследующие категории целевых групп, обучающихся для оказания им адресной психологической помощи, включения в программы психолого-педагогического сопровождения и направлено на обеспечение коррекции нарушений развития у следующих категорий детей (группы):</a:t>
            </a:r>
          </a:p>
        </p:txBody>
      </p:sp>
    </p:spTree>
    <p:extLst>
      <p:ext uri="{BB962C8B-B14F-4D97-AF65-F5344CB8AC3E}">
        <p14:creationId xmlns:p14="http://schemas.microsoft.com/office/powerpoint/2010/main" val="9926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E5E25034-97D4-48A9-B1C9-E003DED1B180}"/>
              </a:ext>
            </a:extLst>
          </p:cNvPr>
          <p:cNvSpPr/>
          <p:nvPr/>
        </p:nvSpPr>
        <p:spPr>
          <a:xfrm>
            <a:off x="4098353" y="1973668"/>
            <a:ext cx="3873357" cy="40713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19C4D6AC-EA63-4A57-ACE4-DCC59D68A0BC}"/>
              </a:ext>
            </a:extLst>
          </p:cNvPr>
          <p:cNvSpPr/>
          <p:nvPr/>
        </p:nvSpPr>
        <p:spPr>
          <a:xfrm>
            <a:off x="8349796" y="2011682"/>
            <a:ext cx="3603179" cy="40333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C968E3A8-2CDD-4D22-96E5-4828A90423B1}"/>
              </a:ext>
            </a:extLst>
          </p:cNvPr>
          <p:cNvSpPr/>
          <p:nvPr/>
        </p:nvSpPr>
        <p:spPr>
          <a:xfrm>
            <a:off x="128332" y="1984844"/>
            <a:ext cx="3706022" cy="40233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C542D2F-F6E0-46B0-B640-CD30654CA680}"/>
              </a:ext>
            </a:extLst>
          </p:cNvPr>
          <p:cNvSpPr/>
          <p:nvPr/>
        </p:nvSpPr>
        <p:spPr>
          <a:xfrm>
            <a:off x="3878981" y="317136"/>
            <a:ext cx="5005137" cy="924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22FFDE5-64CF-4D65-84BD-7DE9C19FB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30" y="1984844"/>
            <a:ext cx="3706021" cy="73015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61511D4-B83C-4178-9E1A-4F24FE2F9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353" y="2001688"/>
            <a:ext cx="3873357" cy="7501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7C97380-01EE-4FC9-A13C-B7FC7555B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9796" y="2001688"/>
            <a:ext cx="3603178" cy="7501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D28D353-4C7C-415B-A028-6299CF8FCF8D}"/>
              </a:ext>
            </a:extLst>
          </p:cNvPr>
          <p:cNvSpPr txBox="1"/>
          <p:nvPr/>
        </p:nvSpPr>
        <p:spPr>
          <a:xfrm>
            <a:off x="3627115" y="524702"/>
            <a:ext cx="5508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программа воспитания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010BE55-8D18-4A8D-832B-C9853F926846}"/>
              </a:ext>
            </a:extLst>
          </p:cNvPr>
          <p:cNvSpPr txBox="1"/>
          <p:nvPr/>
        </p:nvSpPr>
        <p:spPr>
          <a:xfrm>
            <a:off x="529388" y="1930930"/>
            <a:ext cx="2681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95BD44F-C2D8-4F2F-91DF-5CC96855998E}"/>
              </a:ext>
            </a:extLst>
          </p:cNvPr>
          <p:cNvSpPr txBox="1"/>
          <p:nvPr/>
        </p:nvSpPr>
        <p:spPr>
          <a:xfrm>
            <a:off x="4551545" y="1961257"/>
            <a:ext cx="3088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060205E-0A1F-4652-BB84-FB845BE56FC2}"/>
              </a:ext>
            </a:extLst>
          </p:cNvPr>
          <p:cNvSpPr txBox="1"/>
          <p:nvPr/>
        </p:nvSpPr>
        <p:spPr>
          <a:xfrm>
            <a:off x="8214706" y="1948851"/>
            <a:ext cx="3873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D10E7CA-199E-487E-92EF-96E6F9ED91A6}"/>
              </a:ext>
            </a:extLst>
          </p:cNvPr>
          <p:cNvSpPr txBox="1"/>
          <p:nvPr/>
        </p:nvSpPr>
        <p:spPr>
          <a:xfrm>
            <a:off x="128330" y="2761927"/>
            <a:ext cx="366704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spcBef>
                <a:spcPts val="5"/>
              </a:spcBef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Раскрывает назначение Программы, ее концептуальные основы. В целевом разделе сформулирована цель воспитания в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ДОУ,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формирования задач воспитания для каждого возрастного периода, раскрываются методологические основы и принципы построения Программы воспитания, представлены требования к планируемым результатам освоения Программы.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2CBA88B-1F9B-484B-B95F-A7D7CD7F8D7C}"/>
              </a:ext>
            </a:extLst>
          </p:cNvPr>
          <p:cNvSpPr txBox="1"/>
          <p:nvPr/>
        </p:nvSpPr>
        <p:spPr>
          <a:xfrm>
            <a:off x="8424902" y="2792254"/>
            <a:ext cx="35280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spcBef>
                <a:spcPts val="5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злагаются общие требования к условиям реализации Программы воспитания, особенности взаимодействия взрослого с детьми, организации предметно-пространственной среды, особые требования к условиям, обеспечивающим достижение планируемых личностных результатов в работе с особыми категориями детей.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93EB184-4E8D-4C52-9908-69D34EB67412}"/>
              </a:ext>
            </a:extLst>
          </p:cNvPr>
          <p:cNvSpPr txBox="1"/>
          <p:nvPr/>
        </p:nvSpPr>
        <p:spPr>
          <a:xfrm>
            <a:off x="4173459" y="2792254"/>
            <a:ext cx="37982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аскрывается содержание воспитательной работы по направлениям воспитания (патриотическое, социальное, познавательное, физическое и оздоровительное, трудовое, этико-эстетическое).</a:t>
            </a:r>
            <a:endParaRPr lang="ru-RU" dirty="0"/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="" xmlns:a16="http://schemas.microsoft.com/office/drawing/2014/main" id="{515C6B90-E450-4CE2-9438-90C1ED9F801D}"/>
              </a:ext>
            </a:extLst>
          </p:cNvPr>
          <p:cNvCxnSpPr/>
          <p:nvPr/>
        </p:nvCxnSpPr>
        <p:spPr>
          <a:xfrm flipH="1">
            <a:off x="3368233" y="1241529"/>
            <a:ext cx="1921397" cy="689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="" xmlns:a16="http://schemas.microsoft.com/office/drawing/2014/main" id="{C517C594-34DE-465D-9979-6177CCBDD8B9}"/>
              </a:ext>
            </a:extLst>
          </p:cNvPr>
          <p:cNvCxnSpPr>
            <a:cxnSpLocks/>
          </p:cNvCxnSpPr>
          <p:nvPr/>
        </p:nvCxnSpPr>
        <p:spPr>
          <a:xfrm>
            <a:off x="6035031" y="1193933"/>
            <a:ext cx="0" cy="790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="" xmlns:a16="http://schemas.microsoft.com/office/drawing/2014/main" id="{ADC32C27-ED71-4BFB-823E-626C848F6D6D}"/>
              </a:ext>
            </a:extLst>
          </p:cNvPr>
          <p:cNvCxnSpPr>
            <a:cxnSpLocks/>
          </p:cNvCxnSpPr>
          <p:nvPr/>
        </p:nvCxnSpPr>
        <p:spPr>
          <a:xfrm>
            <a:off x="7060558" y="1241529"/>
            <a:ext cx="1797995" cy="732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05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9768" y="244788"/>
            <a:ext cx="11112189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85725" algn="ctr">
              <a:spcBef>
                <a:spcPts val="5"/>
              </a:spcBef>
              <a:spcAft>
                <a:spcPts val="0"/>
              </a:spcAft>
              <a:tabLst>
                <a:tab pos="4140835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IV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   Организационный раздел</a:t>
            </a:r>
          </a:p>
          <a:p>
            <a:pPr marL="274320" indent="85725" algn="ctr">
              <a:spcBef>
                <a:spcPts val="5"/>
              </a:spcBef>
              <a:spcAft>
                <a:spcPts val="0"/>
              </a:spcAft>
              <a:tabLst>
                <a:tab pos="4140835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Психолого-педагогические условия реализации Программы</a:t>
            </a:r>
          </a:p>
          <a:p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Успешная реализация Программы заключается в организации следующих 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психолого-педагогических условий:</a:t>
            </a:r>
          </a:p>
          <a:p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F29BF1C-1F0A-42FA-A01C-AFA8DA5BF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570" y="4932752"/>
            <a:ext cx="9059974" cy="120711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00ACBB9-3F10-4A7B-9427-79C33FDC2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178" y="4936379"/>
            <a:ext cx="554784" cy="120767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84CB1CB-6D7B-4EE1-8F63-B49E3EF79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6128" y="1891236"/>
            <a:ext cx="9059975" cy="120711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53E0F03-BB2E-4A5E-9A2D-A8761176C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127" y="3376470"/>
            <a:ext cx="9059976" cy="12071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F49891-1AD7-423E-847B-D3F60C847ADE}"/>
              </a:ext>
            </a:extLst>
          </p:cNvPr>
          <p:cNvSpPr txBox="1"/>
          <p:nvPr/>
        </p:nvSpPr>
        <p:spPr>
          <a:xfrm>
            <a:off x="2212848" y="2167128"/>
            <a:ext cx="79728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деятельность с использованием проектной деятельности как одного из наиболее эффективных средств для осуществления образовательной деятельности</a:t>
            </a:r>
          </a:p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B200129-9A4C-46BA-8613-E045EA728205}"/>
              </a:ext>
            </a:extLst>
          </p:cNvPr>
          <p:cNvSpPr txBox="1"/>
          <p:nvPr/>
        </p:nvSpPr>
        <p:spPr>
          <a:xfrm>
            <a:off x="2280910" y="3423893"/>
            <a:ext cx="822554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Преемственность в работе МДОУ «Детский сад №70» и МОУ «Средняя школа №89»: методическое направление взаимодействия, направление «Диагностические исследования», направление «Взаимодействие с семьёй и работа с родителями», направление «Формирование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ЗОЖ»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00DF18A-C5DD-45CA-AA45-16F2538A29DB}"/>
              </a:ext>
            </a:extLst>
          </p:cNvPr>
          <p:cNvSpPr txBox="1"/>
          <p:nvPr/>
        </p:nvSpPr>
        <p:spPr>
          <a:xfrm>
            <a:off x="2999232" y="5345295"/>
            <a:ext cx="6976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ДОУ с различными социальными институтами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B031AB3-6A30-40E0-B32C-96DCE3F22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150" y="1891236"/>
            <a:ext cx="554784" cy="120767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BC74206-0719-42FA-A4A7-8CAC67CDF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852" y="3353841"/>
            <a:ext cx="554784" cy="120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7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4852" y="474345"/>
            <a:ext cx="1070229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 сентября 2023 года наше дошкольное учреждение работает по новой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муниципального дошкольного образовательного учреждения «Детский сад №70» города Ярославля, разработанной в соответствии с настоящим федеральным государственным образовательным стандартом дошкольного образования (ФГОС ДО) и федеральной образовательной программой дошкольного образования (ФОП ДО), в соответствии с федеральной и региональной нормативной базой и локальными актами 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4124" name="Picture 28" descr="https://xn----8sbelaslddynoekv2f.xn--p1ai/wp-content/uploads/2022/04/image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40" y="3549375"/>
            <a:ext cx="4497708" cy="33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71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91440" y="534396"/>
            <a:ext cx="1171439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30555" algn="ctr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Материально-техническое обеспечение Программы, обеспеченность методическими материалами и средствами обучения и воспитания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ДОУ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созданы </a:t>
            </a: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материально-технические условия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обеспечивающие:</a:t>
            </a:r>
          </a:p>
          <a:p>
            <a:pPr algn="ctr"/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400A9F8-7FD6-4CD6-A64C-DBBF71799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312" y="2660063"/>
            <a:ext cx="8169348" cy="120711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2469D03-EA0F-47F4-A068-3ADD54E2A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312" y="4241720"/>
            <a:ext cx="8169348" cy="12071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39798F9-06B5-444E-8395-509D2F472654}"/>
              </a:ext>
            </a:extLst>
          </p:cNvPr>
          <p:cNvSpPr txBox="1"/>
          <p:nvPr/>
        </p:nvSpPr>
        <p:spPr>
          <a:xfrm>
            <a:off x="2449127" y="2917967"/>
            <a:ext cx="7396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достижения обучающимися планируемых результатов освоения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14EF5A2-3813-433A-82C9-118D0D83DB59}"/>
              </a:ext>
            </a:extLst>
          </p:cNvPr>
          <p:cNvSpPr txBox="1"/>
          <p:nvPr/>
        </p:nvSpPr>
        <p:spPr>
          <a:xfrm>
            <a:off x="2499990" y="4248504"/>
            <a:ext cx="7294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ДОУ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 санитарно-эпидемиологических правил и гигиенических нормативов, содержащихся в СП 2.4.3648-20, СанПиН 2.3/2.4.3590-20 «Санитарно-эпидемиологические требования к организации общественного питания населения»</a:t>
            </a:r>
            <a:endParaRPr lang="ru-RU" dirty="0"/>
          </a:p>
        </p:txBody>
      </p:sp>
      <p:sp>
        <p:nvSpPr>
          <p:cNvPr id="11" name="Ромб 10">
            <a:extLst>
              <a:ext uri="{FF2B5EF4-FFF2-40B4-BE49-F238E27FC236}">
                <a16:creationId xmlns="" xmlns:a16="http://schemas.microsoft.com/office/drawing/2014/main" id="{3A1FF5EA-34D5-4BAF-A66F-1528E57F57D4}"/>
              </a:ext>
            </a:extLst>
          </p:cNvPr>
          <p:cNvSpPr/>
          <p:nvPr/>
        </p:nvSpPr>
        <p:spPr>
          <a:xfrm>
            <a:off x="1752877" y="2665287"/>
            <a:ext cx="663888" cy="120711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омб 13">
            <a:extLst>
              <a:ext uri="{FF2B5EF4-FFF2-40B4-BE49-F238E27FC236}">
                <a16:creationId xmlns="" xmlns:a16="http://schemas.microsoft.com/office/drawing/2014/main" id="{B1E25AFA-314E-4619-B6CB-C8CBAA1DF2C4}"/>
              </a:ext>
            </a:extLst>
          </p:cNvPr>
          <p:cNvSpPr/>
          <p:nvPr/>
        </p:nvSpPr>
        <p:spPr>
          <a:xfrm>
            <a:off x="1773781" y="4246944"/>
            <a:ext cx="663888" cy="120711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F7147F6-A890-450D-9006-4ABBC41B6677}"/>
              </a:ext>
            </a:extLst>
          </p:cNvPr>
          <p:cNvSpPr txBox="1"/>
          <p:nvPr/>
        </p:nvSpPr>
        <p:spPr>
          <a:xfrm>
            <a:off x="1925962" y="2917967"/>
            <a:ext cx="30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DE52413-0ED7-435D-B81A-37DF8363AE25}"/>
              </a:ext>
            </a:extLst>
          </p:cNvPr>
          <p:cNvSpPr txBox="1"/>
          <p:nvPr/>
        </p:nvSpPr>
        <p:spPr>
          <a:xfrm>
            <a:off x="1895675" y="4552888"/>
            <a:ext cx="30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5727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6344" y="365761"/>
            <a:ext cx="109087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Особенности организации 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развивающей предметно-пространственной среды</a:t>
            </a:r>
          </a:p>
          <a:p>
            <a:r>
              <a:rPr lang="ru-RU" b="1" dirty="0"/>
              <a:t> </a:t>
            </a:r>
            <a:endParaRPr lang="ru-RU" dirty="0"/>
          </a:p>
          <a:p>
            <a:pPr algn="just"/>
            <a:r>
              <a:rPr lang="ru-RU" dirty="0"/>
              <a:t> 	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РППС рассматривается как часть образовательной среды и фактор, обогащающий развитие детей. РППС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выступает основой для разнообразной, разносторонне развивающей, содержательной и привлекательной для каждого ребёнка деятельности.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РППС включает организованное пространство (территория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ДОУ,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 комнаты, специализированные, технологические, административные и иные помещения), материалы, оборудование, электронные образовательные ресурсы и средства обучения и воспитания, охраны и укрепления здоровья детей дошкольного возраста, материалы для организации самостоятельной творческой деятельности детей. РППС создаёт возможности для учёта особенностей, возможностей и интересов детей, коррекции недостатков их развития.</a:t>
            </a:r>
          </a:p>
          <a:p>
            <a:endParaRPr lang="ru-RU" dirty="0"/>
          </a:p>
        </p:txBody>
      </p:sp>
      <p:pic>
        <p:nvPicPr>
          <p:cNvPr id="3" name="Picture 2" descr="F:\2023-08-14-07-24-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1687" y="3941694"/>
            <a:ext cx="5265657" cy="2678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39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2336" y="393192"/>
            <a:ext cx="112928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режим и распорядок дня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дошкольных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группах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дня предусматривает рациональное чередование отрезков сна и бодрствования в соответствии с физиологическими обоснованиями, обеспечивает хорошее самочувствие и активность ребёнка, предупреждает утомляемость и перевозбуждение</a:t>
            </a:r>
          </a:p>
          <a:p>
            <a:pPr algn="ctr"/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Режим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функционирования установлен, исходя из потребностей семьи, регламентирован Уставом и правилами внутреннего трудового распорядка МДОУ «Детский сад №70». Детский сад работает по пятидневной рабочей неделе, часы работы с 07.00 до 19.00, выходные дни – суббота, воскресенье, нерабочие праздничные дни, установленные законодательством Российской Федерации. Группы функционируют в режиме полного дня (12-часового пребывания). Организация режима дня проводится с учётом тёплого и холодного периода года. При осуществлении режимных моментов в дошкольном учреждении учитываются индивидуальные особенности детей (длительность сна, вкусовые предпочтения, темп деятельности)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s://otkrit-ka.ru/uploads/posts/2021-09/krasivye-foto-kartinki-na-prozrachnom-fone-dlja-detej-25.png">
            <a:extLst>
              <a:ext uri="{FF2B5EF4-FFF2-40B4-BE49-F238E27FC236}">
                <a16:creationId xmlns="" xmlns:a16="http://schemas.microsoft.com/office/drawing/2014/main" id="{CFB1D18C-44A9-4A87-B8D9-BAA2D1DEE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229" y="4709160"/>
            <a:ext cx="7869139" cy="191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96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93B9C3-E291-4411-AA5B-D0099424F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865" y="235232"/>
            <a:ext cx="10058400" cy="1450757"/>
          </a:xfrm>
        </p:spPr>
        <p:txBody>
          <a:bodyPr/>
          <a:lstStyle/>
          <a:p>
            <a:pPr algn="ctr"/>
            <a:r>
              <a:rPr lang="ru-RU" dirty="0"/>
              <a:t>Благодарим за внимание!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06934CA-FF6D-4EA8-9516-D66404DC1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283" y="2494308"/>
            <a:ext cx="5213198" cy="3475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520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7624" y="379828"/>
            <a:ext cx="8637563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Федеральная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 дошкольного образования - это обязательный для всех детских садов документ, утверждённый Приказом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25.11.2022г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№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1028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ФОП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определяет единый для всей страны базовый объём, содержание, планируемые результаты дошкольного образования и предусматривает интеграцию воспитания и обучения в едином образовательном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Цель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ФОП ДО: разностороннее развитие ребёнка дошкольного возраста на основе духовно-нравственных ценностей российского народа, исторических и национально-культурных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17390" t="-2830" r="16887"/>
          <a:stretch/>
        </p:blipFill>
        <p:spPr>
          <a:xfrm>
            <a:off x="9378227" y="1569606"/>
            <a:ext cx="2304288" cy="330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4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i?id=f5982c7dcb956371da6773b757eae4ff8fe4221f-9459824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296" y="438912"/>
            <a:ext cx="4169664" cy="260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avatars.mds.yandex.net/i?id=17c1c71f14993b54ed005d64984bed14a8fea1db-8474231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438912"/>
            <a:ext cx="4286249" cy="260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8328" y="3392424"/>
            <a:ext cx="115122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«Мы разрабатываем такую программу, я, наверно, впервые об этом скажу, помощи родителям, у которых родился ребёнок, именно с точки зрения того, как его воспитывать. Ребёнок в дошкольном детстве должен максимально развиваться, он должен общаться со сверстниками, играть, у него должны развиваться основные психологические функции. А в школе его уже потом научат читать и писать»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 просвещения России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Кравцов Сергей Сергеевич</a:t>
            </a:r>
          </a:p>
        </p:txBody>
      </p:sp>
    </p:spTree>
    <p:extLst>
      <p:ext uri="{BB962C8B-B14F-4D97-AF65-F5344CB8AC3E}">
        <p14:creationId xmlns:p14="http://schemas.microsoft.com/office/powerpoint/2010/main" val="289192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99138" y="1078856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соответствии с требованиями ФГОС ДО и 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ФОП ДО структура  Программы содержит: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8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F2D57C3-A252-4626-BF41-2A6E3B9BD2C0}"/>
              </a:ext>
            </a:extLst>
          </p:cNvPr>
          <p:cNvSpPr txBox="1"/>
          <p:nvPr/>
        </p:nvSpPr>
        <p:spPr>
          <a:xfrm>
            <a:off x="3878464" y="2570167"/>
            <a:ext cx="561652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Общие положения</a:t>
            </a:r>
          </a:p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II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Целевой раздел </a:t>
            </a:r>
          </a:p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III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Содержательный раздел</a:t>
            </a:r>
          </a:p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IV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Организационный раздел</a:t>
            </a:r>
          </a:p>
        </p:txBody>
      </p:sp>
    </p:spTree>
    <p:extLst>
      <p:ext uri="{BB962C8B-B14F-4D97-AF65-F5344CB8AC3E}">
        <p14:creationId xmlns:p14="http://schemas.microsoft.com/office/powerpoint/2010/main" val="161985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E5E25034-97D4-48A9-B1C9-E003DED1B180}"/>
              </a:ext>
            </a:extLst>
          </p:cNvPr>
          <p:cNvSpPr/>
          <p:nvPr/>
        </p:nvSpPr>
        <p:spPr>
          <a:xfrm>
            <a:off x="3801977" y="2011682"/>
            <a:ext cx="4464519" cy="40333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spcAft>
                <a:spcPts val="0"/>
              </a:spcAft>
            </a:pP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Содержит федеральную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рабочую программу образования (инвариантную часть), которая раскрывает задачи, содержание и планируемые результаты по каждой из образовательных областей; обозначает направления и задачи коррекционно-развивающей работы с детьми различных целевых групп и 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вариантную часть, формируемую участниками образовательных отношений.</a:t>
            </a:r>
          </a:p>
          <a:p>
            <a:pPr indent="450215"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Содержит федеральную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рабочую программу воспитания (инвариантную часть), которая раскрывает задачи и направления воспитательной работы, предусматривает приобщение детей к российским традиционным духовным ценностям и 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вариантную часть, формируемую участниками образовательных отношений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19C4D6AC-EA63-4A57-ACE4-DCC59D68A0BC}"/>
              </a:ext>
            </a:extLst>
          </p:cNvPr>
          <p:cNvSpPr/>
          <p:nvPr/>
        </p:nvSpPr>
        <p:spPr>
          <a:xfrm>
            <a:off x="8527982" y="1984844"/>
            <a:ext cx="3424992" cy="40333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C968E3A8-2CDD-4D22-96E5-4828A90423B1}"/>
              </a:ext>
            </a:extLst>
          </p:cNvPr>
          <p:cNvSpPr/>
          <p:nvPr/>
        </p:nvSpPr>
        <p:spPr>
          <a:xfrm>
            <a:off x="205171" y="1981247"/>
            <a:ext cx="3309488" cy="40233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C542D2F-F6E0-46B0-B640-CD30654CA680}"/>
              </a:ext>
            </a:extLst>
          </p:cNvPr>
          <p:cNvSpPr/>
          <p:nvPr/>
        </p:nvSpPr>
        <p:spPr>
          <a:xfrm>
            <a:off x="545906" y="870024"/>
            <a:ext cx="3256070" cy="903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0FCFD37-6A28-477D-BB1D-888A719093F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3801975" y="870024"/>
            <a:ext cx="7829193" cy="92439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22FFDE5-64CF-4D65-84BD-7DE9C19FB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0" y="1992247"/>
            <a:ext cx="3292804" cy="71915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61511D4-B83C-4178-9E1A-4F24FE2F9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975" y="2001688"/>
            <a:ext cx="4464521" cy="7501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7C97380-01EE-4FC9-A13C-B7FC7555B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7982" y="2001688"/>
            <a:ext cx="3424991" cy="7501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D28D353-4C7C-415B-A028-6299CF8FCF8D}"/>
              </a:ext>
            </a:extLst>
          </p:cNvPr>
          <p:cNvSpPr txBox="1"/>
          <p:nvPr/>
        </p:nvSpPr>
        <p:spPr>
          <a:xfrm>
            <a:off x="244641" y="842667"/>
            <a:ext cx="3861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положения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010BE55-8D18-4A8D-832B-C9853F926846}"/>
              </a:ext>
            </a:extLst>
          </p:cNvPr>
          <p:cNvSpPr txBox="1"/>
          <p:nvPr/>
        </p:nvSpPr>
        <p:spPr>
          <a:xfrm>
            <a:off x="545906" y="1920831"/>
            <a:ext cx="2681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95BD44F-C2D8-4F2F-91DF-5CC96855998E}"/>
              </a:ext>
            </a:extLst>
          </p:cNvPr>
          <p:cNvSpPr txBox="1"/>
          <p:nvPr/>
        </p:nvSpPr>
        <p:spPr>
          <a:xfrm>
            <a:off x="4551545" y="1961257"/>
            <a:ext cx="3088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060205E-0A1F-4652-BB84-FB845BE56FC2}"/>
              </a:ext>
            </a:extLst>
          </p:cNvPr>
          <p:cNvSpPr txBox="1"/>
          <p:nvPr/>
        </p:nvSpPr>
        <p:spPr>
          <a:xfrm>
            <a:off x="8527982" y="1930825"/>
            <a:ext cx="3585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880309B-682E-4517-BECC-CF4695DD408B}"/>
              </a:ext>
            </a:extLst>
          </p:cNvPr>
          <p:cNvSpPr txBox="1"/>
          <p:nvPr/>
        </p:nvSpPr>
        <p:spPr>
          <a:xfrm>
            <a:off x="4105655" y="996696"/>
            <a:ext cx="7360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Содержат общую информацию об организации и основополагающие функции дошкольного уровня образования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D10E7CA-199E-487E-92EF-96E6F9ED91A6}"/>
              </a:ext>
            </a:extLst>
          </p:cNvPr>
          <p:cNvSpPr txBox="1"/>
          <p:nvPr/>
        </p:nvSpPr>
        <p:spPr>
          <a:xfrm>
            <a:off x="244641" y="2771814"/>
            <a:ext cx="31562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Представлен целями, задачами, принципы и подходы к её формированию; планируемые результаты освоения Программы в младенческом, раннем, дошкольном возрастах, а также на этапе завершения освоения Программы; характеристики особенностей развития детей младенческого, раннего и дошкольного возрастов, подходы к педагогической диагностике планируемых результатов</a:t>
            </a:r>
            <a:endParaRPr lang="ru-RU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2CBA88B-1F9B-484B-B95F-A7D7CD7F8D7C}"/>
              </a:ext>
            </a:extLst>
          </p:cNvPr>
          <p:cNvSpPr txBox="1"/>
          <p:nvPr/>
        </p:nvSpPr>
        <p:spPr>
          <a:xfrm>
            <a:off x="8595360" y="2792254"/>
            <a:ext cx="335761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Включает описание </a:t>
            </a:r>
            <a:r>
              <a:rPr lang="ru-RU" sz="1400" dirty="0">
                <a:latin typeface="Times New Roman" panose="02020603050405020304" pitchFamily="18" charset="0"/>
              </a:rPr>
              <a:t>психолого-педагогических и кадровых условий реализации Программы. В разделе представлены примерный режим и распорядок дня в дошкольных группах, календарный план воспитательной работы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95344" y="173736"/>
            <a:ext cx="37451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Общие положения</a:t>
            </a:r>
          </a:p>
        </p:txBody>
      </p:sp>
    </p:spTree>
    <p:extLst>
      <p:ext uri="{BB962C8B-B14F-4D97-AF65-F5344CB8AC3E}">
        <p14:creationId xmlns:p14="http://schemas.microsoft.com/office/powerpoint/2010/main" val="80222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9328" y="198908"/>
            <a:ext cx="10753344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Целевой раздел </a:t>
            </a:r>
          </a:p>
          <a:p>
            <a:pPr marL="342900" lvl="0" indent="-342900" algn="ctr">
              <a:spcAft>
                <a:spcPts val="800"/>
              </a:spcAft>
              <a:buFont typeface="+mj-lt"/>
              <a:buAutoNum type="romanUcPeriod"/>
            </a:pP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Выноска: стрелка вниз 2">
            <a:extLst>
              <a:ext uri="{FF2B5EF4-FFF2-40B4-BE49-F238E27FC236}">
                <a16:creationId xmlns="" xmlns:a16="http://schemas.microsoft.com/office/drawing/2014/main" id="{0BBA8E28-08AC-4B82-8295-82F79D6F6482}"/>
              </a:ext>
            </a:extLst>
          </p:cNvPr>
          <p:cNvSpPr/>
          <p:nvPr/>
        </p:nvSpPr>
        <p:spPr>
          <a:xfrm>
            <a:off x="1582220" y="1452204"/>
            <a:ext cx="8465905" cy="934949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926F89E2-586B-4208-BCD4-A525CBE6D9DD}"/>
              </a:ext>
            </a:extLst>
          </p:cNvPr>
          <p:cNvSpPr/>
          <p:nvPr/>
        </p:nvSpPr>
        <p:spPr>
          <a:xfrm>
            <a:off x="565080" y="2619639"/>
            <a:ext cx="10907592" cy="232034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86A7044-5675-4B5C-8BA1-94CBDC4DDF37}"/>
              </a:ext>
            </a:extLst>
          </p:cNvPr>
          <p:cNvSpPr txBox="1"/>
          <p:nvPr/>
        </p:nvSpPr>
        <p:spPr>
          <a:xfrm>
            <a:off x="1794554" y="1452204"/>
            <a:ext cx="7828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B9D0582-785A-43FA-B968-75FFE9810D44}"/>
              </a:ext>
            </a:extLst>
          </p:cNvPr>
          <p:cNvSpPr txBox="1"/>
          <p:nvPr/>
        </p:nvSpPr>
        <p:spPr>
          <a:xfrm>
            <a:off x="859536" y="2971800"/>
            <a:ext cx="1029641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разностороннее развитие ребёнка в период дошкольного детства с учётом возрастных и индивидуальных особенностей на основе духовно-нравственных ценностей российского народа, исторических и национально-культурных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38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296" y="301752"/>
            <a:ext cx="1184148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Программы достигается через решение следующих 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marR="24130" lvl="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единых для Российской Федерации содержания ДО и планируемых результатов освоения образовательной программы ДО;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приобщение детей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базовым ценностям российского народа - жизнь, достоинство, права и свободы человека, патриотизм, гражданственность,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создание условий для формирования ценностного отношения к окружающему миру, становления опыта действий и поступков на основе осмысления ценностей;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построение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образовательной деятельности на основе учёта возрастных и индивидуальных особенностей развития;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условий для равного доступа к образованию для всех детей дошкольного возраста с учётом разнообразия образовательных потребностей и индивидуальных возможностей;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охрана и укрепление физического и психического здоровья детей, в том числе их эмоционального благополучия;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развития физических, личностных, нравственных качеств и основ патриотизма, интеллектуальных и художественно-творческих способностей ребёнка, его инициативности, самостоятельности и ответственности;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психолого-педагогической поддержки семьи и повышение компетентности родителей (законных представителей) в вопросах воспитания, обучения и развития, охраны и укрепления здоровья детей, обеспечения их безопасности;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достижение детьми на этапе завершения ДО уровня развития, необходимого и достаточного для успешного освоения ими образовательных программ начального общего образования.</a:t>
            </a: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37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3816" y="420624"/>
            <a:ext cx="10222992" cy="6110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построена на следующих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принципах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установленных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just"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1) полноценное проживание ребёнком всех этапов детства (младенческого, раннего и дошкольного возрастов), обогащение (амплификация) детского развития;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2) построение образовательной деятельности на основе индивидуальных особенностей каждого ребёнка, при котором сам ребёнок становится активным в выборе содержания своего образования, становится субъектом образования;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3) содействие и сотрудничество детей и родителей (законных представителей), совершеннолетних членов семьи, принимающих участие в воспитании детей младенческого, раннего и дошкольного возрастов, а также педагогических работников (далее вместе - взрослые);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4) признание ребёнка полноценным участником (субъектом) образовательных отношений;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5) поддержка инициативы детей в различных видах деятельности;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6) сотрудничество ДОО с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семьёй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7) приобщение детей к социокультурным нормам, традициям семьи, общества и государства;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8) формирование познавательных интересов и познавательных действий ребёнка в различных видах деятельности;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9) возрастная адекватность дошкольного образования (соответствие условий, требований, методов возрасту и особенностям развития);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10) учёт этнокультурной ситуации развития детей.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90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BAB94BD4-5D6D-4148-AB57-A4CCF1FD4E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1533</TotalTime>
  <Words>1480</Words>
  <Application>Microsoft Office PowerPoint</Application>
  <PresentationFormat>Произвольный</PresentationFormat>
  <Paragraphs>183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Ретро</vt:lpstr>
      <vt:lpstr>Образовательная программа муниципального дошкольного образовательного учреждения  «Детский сад № 70»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Основная образовательная программа муниципального дошкольного образовательного учреждения  «Детский сад № 70»</dc:title>
  <dc:creator>Альбина Бузанова</dc:creator>
  <cp:lastModifiedBy>Пользователь</cp:lastModifiedBy>
  <cp:revision>96</cp:revision>
  <dcterms:created xsi:type="dcterms:W3CDTF">2023-07-26T07:21:23Z</dcterms:created>
  <dcterms:modified xsi:type="dcterms:W3CDTF">2023-08-30T08:01:32Z</dcterms:modified>
</cp:coreProperties>
</file>