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4" r:id="rId4"/>
    <p:sldId id="275" r:id="rId5"/>
    <p:sldId id="268" r:id="rId6"/>
    <p:sldId id="267" r:id="rId7"/>
    <p:sldId id="276" r:id="rId8"/>
    <p:sldId id="269" r:id="rId9"/>
    <p:sldId id="271" r:id="rId10"/>
    <p:sldId id="270" r:id="rId11"/>
    <p:sldId id="273" r:id="rId12"/>
    <p:sldId id="281" r:id="rId13"/>
    <p:sldId id="272" r:id="rId14"/>
    <p:sldId id="287" r:id="rId15"/>
    <p:sldId id="282" r:id="rId16"/>
    <p:sldId id="274" r:id="rId17"/>
    <p:sldId id="286" r:id="rId18"/>
    <p:sldId id="277" r:id="rId19"/>
    <p:sldId id="278" r:id="rId20"/>
    <p:sldId id="283" r:id="rId21"/>
    <p:sldId id="290" r:id="rId22"/>
    <p:sldId id="279" r:id="rId23"/>
    <p:sldId id="280" r:id="rId24"/>
    <p:sldId id="289" r:id="rId25"/>
    <p:sldId id="284" r:id="rId26"/>
    <p:sldId id="285" r:id="rId27"/>
    <p:sldId id="260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hop-master.ru/adds/scrapbooking/24042-skrap-nabor-vremya-vesnyi-3.html" TargetMode="External"/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357298"/>
            <a:ext cx="7786742" cy="2643206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+mn-lt"/>
                <a:ea typeface="Verdana" pitchFamily="34" charset="0"/>
                <a:cs typeface="Verdana" pitchFamily="34" charset="0"/>
              </a:rPr>
              <a:t>Инновационные формы работы по речевому развитию дошкольников</a:t>
            </a:r>
            <a:endParaRPr lang="ru-RU" b="1" i="1" dirty="0">
              <a:solidFill>
                <a:srgbClr val="7030A0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3886200"/>
            <a:ext cx="3857652" cy="1752600"/>
          </a:xfrm>
        </p:spPr>
        <p:txBody>
          <a:bodyPr/>
          <a:lstStyle/>
          <a:p>
            <a:pPr algn="r"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Подготовила:</a:t>
            </a:r>
          </a:p>
          <a:p>
            <a:pPr algn="r"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Корзина Светлана Евгеньевна учитель-логопед  </a:t>
            </a:r>
          </a:p>
          <a:p>
            <a:pPr algn="r"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первая квалификационная категория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04" y="214290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«Детский сад №70»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6021288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Ярославль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12.02. </a:t>
            </a:r>
            <a:r>
              <a:rPr lang="ru-RU" b="1" dirty="0" smtClean="0">
                <a:solidFill>
                  <a:schemeClr val="tx2"/>
                </a:solidFill>
              </a:rPr>
              <a:t>2020год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714752"/>
            <a:ext cx="3429024" cy="22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04"/>
            <a:ext cx="7572428" cy="1511288"/>
          </a:xfrm>
        </p:spPr>
        <p:txBody>
          <a:bodyPr/>
          <a:lstStyle/>
          <a:p>
            <a:pPr algn="just"/>
            <a:r>
              <a:rPr lang="ru-RU" sz="3000" b="1" dirty="0" err="1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Синквейн</a:t>
            </a:r>
            <a:r>
              <a:rPr lang="ru-RU" sz="30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-</a:t>
            </a:r>
            <a:r>
              <a:rPr lang="ru-RU" sz="30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творческая работа, имеющая короткую форму стихотворения, состоящего из пяти нерифмованных строк</a:t>
            </a:r>
            <a:endParaRPr lang="ru-RU" sz="28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4614"/>
          <a:stretch>
            <a:fillRect/>
          </a:stretch>
        </p:blipFill>
        <p:spPr bwMode="auto">
          <a:xfrm>
            <a:off x="5286380" y="3786190"/>
            <a:ext cx="3553497" cy="247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800" dirty="0" smtClean="0"/>
              <a:t>Речь.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dirty="0" smtClean="0"/>
              <a:t>Чистая, правильная.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dirty="0" smtClean="0"/>
              <a:t>Учим, повторяем, закрепляем.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dirty="0" smtClean="0"/>
              <a:t>Мы многое узнали о развитии речи.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dirty="0" smtClean="0"/>
              <a:t>Здорово!!!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D191"/>
              </a:clrFrom>
              <a:clrTo>
                <a:srgbClr val="EAD191">
                  <a:alpha val="0"/>
                </a:srgbClr>
              </a:clrTo>
            </a:clrChange>
          </a:blip>
          <a:srcRect l="10156" t="21875" r="10937"/>
          <a:stretch>
            <a:fillRect/>
          </a:stretch>
        </p:blipFill>
        <p:spPr bwMode="auto">
          <a:xfrm>
            <a:off x="1357290" y="428604"/>
            <a:ext cx="721523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0000" t="13333" b="5555"/>
          <a:stretch>
            <a:fillRect/>
          </a:stretch>
        </p:blipFill>
        <p:spPr bwMode="auto">
          <a:xfrm>
            <a:off x="1857356" y="285728"/>
            <a:ext cx="5429288" cy="5927439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846" t="5969" b="5689"/>
          <a:stretch>
            <a:fillRect/>
          </a:stretch>
        </p:blipFill>
        <p:spPr bwMode="auto">
          <a:xfrm>
            <a:off x="1115616" y="285727"/>
            <a:ext cx="7866539" cy="5927439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586658" cy="3071834"/>
          </a:xfrm>
        </p:spPr>
        <p:txBody>
          <a:bodyPr/>
          <a:lstStyle/>
          <a:p>
            <a:pPr algn="just"/>
            <a:r>
              <a:rPr lang="ru-RU" sz="30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Мнемотехника </a:t>
            </a:r>
            <a:r>
              <a:rPr lang="ru-RU" sz="3000" dirty="0" smtClean="0"/>
              <a:t>–</a:t>
            </a:r>
            <a:r>
              <a:rPr lang="ru-RU" sz="2000" dirty="0" smtClean="0"/>
              <a:t> </a:t>
            </a:r>
            <a:r>
              <a:rPr lang="ru-RU" sz="2800" dirty="0" smtClean="0">
                <a:latin typeface="+mn-lt"/>
              </a:rPr>
              <a:t>система методов и приемов, обеспечивающих успешное запоминание, сохранение и воспроизведение информации, знаний об особенностях объектов природы, об окружающем мире, эффективное запоминание структуры рассказа, и, конечно, развитие речи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140968"/>
            <a:ext cx="3643338" cy="290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1143000"/>
          </a:xfrm>
        </p:spPr>
        <p:txBody>
          <a:bodyPr/>
          <a:lstStyle/>
          <a:p>
            <a:r>
              <a:rPr lang="ru-RU" sz="2800" dirty="0" err="1" smtClean="0"/>
              <a:t>Мнемотаблицы</a:t>
            </a:r>
            <a:r>
              <a:rPr lang="ru-RU" sz="2800" dirty="0" smtClean="0"/>
              <a:t> – схемы служат дидактическим материалам по развитию связной речи дошкольников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57620" y="2714620"/>
            <a:ext cx="2357454" cy="1357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2976" y="2000240"/>
            <a:ext cx="2428892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1538" y="4214818"/>
            <a:ext cx="2428892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86182" y="4857760"/>
            <a:ext cx="2428892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7950" y="4357694"/>
            <a:ext cx="2428892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388" y="1928802"/>
            <a:ext cx="2428892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86182" y="2857496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Мнемотаблицы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схемы</a:t>
            </a:r>
          </a:p>
          <a:p>
            <a:pPr algn="ctr"/>
            <a:endParaRPr lang="ru-RU" sz="2400" b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2976" y="2071678"/>
            <a:ext cx="2357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Обогащение словарного запаса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00100" y="4286256"/>
            <a:ext cx="2500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Обучение составлению рассказов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86512" y="2000240"/>
            <a:ext cx="25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Пересказ художественных текстов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357950" y="4429132"/>
            <a:ext cx="2571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Отгадывание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загадывание загадок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786182" y="5000636"/>
            <a:ext cx="23574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Заучивание стихотворений</a:t>
            </a:r>
          </a:p>
          <a:p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rot="16200000" flipV="1">
            <a:off x="3571868" y="3000372"/>
            <a:ext cx="285752" cy="28575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3357554" y="3714752"/>
            <a:ext cx="500066" cy="50006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6143636" y="3857628"/>
            <a:ext cx="571504" cy="42862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6143636" y="2928934"/>
            <a:ext cx="357190" cy="214314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7" idx="0"/>
          </p:cNvCxnSpPr>
          <p:nvPr/>
        </p:nvCxnSpPr>
        <p:spPr>
          <a:xfrm rot="5400000">
            <a:off x="4607719" y="4464851"/>
            <a:ext cx="785818" cy="15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7133523" cy="459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42984"/>
            <a:ext cx="7644185" cy="5386409"/>
          </a:xfrm>
          <a:prstGeom prst="rect">
            <a:avLst/>
          </a:prstGeom>
          <a:noFill/>
          <a:ln w="31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1538" y="21429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Схема  составления рассказа</a:t>
            </a:r>
          </a:p>
          <a:p>
            <a:pPr algn="ctr"/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14290"/>
            <a:ext cx="7686675" cy="6353175"/>
          </a:xfrm>
          <a:prstGeom prst="rect">
            <a:avLst/>
          </a:prstGeom>
          <a:noFill/>
          <a:ln w="31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 t="40807"/>
          <a:stretch>
            <a:fillRect/>
          </a:stretch>
        </p:blipFill>
        <p:spPr bwMode="auto">
          <a:xfrm>
            <a:off x="1142976" y="285728"/>
            <a:ext cx="7643866" cy="6215106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428604"/>
            <a:ext cx="7729534" cy="3000396"/>
          </a:xfrm>
        </p:spPr>
        <p:txBody>
          <a:bodyPr/>
          <a:lstStyle/>
          <a:p>
            <a:pPr marL="92075" indent="0" algn="just">
              <a:buNone/>
            </a:pPr>
            <a:r>
              <a:rPr lang="ru-RU" sz="3000" b="1" dirty="0" smtClean="0">
                <a:solidFill>
                  <a:schemeClr val="accent2"/>
                </a:solidFill>
              </a:rPr>
              <a:t>Лэпбук</a:t>
            </a:r>
            <a:r>
              <a:rPr lang="ru-RU" sz="2800" b="1" i="1" dirty="0" smtClean="0"/>
              <a:t> </a:t>
            </a:r>
            <a:r>
              <a:rPr lang="ru-RU" dirty="0" smtClean="0"/>
              <a:t>- </a:t>
            </a:r>
            <a:r>
              <a:rPr lang="ru-RU" sz="2800" dirty="0" smtClean="0"/>
              <a:t>представляет собой папку или другую прочную картонную основу, на которую наклеены маленькие книжки (мини книжки — простые и фигурные, в виде кармашков, гармошек, белочек, стрелочек и т.д.), в которых организован и записан изучаемый материал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190" y="3149003"/>
            <a:ext cx="4337423" cy="269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7528" b="11712"/>
          <a:stretch>
            <a:fillRect/>
          </a:stretch>
        </p:blipFill>
        <p:spPr bwMode="auto">
          <a:xfrm>
            <a:off x="4980383" y="3397651"/>
            <a:ext cx="3630240" cy="244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7174580" cy="501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744" y="404664"/>
            <a:ext cx="7155500" cy="501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22920"/>
            <a:ext cx="7401300" cy="49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85729"/>
            <a:ext cx="7906072" cy="3143272"/>
          </a:xfrm>
        </p:spPr>
        <p:txBody>
          <a:bodyPr/>
          <a:lstStyle/>
          <a:p>
            <a:pPr marL="182563" indent="0" algn="just">
              <a:buNone/>
            </a:pPr>
            <a:r>
              <a:rPr lang="ru-RU" sz="3000" b="1" dirty="0" smtClean="0">
                <a:solidFill>
                  <a:schemeClr val="accent2"/>
                </a:solidFill>
              </a:rPr>
              <a:t>Интеллектуальные карты </a:t>
            </a:r>
            <a:r>
              <a:rPr lang="ru-RU" sz="2800" b="1" dirty="0" smtClean="0">
                <a:solidFill>
                  <a:schemeClr val="accent2"/>
                </a:solidFill>
              </a:rPr>
              <a:t>–</a:t>
            </a:r>
            <a:r>
              <a:rPr lang="ru-RU" dirty="0" smtClean="0"/>
              <a:t> </a:t>
            </a:r>
            <a:r>
              <a:rPr lang="ru-RU" sz="2800" dirty="0" smtClean="0"/>
              <a:t>это техника представления любого процесса или события, мысли или идеи в комплексной, систематизируемой графической форме. Карты мышления представляют собой визуальный, целостный образ рассматриваемой проблемы</a:t>
            </a:r>
          </a:p>
          <a:p>
            <a:pPr algn="just"/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3068960"/>
            <a:ext cx="323192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4335"/>
            <a:ext cx="7920880" cy="650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56176" y="6090147"/>
            <a:ext cx="2937520" cy="672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748883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642942"/>
          </a:xfrm>
        </p:spPr>
        <p:txBody>
          <a:bodyPr/>
          <a:lstStyle/>
          <a:p>
            <a:r>
              <a:rPr lang="ru-RU" sz="3000" dirty="0" smtClean="0"/>
              <a:t>Согласно ФГОС ДО речевое развитие включает: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928670"/>
            <a:ext cx="7800972" cy="4948602"/>
          </a:xfrm>
        </p:spPr>
        <p:txBody>
          <a:bodyPr/>
          <a:lstStyle/>
          <a:p>
            <a:pPr lvl="0"/>
            <a:r>
              <a:rPr lang="ru-RU" sz="2400" dirty="0" smtClean="0"/>
              <a:t>владение речью как средством общения и культуры</a:t>
            </a:r>
          </a:p>
          <a:p>
            <a:pPr lvl="0"/>
            <a:r>
              <a:rPr lang="ru-RU" sz="2400" dirty="0" smtClean="0"/>
              <a:t>обогащение активного словаря</a:t>
            </a:r>
          </a:p>
          <a:p>
            <a:pPr lvl="0"/>
            <a:r>
              <a:rPr lang="ru-RU" sz="2400" dirty="0" smtClean="0"/>
              <a:t>развитие связной, грамматически правильной диалогической и монологической речи</a:t>
            </a:r>
          </a:p>
          <a:p>
            <a:pPr lvl="0"/>
            <a:r>
              <a:rPr lang="ru-RU" sz="2400" dirty="0" smtClean="0"/>
              <a:t>развитие речевого творчества</a:t>
            </a:r>
          </a:p>
          <a:p>
            <a:pPr lvl="0"/>
            <a:r>
              <a:rPr lang="ru-RU" sz="2400" dirty="0" smtClean="0"/>
              <a:t>развитие звуковой и интонационной культуры речи, фонематического слуха</a:t>
            </a:r>
          </a:p>
          <a:p>
            <a:pPr lvl="0"/>
            <a:r>
              <a:rPr lang="ru-RU" sz="2400" dirty="0" smtClean="0"/>
              <a:t>знакомство с книжной культурой, детской литературой, понимание на слух текстов различных жанров детской литературы</a:t>
            </a:r>
          </a:p>
          <a:p>
            <a:pPr lvl="0"/>
            <a:r>
              <a:rPr lang="ru-RU" sz="2400" dirty="0" smtClean="0"/>
              <a:t>формирование звуковой аналитико-синтетической активности как предпосылки обучения грамоте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7143800" cy="4429156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785794"/>
            <a:ext cx="7215238" cy="4500594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785794"/>
            <a:ext cx="7215238" cy="442915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68965"/>
            <a:ext cx="7143800" cy="4357718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678637"/>
            <a:ext cx="7286676" cy="4643470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142984"/>
            <a:ext cx="79296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 smtClean="0"/>
              <a:t>ИКТ-грамотность</a:t>
            </a:r>
            <a:r>
              <a:rPr lang="ru-RU" sz="2800" dirty="0" smtClean="0"/>
              <a:t> – это знания о том, что представляет собой персональный компьютер, программные продукты, каковы их функции и возможности, это умение «нажимать на нужные кнопки», знание о существовании компьютерных сетей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i="1" dirty="0" smtClean="0"/>
              <a:t>ИКТ-компетентность</a:t>
            </a:r>
            <a:r>
              <a:rPr lang="ru-RU" sz="2800" dirty="0" smtClean="0"/>
              <a:t> – это не только использование различных информационных инструментов, но и эффективное применение их в своей профессиональной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1538" y="142852"/>
            <a:ext cx="764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chemeClr val="accent2"/>
                </a:solidFill>
              </a:rPr>
              <a:t>Информационно- коммуникационные 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5339"/>
            <a:ext cx="7872410" cy="4525963"/>
          </a:xfrm>
        </p:spPr>
        <p:txBody>
          <a:bodyPr/>
          <a:lstStyle/>
          <a:p>
            <a:pPr algn="ctr">
              <a:buNone/>
            </a:pPr>
            <a:r>
              <a:rPr lang="ru-RU" sz="3000" dirty="0" smtClean="0"/>
              <a:t>Использование ИКТ </a:t>
            </a:r>
          </a:p>
          <a:p>
            <a:pPr algn="ctr">
              <a:buNone/>
            </a:pPr>
            <a:r>
              <a:rPr lang="ru-RU" sz="2600" dirty="0" smtClean="0"/>
              <a:t>предполагает соблюдение следующих правил: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у</a:t>
            </a:r>
            <a:r>
              <a:rPr lang="ru-RU" sz="2600" dirty="0" smtClean="0"/>
              <a:t>точнить состояние здоровья ребенка у медсестры ДОУ, нет ли у кого-то из детей группы противопоказаний для работы с ИКТ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 smtClean="0"/>
              <a:t>Следить, чтобы презентации были непродолжительными по времени (3-5 минут)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в</a:t>
            </a:r>
            <a:r>
              <a:rPr lang="ru-RU" sz="2600" dirty="0" smtClean="0"/>
              <a:t>о время показа следить за осанкой ребенка</a:t>
            </a:r>
          </a:p>
          <a:p>
            <a:pPr algn="just">
              <a:buFont typeface="Arial" pitchFamily="34" charset="0"/>
              <a:buChar char="•"/>
            </a:pPr>
            <a:r>
              <a:rPr lang="ru-RU" sz="2600" dirty="0"/>
              <a:t>п</a:t>
            </a:r>
            <a:r>
              <a:rPr lang="ru-RU" sz="2600" dirty="0" smtClean="0"/>
              <a:t>осле просмотра мультимедиа презентации проводить подвижные игры и физкультминутки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509120"/>
            <a:ext cx="1900490" cy="190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357166"/>
            <a:ext cx="7929618" cy="6072230"/>
          </a:xfrm>
        </p:spPr>
        <p:txBody>
          <a:bodyPr/>
          <a:lstStyle/>
          <a:p>
            <a:pPr algn="ctr">
              <a:buNone/>
            </a:pPr>
            <a:r>
              <a:rPr lang="ru-RU" sz="2600" i="1" dirty="0" smtClean="0"/>
              <a:t>В своей работе по развитию речи с применением </a:t>
            </a:r>
            <a:r>
              <a:rPr lang="ru-RU" sz="3000" b="1" dirty="0" smtClean="0">
                <a:solidFill>
                  <a:schemeClr val="accent2"/>
                </a:solidFill>
              </a:rPr>
              <a:t>ИКТ </a:t>
            </a:r>
            <a:r>
              <a:rPr lang="ru-RU" sz="2600" i="1" dirty="0" smtClean="0"/>
              <a:t>использую следующие варианты:</a:t>
            </a:r>
          </a:p>
          <a:p>
            <a:pPr marL="441325" indent="-258763" algn="just">
              <a:buFont typeface="Arial" pitchFamily="34" charset="0"/>
              <a:buChar char="•"/>
            </a:pPr>
            <a:r>
              <a:rPr lang="ru-RU" sz="2600" dirty="0"/>
              <a:t>с</a:t>
            </a:r>
            <a:r>
              <a:rPr lang="ru-RU" sz="2600" dirty="0" smtClean="0"/>
              <a:t>оставление предложений из слов по картинке, по схеме, опорным словам.</a:t>
            </a:r>
          </a:p>
          <a:p>
            <a:pPr marL="441325" indent="-258763" algn="just">
              <a:buFont typeface="Arial" pitchFamily="34" charset="0"/>
              <a:buChar char="•"/>
            </a:pPr>
            <a:r>
              <a:rPr lang="ru-RU" sz="2600" dirty="0"/>
              <a:t>д</a:t>
            </a:r>
            <a:r>
              <a:rPr lang="ru-RU" sz="2600" dirty="0" smtClean="0"/>
              <a:t>ля развития фонематического слуха выделение картинок на заданный звук, букву</a:t>
            </a:r>
          </a:p>
          <a:p>
            <a:pPr marL="441325" indent="-258763" algn="just">
              <a:buFont typeface="Arial" pitchFamily="34" charset="0"/>
              <a:buChar char="•"/>
            </a:pPr>
            <a:r>
              <a:rPr lang="ru-RU" sz="2600" dirty="0"/>
              <a:t>о</a:t>
            </a:r>
            <a:r>
              <a:rPr lang="ru-RU" sz="2600" dirty="0" smtClean="0"/>
              <a:t>бучение чтению</a:t>
            </a:r>
          </a:p>
          <a:p>
            <a:pPr marL="441325" indent="-258763" algn="just">
              <a:buFont typeface="Arial" pitchFamily="34" charset="0"/>
              <a:buChar char="•"/>
            </a:pPr>
            <a:r>
              <a:rPr lang="ru-RU" sz="2600" dirty="0"/>
              <a:t>и</a:t>
            </a:r>
            <a:r>
              <a:rPr lang="ru-RU" sz="2600" dirty="0" smtClean="0"/>
              <a:t>гры типа: «Чего не стало», «Покажи и назови», «Чего не хватает», «Что лишнее?»</a:t>
            </a:r>
          </a:p>
          <a:p>
            <a:pPr marL="441325" indent="-258763" algn="just">
              <a:buFont typeface="Arial" pitchFamily="34" charset="0"/>
              <a:buChar char="•"/>
            </a:pPr>
            <a:r>
              <a:rPr lang="ru-RU" sz="2600" dirty="0"/>
              <a:t>п</a:t>
            </a:r>
            <a:r>
              <a:rPr lang="ru-RU" sz="2600" dirty="0" smtClean="0"/>
              <a:t>оказ презентаций при ознакомлении с лексической темой</a:t>
            </a:r>
          </a:p>
          <a:p>
            <a:pPr marL="441325" indent="-258763" algn="just">
              <a:buFont typeface="Arial" pitchFamily="34" charset="0"/>
              <a:buChar char="•"/>
            </a:pPr>
            <a:r>
              <a:rPr lang="ru-RU" sz="2600" dirty="0"/>
              <a:t>и</a:t>
            </a:r>
            <a:r>
              <a:rPr lang="ru-RU" sz="2600" dirty="0" smtClean="0"/>
              <a:t>гры на автоматизацию звуков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соня 1" descr="E:\Картинки для игр\девочки\0_b1879_738d22d0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365104"/>
            <a:ext cx="1426463" cy="1740768"/>
          </a:xfrm>
          <a:prstGeom prst="rect">
            <a:avLst/>
          </a:prstGeom>
          <a:noFill/>
        </p:spPr>
      </p:pic>
      <p:pic>
        <p:nvPicPr>
          <p:cNvPr id="1028" name="куст" descr="E:\Картинки для игр\разное\кус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2557985" cy="2459929"/>
          </a:xfrm>
          <a:prstGeom prst="rect">
            <a:avLst/>
          </a:prstGeom>
          <a:noFill/>
        </p:spPr>
      </p:pic>
      <p:pic>
        <p:nvPicPr>
          <p:cNvPr id="1029" name="соня сидит" descr="E:\Картинки для игр\девочки\7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248"/>
          <a:stretch>
            <a:fillRect/>
          </a:stretch>
        </p:blipFill>
        <p:spPr bwMode="auto">
          <a:xfrm>
            <a:off x="7452320" y="1412776"/>
            <a:ext cx="1161479" cy="1332132"/>
          </a:xfrm>
          <a:prstGeom prst="rect">
            <a:avLst/>
          </a:prstGeom>
          <a:noFill/>
        </p:spPr>
      </p:pic>
      <p:pic>
        <p:nvPicPr>
          <p:cNvPr id="1032" name="кресло" descr="E:\Картинки для игр\разное\кресло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15816" y="2924944"/>
            <a:ext cx="1884607" cy="1657399"/>
          </a:xfrm>
          <a:prstGeom prst="rect">
            <a:avLst/>
          </a:prstGeom>
          <a:noFill/>
        </p:spPr>
      </p:pic>
      <p:pic>
        <p:nvPicPr>
          <p:cNvPr id="1033" name="соня с тел." descr="E:\Картинки для игр\девочки\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14"/>
          <a:stretch>
            <a:fillRect/>
          </a:stretch>
        </p:blipFill>
        <p:spPr bwMode="auto">
          <a:xfrm>
            <a:off x="4067944" y="2564904"/>
            <a:ext cx="1457636" cy="1944216"/>
          </a:xfrm>
          <a:prstGeom prst="rect">
            <a:avLst/>
          </a:prstGeom>
          <a:noFill/>
        </p:spPr>
      </p:pic>
      <p:pic>
        <p:nvPicPr>
          <p:cNvPr id="1034" name="стул" descr="E:\Картинки для игр\разное\стул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35" r="12874"/>
          <a:stretch>
            <a:fillRect/>
          </a:stretch>
        </p:blipFill>
        <p:spPr bwMode="auto">
          <a:xfrm>
            <a:off x="3923928" y="548680"/>
            <a:ext cx="1512168" cy="2237234"/>
          </a:xfrm>
          <a:prstGeom prst="rect">
            <a:avLst/>
          </a:prstGeom>
          <a:noFill/>
        </p:spPr>
      </p:pic>
      <p:pic>
        <p:nvPicPr>
          <p:cNvPr id="1030" name="на носочке" descr="E:\Картинки для игр\девочки\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22"/>
          <a:stretch>
            <a:fillRect/>
          </a:stretch>
        </p:blipFill>
        <p:spPr bwMode="auto">
          <a:xfrm>
            <a:off x="4067944" y="0"/>
            <a:ext cx="1335585" cy="1755651"/>
          </a:xfrm>
          <a:prstGeom prst="rect">
            <a:avLst/>
          </a:prstGeom>
          <a:noFill/>
        </p:spPr>
      </p:pic>
      <p:pic>
        <p:nvPicPr>
          <p:cNvPr id="1036" name="девочки" descr="E:\Картинки для игр\девочки\Безымянный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0" t="7777" r="43940" b="29894"/>
          <a:stretch>
            <a:fillRect/>
          </a:stretch>
        </p:blipFill>
        <p:spPr bwMode="auto">
          <a:xfrm>
            <a:off x="5508104" y="2276872"/>
            <a:ext cx="2304256" cy="2232248"/>
          </a:xfrm>
          <a:prstGeom prst="rect">
            <a:avLst/>
          </a:prstGeom>
          <a:noFill/>
        </p:spPr>
      </p:pic>
      <p:pic>
        <p:nvPicPr>
          <p:cNvPr id="1037" name="соня2" descr="E:\Картинки для игр\девочки\0_b1879_738d22d0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1416157" cy="1728192"/>
          </a:xfrm>
          <a:prstGeom prst="rect">
            <a:avLst/>
          </a:prstGeom>
          <a:noFill/>
        </p:spPr>
      </p:pic>
      <p:pic>
        <p:nvPicPr>
          <p:cNvPr id="1040" name="песочница" descr="E:\Картинки для игр\разное\песоч.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44" r="70059" b="40194"/>
          <a:stretch>
            <a:fillRect/>
          </a:stretch>
        </p:blipFill>
        <p:spPr bwMode="auto">
          <a:xfrm>
            <a:off x="1403648" y="3501008"/>
            <a:ext cx="1944216" cy="28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автобус" descr="E:\Картинки для игр\разное\bus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508007"/>
            <a:ext cx="3233936" cy="2349993"/>
          </a:xfrm>
          <a:prstGeom prst="rect">
            <a:avLst/>
          </a:prstGeom>
          <a:noFill/>
        </p:spPr>
      </p:pic>
      <p:pic>
        <p:nvPicPr>
          <p:cNvPr id="1048" name="С.идет" descr="E:\Картинки для игр\девочки\0083289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112" y="5085184"/>
            <a:ext cx="986731" cy="1444176"/>
          </a:xfrm>
          <a:prstGeom prst="rect">
            <a:avLst/>
          </a:prstGeom>
          <a:noFill/>
        </p:spPr>
      </p:pic>
      <p:pic>
        <p:nvPicPr>
          <p:cNvPr id="3" name="матрас" descr="E:\Картинки для игр\разное\матрас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636912"/>
            <a:ext cx="2399228" cy="1469527"/>
          </a:xfrm>
          <a:prstGeom prst="rect">
            <a:avLst/>
          </a:prstGeom>
          <a:noFill/>
        </p:spPr>
      </p:pic>
      <p:pic>
        <p:nvPicPr>
          <p:cNvPr id="16" name="читает" descr="E:\Картинки для игр\картина\06295488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576" y="2564904"/>
            <a:ext cx="1402103" cy="981472"/>
          </a:xfrm>
          <a:prstGeom prst="rect">
            <a:avLst/>
          </a:prstGeom>
          <a:noFill/>
        </p:spPr>
      </p:pic>
      <p:pic>
        <p:nvPicPr>
          <p:cNvPr id="1027" name="стол" descr="E:\Картинки для игр\разное\stol39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5" t="9849" r="3611" b="11402"/>
          <a:stretch>
            <a:fillRect/>
          </a:stretch>
        </p:blipFill>
        <p:spPr bwMode="auto">
          <a:xfrm>
            <a:off x="1331640" y="764704"/>
            <a:ext cx="1944216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094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9164" y="1833543"/>
            <a:ext cx="7879016" cy="25717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871" y="3048009"/>
            <a:ext cx="3143245" cy="23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924944"/>
            <a:ext cx="2736304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0" y="704326"/>
            <a:ext cx="38100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285" y="3786190"/>
            <a:ext cx="2381240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142" y="678782"/>
            <a:ext cx="2476493" cy="30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2778" y="3333756"/>
            <a:ext cx="2238364" cy="223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reading_a_book_PA_500_cl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0797" y="4149080"/>
            <a:ext cx="2431506" cy="1595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619672" y="1574320"/>
            <a:ext cx="6480720" cy="3378685"/>
            <a:chOff x="607288" y="-815361"/>
            <a:chExt cx="7925152" cy="48704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4303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Вы можете использовать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данное оформление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для создания своих презентаций,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но в своей презентации вы должны указать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источник 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" dirty="0">
                <a:solidFill>
                  <a:srgbClr val="660066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области</a:t>
              </a:r>
              <a:endParaRPr lang="ru-RU" dirty="0">
                <a:solidFill>
                  <a:srgbClr val="66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478317"/>
              <a:ext cx="6491880" cy="576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rgbClr val="660066"/>
                  </a:solidFill>
                  <a:latin typeface="Monotype Corsiva" pitchFamily="66" charset="0"/>
                  <a:hlinkClick r:id="rId2"/>
                </a:rPr>
                <a:t> http://linda6035.ucoz.ru/</a:t>
              </a:r>
              <a:r>
                <a:rPr lang="ru-RU" sz="2000" dirty="0" smtClean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 smtClean="0">
                  <a:solidFill>
                    <a:srgbClr val="660066"/>
                  </a:solidFill>
                  <a:latin typeface="Monotype Corsiva" pitchFamily="66" charset="0"/>
                  <a:cs typeface="Arial" charset="0"/>
                </a:rPr>
                <a:t> </a:t>
              </a:r>
              <a:endParaRPr lang="ru-RU" sz="2000" dirty="0">
                <a:solidFill>
                  <a:srgbClr val="660066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19672" y="692696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Monotype Corsiva" pitchFamily="66" charset="0"/>
              </a:rPr>
              <a:t>Информационные источники</a:t>
            </a:r>
          </a:p>
          <a:p>
            <a:pPr algn="ctr"/>
            <a:r>
              <a:rPr lang="ru-RU" u="sng" dirty="0">
                <a:solidFill>
                  <a:srgbClr val="660066"/>
                </a:solidFill>
                <a:latin typeface="Monotype Corsiva" pitchFamily="66" charset="0"/>
                <a:hlinkClick r:id="rId3"/>
              </a:rPr>
              <a:t>Скраб набор</a:t>
            </a:r>
            <a:endParaRPr lang="ru-RU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540255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latin typeface="Monotype Corsiva" pitchFamily="66" charset="0"/>
              </a:rPr>
              <a:t>На момент создания ресурса ссылки являются активными</a:t>
            </a:r>
            <a:endParaRPr lang="ru-RU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504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8398" y="3212976"/>
            <a:ext cx="75723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660066"/>
                </a:solidFill>
              </a:rPr>
              <a:t>Инновационные технологии </a:t>
            </a:r>
            <a:r>
              <a:rPr lang="ru-RU" sz="2400" dirty="0" smtClean="0"/>
              <a:t>– это система методов, способов, приёмов обучения, воспитательных средств, направленных на достижение позитивного результата за счёт динамичных изменений в личностном развитии ребёнка в современных социокультурных условиях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785794"/>
            <a:ext cx="2360937" cy="222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2976" y="857232"/>
            <a:ext cx="5357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660066"/>
                </a:solidFill>
              </a:rPr>
              <a:t>Инновация</a:t>
            </a:r>
            <a:r>
              <a:rPr lang="ru-RU" sz="2400" dirty="0" smtClean="0"/>
              <a:t> — это результат инвестирования интеллектуального решения в разработку и получение нового знания, ранее не применявшейся идеи по обновлению сфер жизни людей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3586154" cy="239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915816" y="476672"/>
            <a:ext cx="4766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Технологии развития речи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329422"/>
            <a:ext cx="707236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 smtClean="0"/>
              <a:t>  </a:t>
            </a:r>
            <a:r>
              <a:rPr lang="ru-RU" sz="2400" b="1" dirty="0" smtClean="0">
                <a:solidFill>
                  <a:srgbClr val="660066"/>
                </a:solidFill>
              </a:rPr>
              <a:t>Традиционные</a:t>
            </a:r>
            <a:r>
              <a:rPr lang="ru-RU" sz="2400" dirty="0" smtClean="0"/>
              <a:t> </a:t>
            </a:r>
            <a:r>
              <a:rPr lang="ru-RU" sz="2600" dirty="0" smtClean="0"/>
              <a:t>(образец рассказа педагога, построчное заучивание стихотворения, поэтапное рассматривание и описание)</a:t>
            </a:r>
          </a:p>
          <a:p>
            <a:pPr>
              <a:buFont typeface="Arial" pitchFamily="34" charset="0"/>
              <a:buChar char="•"/>
              <a:defRPr/>
            </a:pPr>
            <a:endParaRPr lang="ru-RU" sz="1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rgbClr val="660066"/>
                </a:solidFill>
              </a:rPr>
              <a:t> Инновационные </a:t>
            </a:r>
            <a:r>
              <a:rPr lang="ru-RU" sz="2600" dirty="0" smtClean="0"/>
              <a:t>- формирующие творческие способности, развивающие нестандартное видение мира, новое мышление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00042"/>
            <a:ext cx="7758138" cy="562612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Правила использования технологий в ДО:</a:t>
            </a:r>
          </a:p>
          <a:p>
            <a:pPr indent="22225" algn="just">
              <a:buFont typeface="Arial" pitchFamily="34" charset="0"/>
              <a:buChar char="•"/>
            </a:pPr>
            <a:r>
              <a:rPr lang="ru-RU" sz="2400" dirty="0" smtClean="0"/>
              <a:t>  </a:t>
            </a:r>
            <a:r>
              <a:rPr lang="ru-RU" sz="2600" dirty="0" smtClean="0"/>
              <a:t>предлагаемый детям наглядный материал должен быть доступен, прост и понятен</a:t>
            </a:r>
          </a:p>
          <a:p>
            <a:pPr indent="22225" algn="just">
              <a:buFont typeface="Arial" pitchFamily="34" charset="0"/>
              <a:buChar char="•"/>
            </a:pPr>
            <a:r>
              <a:rPr lang="ru-RU" sz="2600" dirty="0" smtClean="0"/>
              <a:t>  следует стремиться к тому, чтобы используемый материал (наглядный или демонстрационный) оказывал воздействие на максимально возможное количество органов чувств</a:t>
            </a:r>
          </a:p>
          <a:p>
            <a:pPr indent="22225" algn="just">
              <a:buFont typeface="Arial" pitchFamily="34" charset="0"/>
              <a:buChar char="•"/>
            </a:pPr>
            <a:r>
              <a:rPr lang="ru-RU" sz="2600" dirty="0" smtClean="0"/>
              <a:t>  обязательное подкрепление демонстрации речью. Речевое пояснение в сочетании с наглядностью углубляет постижение и осмысление предмета объяснения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368412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Инновационные технологии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по речевому развитию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0608" y="2143117"/>
            <a:ext cx="30890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928802"/>
            <a:ext cx="5000660" cy="3357585"/>
          </a:xfrm>
        </p:spPr>
        <p:txBody>
          <a:bodyPr/>
          <a:lstStyle/>
          <a:p>
            <a:pPr marL="92075" indent="0" algn="just">
              <a:buNone/>
            </a:pPr>
            <a:r>
              <a:rPr lang="ru-RU" sz="3000" b="1" dirty="0" smtClean="0">
                <a:solidFill>
                  <a:schemeClr val="accent2"/>
                </a:solidFill>
              </a:rPr>
              <a:t>«Ситуация общения» -</a:t>
            </a:r>
            <a:r>
              <a:rPr lang="ru-RU" sz="2800" dirty="0" smtClean="0"/>
              <a:t> специально проектируемая педагогом или возникающая спонтанно форма общения, направленная на упражнение детей в использовании освоенных речевых категорий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500166" y="117693"/>
            <a:ext cx="685804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Примерами ситуации общения на развитие коммуникативных умений может быть:</a:t>
            </a:r>
            <a:endParaRPr kumimoji="0" lang="ru-RU" sz="2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1010245"/>
            <a:ext cx="75724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660066"/>
                </a:solidFill>
              </a:rPr>
              <a:t>«Что не так?»</a:t>
            </a:r>
            <a:r>
              <a:rPr lang="ru-RU" sz="2000" dirty="0" smtClean="0"/>
              <a:t> (цель: упражнять детей в умении соотносить форму приветствия с ситуацией ее использования: каждое приветствие уместно в той или иной ситуации: утром не скажешь «добрый вечер»; нельзя сказать «привет» тому, кто старше по возрасту или мало знаком)</a:t>
            </a:r>
          </a:p>
          <a:p>
            <a:pPr algn="just"/>
            <a:r>
              <a:rPr lang="ru-RU" sz="2000" b="1" dirty="0" smtClean="0">
                <a:solidFill>
                  <a:srgbClr val="660066"/>
                </a:solidFill>
              </a:rPr>
              <a:t>«Улыбка» </a:t>
            </a:r>
            <a:r>
              <a:rPr lang="ru-RU" sz="2000" dirty="0" smtClean="0"/>
              <a:t>(цель: упражнять в использовании при приветствии средств невербального общения: посмотреть человеку в глаза и улыбнуться, чтобы он понял: ему рады, приветствуют именно его)</a:t>
            </a:r>
          </a:p>
          <a:p>
            <a:pPr algn="just"/>
            <a:r>
              <a:rPr lang="ru-RU" sz="2000" b="1" dirty="0" smtClean="0">
                <a:solidFill>
                  <a:srgbClr val="660066"/>
                </a:solidFill>
              </a:rPr>
              <a:t>«Рукопожатие»</a:t>
            </a:r>
            <a:r>
              <a:rPr lang="ru-RU" sz="2000" dirty="0" smtClean="0"/>
              <a:t> (цель: упражнять детей в использовании форм жестового приветствия)</a:t>
            </a:r>
          </a:p>
          <a:p>
            <a:pPr algn="ctr"/>
            <a:r>
              <a:rPr lang="ru-RU" sz="2000" b="1" dirty="0" smtClean="0">
                <a:solidFill>
                  <a:srgbClr val="660066"/>
                </a:solidFill>
              </a:rPr>
              <a:t>Игры-викторины: </a:t>
            </a:r>
          </a:p>
          <a:p>
            <a:pPr algn="just"/>
            <a:r>
              <a:rPr lang="ru-RU" sz="2000" dirty="0" smtClean="0"/>
              <a:t>«Придумай загадку» (упражнение детей в описании предметов, придумывании загадок)</a:t>
            </a:r>
          </a:p>
          <a:p>
            <a:pPr algn="just"/>
            <a:r>
              <a:rPr lang="ru-RU" sz="2000" dirty="0" smtClean="0"/>
              <a:t>«Из какой сказки вещи» (упражнение в развитии объяснительной речи) </a:t>
            </a:r>
          </a:p>
          <a:p>
            <a:pPr algn="just"/>
            <a:r>
              <a:rPr lang="ru-RU" sz="2000" dirty="0" smtClean="0"/>
              <a:t>«Магазин волшебных вещей» (упражнение в использовании средств языковой выразительности)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310" y="268271"/>
            <a:ext cx="4071966" cy="642942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Конструкторы ЛЕГО</a:t>
            </a:r>
            <a:r>
              <a:rPr lang="ru-RU" sz="24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 </a:t>
            </a:r>
            <a:endParaRPr lang="ru-RU" sz="24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904555"/>
            <a:ext cx="7615262" cy="4983179"/>
          </a:xfrm>
        </p:spPr>
        <p:txBody>
          <a:bodyPr/>
          <a:lstStyle/>
          <a:p>
            <a:r>
              <a:rPr lang="ru-RU" sz="2400" dirty="0" smtClean="0"/>
              <a:t>согласование числительных с существительными</a:t>
            </a:r>
          </a:p>
          <a:p>
            <a:r>
              <a:rPr lang="ru-RU" sz="2400" dirty="0" smtClean="0"/>
              <a:t>правильное соотнесение понятий «право», «лево», «сзади», «спереди», «под», «над», различение понятия «между тем-то и тем-то»</a:t>
            </a:r>
          </a:p>
          <a:p>
            <a:r>
              <a:rPr lang="ru-RU" sz="2400" dirty="0" smtClean="0"/>
              <a:t>запоминание образа буквы, различение сходных буквы (д-л-п; а-л; р-я)</a:t>
            </a:r>
          </a:p>
          <a:p>
            <a:r>
              <a:rPr lang="ru-RU" sz="2400" dirty="0" smtClean="0"/>
              <a:t>отрабатывание падежных окончаний</a:t>
            </a:r>
          </a:p>
          <a:p>
            <a:r>
              <a:rPr lang="ru-RU" sz="2400" dirty="0" smtClean="0"/>
              <a:t>образование сложных слов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5572140"/>
            <a:ext cx="81439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ies.org.ua/wp-content/uploads/2018/01/45024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357276"/>
            <a:ext cx="2974165" cy="2226276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429108"/>
            <a:ext cx="2428892" cy="221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712" y="438103"/>
            <a:ext cx="6652466" cy="53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712" y="438102"/>
            <a:ext cx="6652465" cy="552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3599" y="438101"/>
            <a:ext cx="7045356" cy="565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3599" y="431028"/>
            <a:ext cx="7299224" cy="563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8712" y="438100"/>
            <a:ext cx="7299225" cy="57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643" y="465747"/>
            <a:ext cx="7485362" cy="541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5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0066"/>
      </a:hlink>
      <a:folHlink>
        <a:srgbClr val="66006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883</Words>
  <Application>Microsoft Office PowerPoint</Application>
  <PresentationFormat>Экран (4:3)</PresentationFormat>
  <Paragraphs>96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1_Тема Office</vt:lpstr>
      <vt:lpstr>Инновационные формы работы по речевому развитию дошкольников</vt:lpstr>
      <vt:lpstr>Согласно ФГОС ДО речевое развитие включает:</vt:lpstr>
      <vt:lpstr>Слайд 3</vt:lpstr>
      <vt:lpstr>Слайд 4</vt:lpstr>
      <vt:lpstr>Слайд 5</vt:lpstr>
      <vt:lpstr>Инновационные технологии по речевому развитию  </vt:lpstr>
      <vt:lpstr>Слайд 7</vt:lpstr>
      <vt:lpstr>Конструкторы ЛЕГО </vt:lpstr>
      <vt:lpstr>Слайд 9</vt:lpstr>
      <vt:lpstr>Синквейн - творческая работа, имеющая короткую форму стихотворения, состоящего из пяти нерифмованных строк</vt:lpstr>
      <vt:lpstr>Слайд 11</vt:lpstr>
      <vt:lpstr>Слайд 12</vt:lpstr>
      <vt:lpstr>Мнемотехника – система методов и приемов, обеспечивающих успешное запоминание, сохранение и воспроизведение информации, знаний об особенностях объектов природы, об окружающем мире, эффективное запоминание структуры рассказа, и, конечно, развитие речи </vt:lpstr>
      <vt:lpstr>Мнемотаблицы – схемы служат дидактическим материалам по развитию связной речи дошкольников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Универсальные</dc:title>
  <dc:creator>Фокина Лидия Петровна</dc:creator>
  <cp:keywords>Шаблон презентации</cp:keywords>
  <cp:lastModifiedBy>Марина</cp:lastModifiedBy>
  <cp:revision>148</cp:revision>
  <dcterms:created xsi:type="dcterms:W3CDTF">2014-07-06T18:18:01Z</dcterms:created>
  <dcterms:modified xsi:type="dcterms:W3CDTF">2020-02-26T11:03:15Z</dcterms:modified>
</cp:coreProperties>
</file>