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88" r:id="rId3"/>
    <p:sldId id="257" r:id="rId4"/>
    <p:sldId id="260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89" r:id="rId14"/>
    <p:sldId id="290" r:id="rId15"/>
    <p:sldId id="267" r:id="rId16"/>
    <p:sldId id="268" r:id="rId17"/>
    <p:sldId id="281" r:id="rId18"/>
    <p:sldId id="269" r:id="rId19"/>
    <p:sldId id="282" r:id="rId20"/>
    <p:sldId id="270" r:id="rId21"/>
    <p:sldId id="271" r:id="rId22"/>
    <p:sldId id="272" r:id="rId23"/>
    <p:sldId id="273" r:id="rId24"/>
    <p:sldId id="279" r:id="rId25"/>
    <p:sldId id="274" r:id="rId26"/>
    <p:sldId id="283" r:id="rId27"/>
    <p:sldId id="275" r:id="rId28"/>
    <p:sldId id="284" r:id="rId29"/>
    <p:sldId id="286" r:id="rId30"/>
    <p:sldId id="287" r:id="rId31"/>
    <p:sldId id="285" r:id="rId32"/>
    <p:sldId id="276" r:id="rId33"/>
    <p:sldId id="277" r:id="rId34"/>
    <p:sldId id="278" r:id="rId35"/>
    <p:sldId id="28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8B5FF06-00BE-431A-B9ED-3A74F065AE4F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3A972EB-C242-4EAA-926B-3AEF7BB35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FF06-00BE-431A-B9ED-3A74F065AE4F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72EB-C242-4EAA-926B-3AEF7BB35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FF06-00BE-431A-B9ED-3A74F065AE4F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72EB-C242-4EAA-926B-3AEF7BB35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FF06-00BE-431A-B9ED-3A74F065AE4F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72EB-C242-4EAA-926B-3AEF7BB35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FF06-00BE-431A-B9ED-3A74F065AE4F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72EB-C242-4EAA-926B-3AEF7BB35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FF06-00BE-431A-B9ED-3A74F065AE4F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72EB-C242-4EAA-926B-3AEF7BB35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8B5FF06-00BE-431A-B9ED-3A74F065AE4F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3A972EB-C242-4EAA-926B-3AEF7BB357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8B5FF06-00BE-431A-B9ED-3A74F065AE4F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3A972EB-C242-4EAA-926B-3AEF7BB35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FF06-00BE-431A-B9ED-3A74F065AE4F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72EB-C242-4EAA-926B-3AEF7BB35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FF06-00BE-431A-B9ED-3A74F065AE4F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72EB-C242-4EAA-926B-3AEF7BB35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FF06-00BE-431A-B9ED-3A74F065AE4F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72EB-C242-4EAA-926B-3AEF7BB35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8B5FF06-00BE-431A-B9ED-3A74F065AE4F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3A972EB-C242-4EAA-926B-3AEF7BB35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476673"/>
            <a:ext cx="7958166" cy="25202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Современные образовательные технологии в развитии связной речи у детей дошкольного возраста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H="1" flipV="1">
            <a:off x="4643438" y="5157192"/>
            <a:ext cx="4500562" cy="151216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Подготовила и провела</a:t>
            </a:r>
          </a:p>
          <a:p>
            <a:r>
              <a:rPr lang="ru-RU" dirty="0" smtClean="0"/>
              <a:t>воспитатель высшей квалификационной категории</a:t>
            </a:r>
            <a:br>
              <a:rPr lang="ru-RU" dirty="0" smtClean="0"/>
            </a:br>
            <a:r>
              <a:rPr lang="ru-RU" dirty="0" smtClean="0"/>
              <a:t>Короннова Анна </a:t>
            </a:r>
            <a:r>
              <a:rPr lang="ru-RU" dirty="0" smtClean="0"/>
              <a:t>Юрьевна</a:t>
            </a:r>
          </a:p>
          <a:p>
            <a:pPr algn="ctr"/>
            <a:r>
              <a:rPr lang="ru-RU" sz="1900" dirty="0" smtClean="0"/>
              <a:t>19 марта 2020 г.</a:t>
            </a:r>
            <a:endParaRPr lang="ru-RU" sz="1900" dirty="0" smtClean="0"/>
          </a:p>
          <a:p>
            <a:endParaRPr lang="ru-RU" dirty="0"/>
          </a:p>
        </p:txBody>
      </p:sp>
      <p:pic>
        <p:nvPicPr>
          <p:cNvPr id="24578" name="Picture 2" descr="Картинки по запросу &quot;картинки  с детьми рассказывают монологическая речь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14818"/>
            <a:ext cx="4394087" cy="22442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10001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500042"/>
            <a:ext cx="850112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Проекты в группе детей 3-4 лет</a:t>
            </a:r>
          </a:p>
          <a:p>
            <a:pPr algn="just"/>
            <a:r>
              <a:rPr lang="ru-RU" sz="2400" dirty="0" smtClean="0"/>
              <a:t>Краткосрочные мини проекты</a:t>
            </a:r>
          </a:p>
          <a:p>
            <a:pPr algn="just"/>
            <a:r>
              <a:rPr lang="ru-RU" sz="2400" dirty="0" smtClean="0"/>
              <a:t> (серии </a:t>
            </a:r>
            <a:r>
              <a:rPr lang="ru-RU" sz="2400" dirty="0"/>
              <a:t>образовательных </a:t>
            </a:r>
            <a:r>
              <a:rPr lang="ru-RU" sz="2400" dirty="0" smtClean="0"/>
              <a:t>ситуаций): </a:t>
            </a:r>
          </a:p>
          <a:p>
            <a:pPr>
              <a:buFontTx/>
              <a:buChar char="-"/>
            </a:pPr>
            <a:r>
              <a:rPr lang="ru-RU" dirty="0" smtClean="0"/>
              <a:t> </a:t>
            </a:r>
            <a:r>
              <a:rPr lang="ru-RU" sz="2400" dirty="0" smtClean="0"/>
              <a:t>«</a:t>
            </a:r>
            <a:r>
              <a:rPr lang="ru-RU" sz="2400" dirty="0"/>
              <a:t>Прогулка куклы Кати» </a:t>
            </a:r>
            <a:endParaRPr lang="ru-RU" sz="2400" dirty="0" smtClean="0"/>
          </a:p>
          <a:p>
            <a:pPr>
              <a:buFontTx/>
              <a:buChar char="-"/>
            </a:pPr>
            <a:r>
              <a:rPr lang="ru-RU" sz="2400" dirty="0" smtClean="0"/>
              <a:t> «</a:t>
            </a:r>
            <a:r>
              <a:rPr lang="ru-RU" sz="2400" dirty="0"/>
              <a:t>Поможем малышам </a:t>
            </a:r>
            <a:r>
              <a:rPr lang="ru-RU" sz="2400" dirty="0" smtClean="0"/>
              <a:t>найти </a:t>
            </a:r>
            <a:r>
              <a:rPr lang="ru-RU" sz="2400" dirty="0"/>
              <a:t>мам</a:t>
            </a:r>
            <a:r>
              <a:rPr lang="ru-RU" sz="2400" dirty="0" smtClean="0"/>
              <a:t>» (животные)</a:t>
            </a:r>
          </a:p>
          <a:p>
            <a:endParaRPr lang="ru-RU" dirty="0" smtClean="0"/>
          </a:p>
          <a:p>
            <a:pPr algn="ctr"/>
            <a:r>
              <a:rPr lang="ru-RU" sz="2800" b="1" dirty="0"/>
              <a:t>Проекты в </a:t>
            </a:r>
            <a:r>
              <a:rPr lang="ru-RU" sz="2800" b="1" dirty="0" smtClean="0"/>
              <a:t>группе детей 4-5 лет</a:t>
            </a:r>
          </a:p>
          <a:p>
            <a:pPr algn="just"/>
            <a:r>
              <a:rPr lang="ru-RU" sz="2400" dirty="0" smtClean="0"/>
              <a:t>(обязательное </a:t>
            </a:r>
            <a:r>
              <a:rPr lang="ru-RU" sz="2400" dirty="0"/>
              <a:t>использование элементарного экспериментирования, выполнение заданий проекта парами или небольшими </a:t>
            </a:r>
            <a:r>
              <a:rPr lang="ru-RU" sz="2400" dirty="0" smtClean="0"/>
              <a:t>подгруппами):</a:t>
            </a:r>
            <a:endParaRPr lang="ru-RU" sz="2400" dirty="0"/>
          </a:p>
          <a:p>
            <a:pPr algn="just"/>
            <a:r>
              <a:rPr lang="ru-RU" sz="2000" dirty="0" smtClean="0"/>
              <a:t>- </a:t>
            </a:r>
            <a:r>
              <a:rPr lang="ru-RU" sz="2400" dirty="0" smtClean="0"/>
              <a:t>«</a:t>
            </a:r>
            <a:r>
              <a:rPr lang="ru-RU" sz="2400" dirty="0"/>
              <a:t>Зачем людям транспорт</a:t>
            </a:r>
            <a:r>
              <a:rPr lang="ru-RU" sz="2400" dirty="0" smtClean="0"/>
              <a:t>?»</a:t>
            </a:r>
          </a:p>
          <a:p>
            <a:pPr algn="just"/>
            <a:r>
              <a:rPr lang="ru-RU" sz="2400" dirty="0" smtClean="0"/>
              <a:t>- «Камень</a:t>
            </a:r>
            <a:r>
              <a:rPr lang="ru-RU" sz="2400" dirty="0"/>
              <a:t>, ножницы, бумага</a:t>
            </a:r>
            <a:r>
              <a:rPr lang="ru-RU" sz="2400" dirty="0" smtClean="0"/>
              <a:t>»</a:t>
            </a:r>
          </a:p>
          <a:p>
            <a:pPr algn="just"/>
            <a:r>
              <a:rPr lang="ru-RU" sz="2400" dirty="0" smtClean="0"/>
              <a:t>- «</a:t>
            </a:r>
            <a:r>
              <a:rPr lang="ru-RU" sz="2400" dirty="0"/>
              <a:t>Как человек узнаёт время</a:t>
            </a:r>
            <a:r>
              <a:rPr lang="ru-RU" sz="2400" dirty="0" smtClean="0"/>
              <a:t>?»</a:t>
            </a:r>
          </a:p>
          <a:p>
            <a:pPr algn="just"/>
            <a:r>
              <a:rPr lang="ru-RU" sz="2400" dirty="0" smtClean="0"/>
              <a:t>- «</a:t>
            </a:r>
            <a:r>
              <a:rPr lang="ru-RU" sz="2400" dirty="0"/>
              <a:t>Зачем человек придумал посуду</a:t>
            </a:r>
            <a:r>
              <a:rPr lang="ru-RU" sz="2400" dirty="0" smtClean="0"/>
              <a:t>?»</a:t>
            </a:r>
          </a:p>
          <a:p>
            <a:pPr algn="just"/>
            <a:r>
              <a:rPr lang="ru-RU" sz="2400" dirty="0" smtClean="0"/>
              <a:t>- «Почему </a:t>
            </a:r>
            <a:r>
              <a:rPr lang="ru-RU" sz="2400" dirty="0"/>
              <a:t>сок, вода, молоко разного цвета?»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612844"/>
            <a:ext cx="8429684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Проекты для детей </a:t>
            </a:r>
            <a:r>
              <a:rPr lang="ru-RU" sz="2800" b="1" dirty="0" smtClean="0"/>
              <a:t>5-7 лет</a:t>
            </a:r>
          </a:p>
          <a:p>
            <a:pPr algn="just"/>
            <a:r>
              <a:rPr lang="ru-RU" sz="2400" dirty="0" smtClean="0"/>
              <a:t>-характеризуются познавательной </a:t>
            </a:r>
            <a:r>
              <a:rPr lang="ru-RU" sz="2400" dirty="0"/>
              <a:t>и социально-нравственной направленностью </a:t>
            </a:r>
            <a:r>
              <a:rPr lang="ru-RU" sz="2400" dirty="0" smtClean="0"/>
              <a:t>тематики:</a:t>
            </a:r>
          </a:p>
          <a:p>
            <a:r>
              <a:rPr lang="ru-RU" sz="2200" dirty="0" smtClean="0"/>
              <a:t>«</a:t>
            </a:r>
            <a:r>
              <a:rPr lang="ru-RU" sz="2200" dirty="0"/>
              <a:t>Если с другом вышел в путь</a:t>
            </a:r>
            <a:r>
              <a:rPr lang="ru-RU" sz="2200" dirty="0" smtClean="0"/>
              <a:t>…»</a:t>
            </a:r>
          </a:p>
          <a:p>
            <a:r>
              <a:rPr lang="ru-RU" sz="2200" dirty="0" smtClean="0"/>
              <a:t>«</a:t>
            </a:r>
            <a:r>
              <a:rPr lang="ru-RU" sz="2200" dirty="0"/>
              <a:t>Добрые слова в день рождения</a:t>
            </a:r>
            <a:r>
              <a:rPr lang="ru-RU" sz="2200" dirty="0" smtClean="0"/>
              <a:t>»</a:t>
            </a:r>
          </a:p>
          <a:p>
            <a:r>
              <a:rPr lang="ru-RU" sz="2200" dirty="0" smtClean="0"/>
              <a:t>«</a:t>
            </a:r>
            <a:r>
              <a:rPr lang="ru-RU" sz="2200" dirty="0"/>
              <a:t>Как открыть книжный гипермаркет</a:t>
            </a:r>
            <a:r>
              <a:rPr lang="ru-RU" sz="2200" dirty="0" smtClean="0"/>
              <a:t>?»</a:t>
            </a:r>
          </a:p>
          <a:p>
            <a:r>
              <a:rPr lang="ru-RU" sz="2200" dirty="0" smtClean="0"/>
              <a:t>«</a:t>
            </a:r>
            <a:r>
              <a:rPr lang="ru-RU" sz="2200" dirty="0"/>
              <a:t>Жалобная книга природы</a:t>
            </a:r>
            <a:r>
              <a:rPr lang="ru-RU" sz="2200" dirty="0" smtClean="0"/>
              <a:t>»</a:t>
            </a:r>
          </a:p>
          <a:p>
            <a:endParaRPr lang="ru-RU" sz="2000" dirty="0"/>
          </a:p>
          <a:p>
            <a:pPr>
              <a:buFontTx/>
              <a:buChar char="-"/>
            </a:pPr>
            <a:r>
              <a:rPr lang="ru-RU" sz="2400" dirty="0" smtClean="0"/>
              <a:t> соответствуют </a:t>
            </a:r>
            <a:r>
              <a:rPr lang="ru-RU" sz="2400" dirty="0"/>
              <a:t>праздникам и знаменательным событиям, происходящим в стране, городе, детском саду или </a:t>
            </a:r>
            <a:r>
              <a:rPr lang="ru-RU" sz="2400" dirty="0" smtClean="0"/>
              <a:t>группе</a:t>
            </a:r>
          </a:p>
          <a:p>
            <a:endParaRPr lang="ru-RU" sz="2400" dirty="0" smtClean="0"/>
          </a:p>
          <a:p>
            <a:pPr>
              <a:buFontTx/>
              <a:buChar char="-"/>
            </a:pPr>
            <a:r>
              <a:rPr lang="ru-RU" sz="2400" dirty="0" smtClean="0"/>
              <a:t> результатом </a:t>
            </a:r>
            <a:r>
              <a:rPr lang="ru-RU" sz="2400" dirty="0"/>
              <a:t>проектной деятельности может быть коллективный продукт, полученный в результате сотрудничества детей всей группы: альбом рисунков, рассказов, коллаж «Наш детский сад»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476672"/>
            <a:ext cx="8678198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Образовательный </a:t>
            </a:r>
            <a:r>
              <a:rPr lang="ru-RU" sz="2800" b="1" dirty="0"/>
              <a:t>проект на тему: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«</a:t>
            </a:r>
            <a:r>
              <a:rPr lang="ru-RU" sz="2800" b="1" dirty="0"/>
              <a:t>Придумай сказку</a:t>
            </a:r>
            <a:r>
              <a:rPr lang="ru-RU" sz="2800" b="1" dirty="0" smtClean="0"/>
              <a:t>»</a:t>
            </a:r>
          </a:p>
          <a:p>
            <a:r>
              <a:rPr lang="ru-RU" sz="2400" b="1" dirty="0"/>
              <a:t>Цель проекта: </a:t>
            </a:r>
            <a:endParaRPr lang="ru-RU" sz="2400" b="1" dirty="0" smtClean="0"/>
          </a:p>
          <a:p>
            <a:pPr algn="just"/>
            <a:r>
              <a:rPr lang="ru-RU" sz="2000" dirty="0" smtClean="0"/>
              <a:t>формировать </a:t>
            </a:r>
            <a:r>
              <a:rPr lang="ru-RU" sz="2000" dirty="0"/>
              <a:t>умение составлять творческие сказки на заданную тему: по плану, с самостоятельно составленным содержанием; воплощать свой замысел в </a:t>
            </a:r>
            <a:r>
              <a:rPr lang="ru-RU" sz="2000" dirty="0" smtClean="0"/>
              <a:t>рисунке</a:t>
            </a:r>
          </a:p>
          <a:p>
            <a:pPr algn="just"/>
            <a:endParaRPr lang="ru-RU" sz="2000" dirty="0" smtClean="0"/>
          </a:p>
          <a:p>
            <a:r>
              <a:rPr lang="ru-RU" sz="2400" b="1" dirty="0" smtClean="0"/>
              <a:t>Результат </a:t>
            </a:r>
            <a:r>
              <a:rPr lang="ru-RU" sz="2400" b="1" dirty="0"/>
              <a:t>реализации данного проекта: </a:t>
            </a:r>
          </a:p>
          <a:p>
            <a:pPr algn="just"/>
            <a:r>
              <a:rPr lang="ru-RU" sz="2000" dirty="0"/>
              <a:t>- у детей сформировано умение самостоятельно составлять творческие сказки на заданную тему по плану и по самостоятельно придуманному содержанию</a:t>
            </a:r>
            <a:r>
              <a:rPr lang="ru-RU" sz="2000" dirty="0" smtClean="0"/>
              <a:t>; логически </a:t>
            </a:r>
            <a:r>
              <a:rPr lang="ru-RU" sz="2000" dirty="0"/>
              <a:t>их </a:t>
            </a:r>
            <a:r>
              <a:rPr lang="ru-RU" sz="2000" dirty="0" smtClean="0"/>
              <a:t>выстраивать</a:t>
            </a:r>
            <a:endParaRPr lang="ru-RU" sz="2000" dirty="0"/>
          </a:p>
          <a:p>
            <a:pPr algn="just"/>
            <a:r>
              <a:rPr lang="ru-RU" sz="2000" dirty="0"/>
              <a:t>- дети научились использовать свои приобретённые умения: выбирать правильный темп и интонацию; подбирать наиболее точные и выразительные слова, синонимы, антонимы, строить простые и сложные предложения, владеть разнообразными грамматическими </a:t>
            </a:r>
            <a:r>
              <a:rPr lang="ru-RU" sz="2000" dirty="0" smtClean="0"/>
              <a:t>средствами</a:t>
            </a:r>
            <a:endParaRPr lang="ru-RU" sz="2000" dirty="0"/>
          </a:p>
          <a:p>
            <a:pPr algn="just"/>
            <a:r>
              <a:rPr lang="ru-RU" sz="2000" dirty="0"/>
              <a:t>- у детей сформировано умение воспроизводить свой замысел в </a:t>
            </a:r>
            <a:r>
              <a:rPr lang="ru-RU" sz="2000" dirty="0" smtClean="0"/>
              <a:t>рисунке</a:t>
            </a:r>
            <a:endParaRPr lang="ru-RU" sz="2000" dirty="0"/>
          </a:p>
          <a:p>
            <a:r>
              <a:rPr lang="ru-RU" sz="2000" dirty="0"/>
              <a:t> 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я\Desktop\20200313_131730.jpg"/>
          <p:cNvPicPr>
            <a:picLocks noChangeAspect="1" noChangeArrowheads="1"/>
          </p:cNvPicPr>
          <p:nvPr/>
        </p:nvPicPr>
        <p:blipFill>
          <a:blip r:embed="rId2" cstate="print"/>
          <a:srcRect l="46139" t="4315" r="6712" b="4877"/>
          <a:stretch>
            <a:fillRect/>
          </a:stretch>
        </p:blipFill>
        <p:spPr bwMode="auto">
          <a:xfrm rot="5400000">
            <a:off x="766043" y="19719"/>
            <a:ext cx="2622641" cy="3726163"/>
          </a:xfrm>
          <a:prstGeom prst="rect">
            <a:avLst/>
          </a:prstGeom>
          <a:noFill/>
        </p:spPr>
      </p:pic>
      <p:pic>
        <p:nvPicPr>
          <p:cNvPr id="1027" name="Picture 3" descr="C:\Users\Аня\Desktop\20200313_131754.jpg"/>
          <p:cNvPicPr>
            <a:picLocks noChangeAspect="1" noChangeArrowheads="1"/>
          </p:cNvPicPr>
          <p:nvPr/>
        </p:nvPicPr>
        <p:blipFill>
          <a:blip r:embed="rId3" cstate="print"/>
          <a:srcRect l="3060" t="6148" r="2067" b="12241"/>
          <a:stretch>
            <a:fillRect/>
          </a:stretch>
        </p:blipFill>
        <p:spPr bwMode="auto">
          <a:xfrm>
            <a:off x="4714876" y="642918"/>
            <a:ext cx="4071966" cy="2627075"/>
          </a:xfrm>
          <a:prstGeom prst="rect">
            <a:avLst/>
          </a:prstGeom>
          <a:noFill/>
        </p:spPr>
      </p:pic>
      <p:pic>
        <p:nvPicPr>
          <p:cNvPr id="1028" name="Picture 4" descr="C:\Users\Аня\Desktop\20200313_131823.jpg"/>
          <p:cNvPicPr>
            <a:picLocks noChangeAspect="1" noChangeArrowheads="1"/>
          </p:cNvPicPr>
          <p:nvPr/>
        </p:nvPicPr>
        <p:blipFill>
          <a:blip r:embed="rId4" cstate="print"/>
          <a:srcRect l="3555" t="12642" r="5187" b="14668"/>
          <a:stretch>
            <a:fillRect/>
          </a:stretch>
        </p:blipFill>
        <p:spPr bwMode="auto">
          <a:xfrm>
            <a:off x="285720" y="3786190"/>
            <a:ext cx="3707011" cy="2214578"/>
          </a:xfrm>
          <a:prstGeom prst="rect">
            <a:avLst/>
          </a:prstGeom>
          <a:noFill/>
        </p:spPr>
      </p:pic>
      <p:pic>
        <p:nvPicPr>
          <p:cNvPr id="1029" name="Picture 5" descr="C:\Users\Аня\Desktop\20200313_1318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3500438"/>
            <a:ext cx="4190998" cy="3143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6891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я\Desktop\20200313_131930.jpg"/>
          <p:cNvPicPr>
            <a:picLocks noChangeAspect="1" noChangeArrowheads="1"/>
          </p:cNvPicPr>
          <p:nvPr/>
        </p:nvPicPr>
        <p:blipFill>
          <a:blip r:embed="rId2" cstate="print"/>
          <a:srcRect l="3061" t="10204" r="5101" b="26530"/>
          <a:stretch>
            <a:fillRect/>
          </a:stretch>
        </p:blipFill>
        <p:spPr bwMode="auto">
          <a:xfrm>
            <a:off x="214282" y="500042"/>
            <a:ext cx="4286280" cy="2214578"/>
          </a:xfrm>
          <a:prstGeom prst="rect">
            <a:avLst/>
          </a:prstGeom>
          <a:noFill/>
        </p:spPr>
      </p:pic>
      <p:pic>
        <p:nvPicPr>
          <p:cNvPr id="2051" name="Picture 3" descr="C:\Users\Аня\Desktop\20200313_131948.jpg"/>
          <p:cNvPicPr>
            <a:picLocks noChangeAspect="1" noChangeArrowheads="1"/>
          </p:cNvPicPr>
          <p:nvPr/>
        </p:nvPicPr>
        <p:blipFill>
          <a:blip r:embed="rId3" cstate="print"/>
          <a:srcRect l="6557" t="13114" r="8606" b="6557"/>
          <a:stretch>
            <a:fillRect/>
          </a:stretch>
        </p:blipFill>
        <p:spPr bwMode="auto">
          <a:xfrm>
            <a:off x="5286380" y="3832803"/>
            <a:ext cx="3857620" cy="2739469"/>
          </a:xfrm>
          <a:prstGeom prst="rect">
            <a:avLst/>
          </a:prstGeom>
          <a:noFill/>
        </p:spPr>
      </p:pic>
      <p:pic>
        <p:nvPicPr>
          <p:cNvPr id="2052" name="Picture 4" descr="C:\Users\Аня\Desktop\20200313_132044.jpg"/>
          <p:cNvPicPr>
            <a:picLocks noChangeAspect="1" noChangeArrowheads="1"/>
          </p:cNvPicPr>
          <p:nvPr/>
        </p:nvPicPr>
        <p:blipFill>
          <a:blip r:embed="rId4" cstate="print"/>
          <a:srcRect l="4630" t="16050" r="2777" b="23456"/>
          <a:stretch>
            <a:fillRect/>
          </a:stretch>
        </p:blipFill>
        <p:spPr bwMode="auto">
          <a:xfrm>
            <a:off x="0" y="3252565"/>
            <a:ext cx="5214942" cy="2555320"/>
          </a:xfrm>
          <a:prstGeom prst="rect">
            <a:avLst/>
          </a:prstGeom>
          <a:noFill/>
        </p:spPr>
      </p:pic>
      <p:pic>
        <p:nvPicPr>
          <p:cNvPr id="2053" name="Picture 5" descr="C:\Users\Аня\Desktop\20200313_132152.jpg"/>
          <p:cNvPicPr>
            <a:picLocks noChangeAspect="1" noChangeArrowheads="1"/>
          </p:cNvPicPr>
          <p:nvPr/>
        </p:nvPicPr>
        <p:blipFill>
          <a:blip r:embed="rId5" cstate="print"/>
          <a:srcRect l="6249" t="12500" r="3125" b="8333"/>
          <a:stretch>
            <a:fillRect/>
          </a:stretch>
        </p:blipFill>
        <p:spPr bwMode="auto">
          <a:xfrm>
            <a:off x="5143504" y="714356"/>
            <a:ext cx="3598219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476672"/>
            <a:ext cx="885698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Технология исследовательской </a:t>
            </a:r>
            <a:r>
              <a:rPr lang="ru-RU" sz="2800" b="1" dirty="0" smtClean="0"/>
              <a:t>деятельности реализуется:</a:t>
            </a:r>
            <a:endParaRPr lang="ru-RU" sz="2800" b="1" dirty="0"/>
          </a:p>
          <a:p>
            <a:pPr algn="just"/>
            <a:r>
              <a:rPr lang="ru-RU" sz="2000" dirty="0" smtClean="0"/>
              <a:t>- </a:t>
            </a:r>
            <a:r>
              <a:rPr lang="ru-RU" sz="2400" dirty="0" smtClean="0"/>
              <a:t>через организацию наблюдений, использование сенсорного обследования, эвристическое обсуждение, развивающие игры</a:t>
            </a:r>
          </a:p>
          <a:p>
            <a:pPr algn="just">
              <a:buFontTx/>
              <a:buChar char="-"/>
            </a:pPr>
            <a:r>
              <a:rPr lang="ru-RU" sz="2400" dirty="0" smtClean="0"/>
              <a:t> через организацию совместной образовательной деятельности по экспериментальной и исследовательской деятельности, занятий-опытов</a:t>
            </a:r>
          </a:p>
          <a:p>
            <a:pPr algn="just">
              <a:buFontTx/>
              <a:buChar char="-"/>
            </a:pPr>
            <a:r>
              <a:rPr lang="ru-RU" sz="2400" dirty="0" smtClean="0"/>
              <a:t> через использование бытовых и проблемных ситуаций, </a:t>
            </a:r>
            <a:r>
              <a:rPr lang="ru-RU" sz="2400" dirty="0"/>
              <a:t>содержащие познавательные </a:t>
            </a:r>
            <a:r>
              <a:rPr lang="ru-RU" sz="2400" dirty="0" smtClean="0"/>
              <a:t>задачи, смоделированной ситуации</a:t>
            </a:r>
          </a:p>
        </p:txBody>
      </p:sp>
      <p:pic>
        <p:nvPicPr>
          <p:cNvPr id="13314" name="Picture 2" descr="Картинки по запросу &quot;картинки с опытами дошкольников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4357694"/>
            <a:ext cx="3463794" cy="23091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476672"/>
            <a:ext cx="892899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 smtClean="0"/>
              <a:t>Игровая технология </a:t>
            </a:r>
            <a:r>
              <a:rPr lang="ru-RU" sz="2800" b="1" dirty="0"/>
              <a:t>«Мнемотехника</a:t>
            </a:r>
            <a:r>
              <a:rPr lang="ru-RU" sz="2800" b="1" dirty="0" smtClean="0"/>
              <a:t>»</a:t>
            </a:r>
          </a:p>
          <a:p>
            <a:pPr lvl="0" algn="just"/>
            <a:r>
              <a:rPr lang="ru-RU" sz="2400" dirty="0" smtClean="0"/>
              <a:t>Это </a:t>
            </a:r>
            <a:r>
              <a:rPr lang="ru-RU" sz="2400" dirty="0"/>
              <a:t>система методов и приемов, обеспечивающих эффективное запоминание и воспроизведение </a:t>
            </a:r>
            <a:r>
              <a:rPr lang="ru-RU" sz="2400" dirty="0" smtClean="0"/>
              <a:t>информации</a:t>
            </a:r>
            <a:endParaRPr lang="ru-RU" dirty="0" smtClean="0"/>
          </a:p>
          <a:p>
            <a:pPr lvl="0"/>
            <a:r>
              <a:rPr lang="ru-RU" sz="2400" dirty="0" smtClean="0"/>
              <a:t>Особенности </a:t>
            </a:r>
            <a:r>
              <a:rPr lang="ru-RU" sz="2400" dirty="0"/>
              <a:t>технологии: применение не изображения предметов, а символов для опосредованного </a:t>
            </a:r>
            <a:r>
              <a:rPr lang="ru-RU" sz="2400" dirty="0" smtClean="0"/>
              <a:t>запоминания</a:t>
            </a:r>
          </a:p>
          <a:p>
            <a:pPr lvl="0" algn="just"/>
            <a:r>
              <a:rPr lang="ru-RU" sz="2400" dirty="0" smtClean="0"/>
              <a:t>Символы (схематическое изображение):</a:t>
            </a:r>
          </a:p>
          <a:p>
            <a:pPr lvl="0" algn="ctr"/>
            <a:endParaRPr lang="ru-RU" dirty="0" smtClean="0"/>
          </a:p>
          <a:p>
            <a:pPr lvl="0">
              <a:buFontTx/>
              <a:buChar char="-"/>
            </a:pPr>
            <a:r>
              <a:rPr lang="ru-RU" sz="2400" dirty="0" err="1" smtClean="0"/>
              <a:t>мнемоквадраты</a:t>
            </a:r>
            <a:endParaRPr lang="ru-RU" sz="2400" dirty="0" smtClean="0"/>
          </a:p>
          <a:p>
            <a:pPr lvl="0"/>
            <a:endParaRPr lang="ru-RU" sz="2400" b="1" dirty="0" smtClean="0"/>
          </a:p>
          <a:p>
            <a:pPr lvl="0">
              <a:buFontTx/>
              <a:buChar char="-"/>
            </a:pPr>
            <a:r>
              <a:rPr lang="ru-RU" sz="2400" dirty="0" err="1" smtClean="0"/>
              <a:t>мнемодорожки</a:t>
            </a:r>
            <a:endParaRPr lang="ru-RU" sz="2400" dirty="0" smtClean="0"/>
          </a:p>
          <a:p>
            <a:pPr lvl="0"/>
            <a:endParaRPr lang="ru-RU" sz="2400" dirty="0" smtClean="0"/>
          </a:p>
          <a:p>
            <a:pPr lvl="0">
              <a:buFontTx/>
              <a:buChar char="-"/>
            </a:pPr>
            <a:r>
              <a:rPr lang="ru-RU" sz="2400" dirty="0" err="1" smtClean="0"/>
              <a:t>мнемотаблицы</a:t>
            </a:r>
            <a:endParaRPr lang="ru-RU" sz="2400" dirty="0" smtClean="0"/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endParaRPr lang="ru-RU" dirty="0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 l="32304" t="26250"/>
          <a:stretch>
            <a:fillRect/>
          </a:stretch>
        </p:blipFill>
        <p:spPr bwMode="auto">
          <a:xfrm>
            <a:off x="4139952" y="2996952"/>
            <a:ext cx="4536504" cy="3701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7059" t="8236" r="8234" b="7058"/>
          <a:stretch>
            <a:fillRect/>
          </a:stretch>
        </p:blipFill>
        <p:spPr bwMode="auto">
          <a:xfrm>
            <a:off x="428596" y="428604"/>
            <a:ext cx="8358244" cy="6268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54" y="544100"/>
            <a:ext cx="8929718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 smtClean="0"/>
              <a:t>Моделирование</a:t>
            </a:r>
          </a:p>
          <a:p>
            <a:pPr lvl="0" algn="just"/>
            <a:r>
              <a:rPr lang="ru-RU" sz="2400" b="1" dirty="0" smtClean="0"/>
              <a:t>Моделирование в детском саду</a:t>
            </a:r>
            <a:r>
              <a:rPr lang="ru-RU" sz="2400" dirty="0" smtClean="0"/>
              <a:t> </a:t>
            </a:r>
            <a:r>
              <a:rPr lang="ru-RU" dirty="0" smtClean="0"/>
              <a:t>– </a:t>
            </a:r>
          </a:p>
          <a:p>
            <a:pPr lvl="0" algn="just"/>
            <a:r>
              <a:rPr lang="ru-RU" sz="2200" dirty="0" smtClean="0"/>
              <a:t>это совместная деятельность воспитателя и дошкольника, направленная на создание и использование моделей</a:t>
            </a:r>
          </a:p>
          <a:p>
            <a:pPr lvl="0" algn="just"/>
            <a:r>
              <a:rPr lang="ru-RU" sz="2400" b="1" dirty="0" smtClean="0"/>
              <a:t>Моделирование</a:t>
            </a:r>
            <a:r>
              <a:rPr lang="ru-RU" sz="2200" b="1" dirty="0" smtClean="0"/>
              <a:t> </a:t>
            </a:r>
            <a:r>
              <a:rPr lang="ru-RU" sz="2200" dirty="0" smtClean="0"/>
              <a:t>основано на принципе замещения реальных объектов предметами, схематическими изображениями, знаками, предметно-схематическими моделями (календарь погоды (условные обозначения), опыты, мнемотехника, схемы звука, слова, предложения)</a:t>
            </a:r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just"/>
            <a:endParaRPr lang="ru-RU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503" y="3917163"/>
            <a:ext cx="2628898" cy="262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4071942"/>
            <a:ext cx="3278650" cy="2319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 b="8888"/>
          <a:stretch>
            <a:fillRect/>
          </a:stretch>
        </p:blipFill>
        <p:spPr bwMode="auto">
          <a:xfrm>
            <a:off x="6189405" y="4022106"/>
            <a:ext cx="2928926" cy="2260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71481"/>
            <a:ext cx="635796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Tx/>
              <a:buChar char="-"/>
            </a:pPr>
            <a:r>
              <a:rPr lang="ru-RU" sz="2400" dirty="0" smtClean="0"/>
              <a:t>модель «Живые звуки»</a:t>
            </a:r>
          </a:p>
          <a:p>
            <a:pPr lvl="0"/>
            <a:endParaRPr lang="ru-RU" dirty="0" smtClean="0"/>
          </a:p>
          <a:p>
            <a:pPr lvl="0">
              <a:buFontTx/>
              <a:buChar char="-"/>
            </a:pPr>
            <a:endParaRPr lang="ru-RU" dirty="0" smtClean="0"/>
          </a:p>
          <a:p>
            <a:pPr lvl="0">
              <a:buFontTx/>
              <a:buChar char="-"/>
            </a:pPr>
            <a:endParaRPr lang="ru-RU" dirty="0" smtClean="0"/>
          </a:p>
          <a:p>
            <a:pPr lvl="0">
              <a:buFontTx/>
              <a:buChar char="-"/>
            </a:pPr>
            <a:endParaRPr lang="ru-RU" dirty="0" smtClean="0"/>
          </a:p>
          <a:p>
            <a:pPr lvl="0">
              <a:buFontTx/>
              <a:buChar char="-"/>
            </a:pPr>
            <a:endParaRPr lang="ru-RU" dirty="0" smtClean="0"/>
          </a:p>
          <a:p>
            <a:pPr lvl="0">
              <a:buFontTx/>
              <a:buChar char="-"/>
            </a:pPr>
            <a:endParaRPr lang="ru-RU" dirty="0" smtClean="0"/>
          </a:p>
          <a:p>
            <a:pPr lvl="0">
              <a:buFontTx/>
              <a:buChar char="-"/>
            </a:pPr>
            <a:endParaRPr lang="ru-RU" dirty="0"/>
          </a:p>
          <a:p>
            <a:pPr lvl="0">
              <a:buFontTx/>
              <a:buChar char="-"/>
            </a:pPr>
            <a:endParaRPr lang="ru-RU" dirty="0" smtClean="0"/>
          </a:p>
          <a:p>
            <a:pPr lvl="0">
              <a:buFontTx/>
              <a:buChar char="-"/>
            </a:pPr>
            <a:r>
              <a:rPr lang="ru-RU" sz="2400" dirty="0" smtClean="0"/>
              <a:t>модель «Живые слова»</a:t>
            </a:r>
            <a:endParaRPr lang="ru-RU" sz="2400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 l="2930" t="4297" r="12109" b="13671"/>
          <a:stretch>
            <a:fillRect/>
          </a:stretch>
        </p:blipFill>
        <p:spPr bwMode="auto">
          <a:xfrm>
            <a:off x="4355976" y="2976517"/>
            <a:ext cx="4607172" cy="3336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4" name="Picture 2" descr="Картинки по запросу &quot;игра живые звуки картинки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692696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980728"/>
            <a:ext cx="820891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Уровень </a:t>
            </a:r>
            <a:r>
              <a:rPr lang="ru-RU" sz="2800" dirty="0"/>
              <a:t>развития личности дошкольника во многом зависит от его  </a:t>
            </a:r>
            <a:r>
              <a:rPr lang="ru-RU" sz="2800" b="1" dirty="0"/>
              <a:t>уровня речевого развития</a:t>
            </a:r>
          </a:p>
          <a:p>
            <a:pPr algn="just"/>
            <a:endParaRPr lang="ru-RU" sz="2800" dirty="0"/>
          </a:p>
          <a:p>
            <a:pPr algn="just"/>
            <a:endParaRPr lang="ru-RU" sz="2400" dirty="0"/>
          </a:p>
          <a:p>
            <a:pPr algn="just"/>
            <a:r>
              <a:rPr lang="ru-RU" sz="2800" dirty="0"/>
              <a:t>Развитие речи в период дошкольного детства является одной из </a:t>
            </a:r>
            <a:r>
              <a:rPr lang="ru-RU" sz="2800" b="1" dirty="0"/>
              <a:t>важнейших задач </a:t>
            </a:r>
            <a:r>
              <a:rPr lang="ru-RU" sz="2800" dirty="0"/>
              <a:t>интеллектуального развития и подготовки детей к школьному обучению</a:t>
            </a:r>
          </a:p>
          <a:p>
            <a:pPr algn="just"/>
            <a:endParaRPr lang="ru-RU" sz="2400" dirty="0" smtClean="0">
              <a:solidFill>
                <a:srgbClr val="333333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121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642918"/>
            <a:ext cx="864399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/>
              <a:t>Информационно-коммуникационные </a:t>
            </a:r>
            <a:r>
              <a:rPr lang="ru-RU" sz="2800" b="1" dirty="0" smtClean="0"/>
              <a:t>технологии</a:t>
            </a:r>
          </a:p>
          <a:p>
            <a:pPr algn="just"/>
            <a:r>
              <a:rPr lang="ru-RU" sz="2400" dirty="0" smtClean="0"/>
              <a:t>Одна </a:t>
            </a:r>
            <a:r>
              <a:rPr lang="ru-RU" sz="2400" dirty="0"/>
              <a:t>из современных форм работы, в которой </a:t>
            </a:r>
            <a:r>
              <a:rPr lang="ru-RU" sz="2400" dirty="0" smtClean="0"/>
              <a:t>развитие связной речи выстраивается </a:t>
            </a:r>
            <a:r>
              <a:rPr lang="ru-RU" sz="2400" dirty="0"/>
              <a:t>посредством </a:t>
            </a:r>
            <a:r>
              <a:rPr lang="ru-RU" sz="2400" dirty="0" smtClean="0"/>
              <a:t>технических </a:t>
            </a:r>
            <a:r>
              <a:rPr lang="ru-RU" sz="2400" dirty="0"/>
              <a:t>видов </a:t>
            </a:r>
            <a:r>
              <a:rPr lang="ru-RU" sz="2400" dirty="0" smtClean="0"/>
              <a:t>коммуникации (презентации, мнемотехники (</a:t>
            </a:r>
            <a:r>
              <a:rPr lang="ru-RU" sz="2400" dirty="0" err="1" smtClean="0"/>
              <a:t>мнемодорожки</a:t>
            </a:r>
            <a:r>
              <a:rPr lang="ru-RU" sz="2400" dirty="0" smtClean="0"/>
              <a:t>, </a:t>
            </a:r>
            <a:r>
              <a:rPr lang="ru-RU" sz="2400" dirty="0" err="1" smtClean="0"/>
              <a:t>мнетаблицы</a:t>
            </a:r>
            <a:r>
              <a:rPr lang="ru-RU" sz="2400" dirty="0" smtClean="0"/>
              <a:t>), моделирования), с использованием картин (сюжетных, серии сюжетных), сказки, картин изобразительного искусства, технологии  </a:t>
            </a:r>
            <a:r>
              <a:rPr lang="ru-RU" sz="2400" dirty="0" err="1" smtClean="0"/>
              <a:t>сторителлинга</a:t>
            </a:r>
            <a:r>
              <a:rPr lang="ru-RU" sz="2400" dirty="0" smtClean="0"/>
              <a:t>, ТРИЗ и т.д.)</a:t>
            </a:r>
            <a:endParaRPr lang="ru-RU" sz="2400" dirty="0"/>
          </a:p>
        </p:txBody>
      </p:sp>
      <p:pic>
        <p:nvPicPr>
          <p:cNvPr id="10242" name="Picture 2" descr="Картинки по запросу &quot;икт технологии по развитию речи в доу&quot;"/>
          <p:cNvPicPr>
            <a:picLocks noChangeAspect="1" noChangeArrowheads="1"/>
          </p:cNvPicPr>
          <p:nvPr/>
        </p:nvPicPr>
        <p:blipFill rotWithShape="1">
          <a:blip r:embed="rId2" cstate="print"/>
          <a:srcRect b="5954"/>
          <a:stretch/>
        </p:blipFill>
        <p:spPr bwMode="auto">
          <a:xfrm>
            <a:off x="214282" y="4149081"/>
            <a:ext cx="3781654" cy="2376264"/>
          </a:xfrm>
          <a:prstGeom prst="rect">
            <a:avLst/>
          </a:prstGeom>
          <a:noFill/>
        </p:spPr>
      </p:pic>
      <p:pic>
        <p:nvPicPr>
          <p:cNvPr id="10244" name="Picture 4" descr="Конспект занятия по развитию речи в старшей группе с использованием ИКТ «Зимние виды спорта»"/>
          <p:cNvPicPr>
            <a:picLocks noChangeAspect="1" noChangeArrowheads="1"/>
          </p:cNvPicPr>
          <p:nvPr/>
        </p:nvPicPr>
        <p:blipFill rotWithShape="1">
          <a:blip r:embed="rId3" cstate="print"/>
          <a:srcRect b="5892"/>
          <a:stretch/>
        </p:blipFill>
        <p:spPr bwMode="auto">
          <a:xfrm>
            <a:off x="4223233" y="4122423"/>
            <a:ext cx="4547541" cy="24029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T Astra Serif"/>
                <a:ea typeface="Calibri" pitchFamily="34" charset="0"/>
                <a:cs typeface="Times New Roman" pitchFamily="18" charset="0"/>
              </a:rPr>
              <a:t>Технология проблемного обучения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457200"/>
            <a:ext cx="853532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/>
              <a:t>Технология проблемного </a:t>
            </a:r>
            <a:r>
              <a:rPr lang="ru-RU" sz="2800" b="1" dirty="0" smtClean="0"/>
              <a:t>обучения</a:t>
            </a:r>
          </a:p>
          <a:p>
            <a:pPr lvl="0" algn="just"/>
            <a:r>
              <a:rPr lang="ru-RU" sz="2400" dirty="0" smtClean="0"/>
              <a:t>Это </a:t>
            </a:r>
            <a:r>
              <a:rPr lang="ru-RU" sz="2400" dirty="0"/>
              <a:t>организация образовательной деятельности, которая предполагает создание под руководством педагога проблемных ситуаций и активную самостоятельную деятельность воспитанников, в результате чего и происходит речевое </a:t>
            </a:r>
            <a:r>
              <a:rPr lang="ru-RU" sz="2400" dirty="0" smtClean="0"/>
              <a:t>развитие</a:t>
            </a:r>
          </a:p>
          <a:p>
            <a:pPr algn="ctr"/>
            <a:r>
              <a:rPr lang="ru-RU" sz="2400" b="1" dirty="0" smtClean="0"/>
              <a:t>Проблемно-диалогическая технология</a:t>
            </a:r>
          </a:p>
          <a:p>
            <a:pPr algn="ctr"/>
            <a:r>
              <a:rPr lang="ru-RU" sz="2400" dirty="0" smtClean="0"/>
              <a:t>Последовательность </a:t>
            </a:r>
            <a:r>
              <a:rPr lang="ru-RU" sz="2400" dirty="0"/>
              <a:t>структуры НОД</a:t>
            </a:r>
            <a:r>
              <a:rPr lang="ru-RU" sz="2400" dirty="0" smtClean="0"/>
              <a:t>:</a:t>
            </a:r>
          </a:p>
          <a:p>
            <a:pPr lvl="0" algn="just"/>
            <a:r>
              <a:rPr lang="ru-RU" sz="2400" dirty="0" smtClean="0"/>
              <a:t>1.Создание </a:t>
            </a:r>
            <a:r>
              <a:rPr lang="ru-RU" sz="2400" dirty="0"/>
              <a:t>проблемной ситуации и постановка проблемы</a:t>
            </a:r>
          </a:p>
          <a:p>
            <a:pPr lvl="0" algn="just"/>
            <a:r>
              <a:rPr lang="ru-RU" sz="2400" dirty="0" smtClean="0"/>
              <a:t>2. Выдвижение </a:t>
            </a:r>
            <a:r>
              <a:rPr lang="ru-RU" sz="2400" dirty="0"/>
              <a:t>гипотез и их обоснование</a:t>
            </a:r>
          </a:p>
          <a:p>
            <a:pPr lvl="0" algn="just"/>
            <a:r>
              <a:rPr lang="ru-RU" sz="2400" dirty="0" smtClean="0"/>
              <a:t>3. Доказательство </a:t>
            </a:r>
            <a:r>
              <a:rPr lang="ru-RU" sz="2400" dirty="0"/>
              <a:t>гипотез</a:t>
            </a:r>
          </a:p>
          <a:p>
            <a:pPr lvl="0" algn="just"/>
            <a:r>
              <a:rPr lang="ru-RU" sz="2400" dirty="0" smtClean="0"/>
              <a:t>4. Проверка </a:t>
            </a:r>
            <a:r>
              <a:rPr lang="ru-RU" sz="2400" dirty="0"/>
              <a:t>правильности решения проблемы</a:t>
            </a:r>
          </a:p>
          <a:p>
            <a:pPr lvl="0" algn="just"/>
            <a:r>
              <a:rPr lang="ru-RU" sz="2400" dirty="0" smtClean="0"/>
              <a:t>5. Формулировка </a:t>
            </a:r>
            <a:r>
              <a:rPr lang="ru-RU" sz="2400" dirty="0"/>
              <a:t>выводов</a:t>
            </a:r>
          </a:p>
          <a:p>
            <a:pPr lvl="0" algn="just"/>
            <a:r>
              <a:rPr lang="ru-RU" sz="2400" dirty="0" smtClean="0"/>
              <a:t>6.Применение </a:t>
            </a:r>
            <a:r>
              <a:rPr lang="ru-RU" sz="2400" dirty="0"/>
              <a:t>знаний, но уже в незнакомой нестандартной ситуации</a:t>
            </a:r>
          </a:p>
          <a:p>
            <a:pPr lvl="0"/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12845"/>
            <a:ext cx="878497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Методы обучения</a:t>
            </a:r>
            <a:r>
              <a:rPr lang="ru-RU" sz="2800" b="1" dirty="0" smtClean="0"/>
              <a:t>:</a:t>
            </a:r>
          </a:p>
          <a:p>
            <a:pPr algn="ctr"/>
            <a:endParaRPr lang="ru-RU" sz="2800" b="1" dirty="0"/>
          </a:p>
          <a:p>
            <a:pPr algn="just"/>
            <a:r>
              <a:rPr lang="ru-RU" sz="2400" b="1" dirty="0"/>
              <a:t>Диалогический метод: </a:t>
            </a:r>
            <a:r>
              <a:rPr lang="ru-RU" sz="2200" dirty="0"/>
              <a:t>изложение материала в форме беседы (вопросы репродуктивного характера</a:t>
            </a:r>
            <a:r>
              <a:rPr lang="ru-RU" sz="2200" dirty="0" smtClean="0"/>
              <a:t>)</a:t>
            </a:r>
          </a:p>
          <a:p>
            <a:pPr algn="just"/>
            <a:r>
              <a:rPr lang="ru-RU" sz="2400" b="1" dirty="0" smtClean="0"/>
              <a:t>Эвристический </a:t>
            </a:r>
            <a:r>
              <a:rPr lang="ru-RU" sz="2400" b="1" dirty="0"/>
              <a:t>метод: </a:t>
            </a:r>
            <a:r>
              <a:rPr lang="ru-RU" sz="2200" dirty="0"/>
              <a:t>организация преподавания материала в форме эвристической </a:t>
            </a:r>
            <a:r>
              <a:rPr lang="ru-RU" sz="2200" dirty="0" smtClean="0"/>
              <a:t>беседы</a:t>
            </a:r>
          </a:p>
          <a:p>
            <a:pPr algn="just"/>
            <a:r>
              <a:rPr lang="ru-RU" sz="2400" b="1" dirty="0" smtClean="0"/>
              <a:t>Исследовательский </a:t>
            </a:r>
            <a:r>
              <a:rPr lang="ru-RU" sz="2400" b="1" dirty="0"/>
              <a:t>метод:</a:t>
            </a:r>
            <a:r>
              <a:rPr lang="ru-RU" sz="2200" b="1" dirty="0"/>
              <a:t> </a:t>
            </a:r>
            <a:r>
              <a:rPr lang="ru-RU" sz="2200" dirty="0"/>
              <a:t>педагог организует самостоятельную работу детей, побуждает к деятельности поискового характера (проводят исследования эксперимент и получают новые звания</a:t>
            </a:r>
            <a:r>
              <a:rPr lang="ru-RU" sz="2200" dirty="0" smtClean="0"/>
              <a:t>)</a:t>
            </a:r>
          </a:p>
          <a:p>
            <a:pPr algn="just"/>
            <a:r>
              <a:rPr lang="ru-RU" sz="2400" b="1" dirty="0" smtClean="0"/>
              <a:t>Алгоритмический </a:t>
            </a:r>
            <a:r>
              <a:rPr lang="ru-RU" sz="2400" b="1" dirty="0"/>
              <a:t>метод: </a:t>
            </a:r>
            <a:r>
              <a:rPr lang="ru-RU" sz="2200" dirty="0"/>
              <a:t>устное инструктирование детей, показ образца и алгоритма, далее дети сами разрабатывают </a:t>
            </a:r>
            <a:r>
              <a:rPr lang="ru-RU" sz="2200" dirty="0" smtClean="0"/>
              <a:t>алгоритм</a:t>
            </a:r>
          </a:p>
          <a:p>
            <a:pPr algn="just"/>
            <a:r>
              <a:rPr lang="ru-RU" sz="2400" b="1" dirty="0" smtClean="0"/>
              <a:t>Программированный </a:t>
            </a:r>
            <a:r>
              <a:rPr lang="ru-RU" sz="2400" b="1" dirty="0"/>
              <a:t>метод: </a:t>
            </a:r>
            <a:r>
              <a:rPr lang="ru-RU" sz="2200" dirty="0"/>
              <a:t>машинное и </a:t>
            </a:r>
            <a:r>
              <a:rPr lang="ru-RU" sz="2200" dirty="0" err="1"/>
              <a:t>безмашинное</a:t>
            </a:r>
            <a:r>
              <a:rPr lang="ru-RU" sz="2200" dirty="0"/>
              <a:t> программирование </a:t>
            </a:r>
            <a:r>
              <a:rPr lang="ru-RU" sz="2200" dirty="0" smtClean="0"/>
              <a:t>материала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48679"/>
            <a:ext cx="8640959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/>
              <a:t>Технология </a:t>
            </a:r>
            <a:r>
              <a:rPr lang="ru-RU" sz="2800" b="1" dirty="0" smtClean="0"/>
              <a:t>ТРИЗ</a:t>
            </a:r>
          </a:p>
          <a:p>
            <a:pPr lvl="0"/>
            <a:endParaRPr lang="ru-RU" sz="2000" dirty="0" smtClean="0"/>
          </a:p>
          <a:p>
            <a:pPr lvl="0"/>
            <a:r>
              <a:rPr lang="ru-RU" sz="2000" b="1" dirty="0" smtClean="0"/>
              <a:t>Система </a:t>
            </a:r>
            <a:r>
              <a:rPr lang="ru-RU" sz="2000" b="1" dirty="0"/>
              <a:t>ТРИЗ </a:t>
            </a:r>
            <a:r>
              <a:rPr lang="ru-RU" sz="2000" dirty="0"/>
              <a:t>— </a:t>
            </a:r>
            <a:endParaRPr lang="ru-RU" sz="2000" dirty="0" smtClean="0"/>
          </a:p>
          <a:p>
            <a:pPr lvl="0"/>
            <a:r>
              <a:rPr lang="ru-RU" sz="2400" dirty="0" smtClean="0"/>
              <a:t>теория </a:t>
            </a:r>
            <a:r>
              <a:rPr lang="ru-RU" sz="2400" dirty="0"/>
              <a:t>решения изобретательских </a:t>
            </a:r>
            <a:r>
              <a:rPr lang="ru-RU" sz="2400" dirty="0" smtClean="0"/>
              <a:t>задач</a:t>
            </a:r>
          </a:p>
          <a:p>
            <a:r>
              <a:rPr lang="ru-RU" sz="2000" b="1" dirty="0"/>
              <a:t>Основатель </a:t>
            </a:r>
            <a:r>
              <a:rPr lang="ru-RU" sz="2000" b="1" dirty="0" smtClean="0"/>
              <a:t>технологии – </a:t>
            </a:r>
          </a:p>
          <a:p>
            <a:r>
              <a:rPr lang="ru-RU" sz="2400" dirty="0" smtClean="0"/>
              <a:t>Генрих </a:t>
            </a:r>
            <a:r>
              <a:rPr lang="ru-RU" sz="2400" dirty="0" err="1" smtClean="0"/>
              <a:t>Саулович</a:t>
            </a:r>
            <a:r>
              <a:rPr lang="ru-RU" sz="2400" dirty="0" smtClean="0"/>
              <a:t> </a:t>
            </a:r>
            <a:r>
              <a:rPr lang="ru-RU" sz="2400" dirty="0" err="1" smtClean="0"/>
              <a:t>Альтшуллер</a:t>
            </a:r>
            <a:endParaRPr lang="ru-RU" sz="2400" dirty="0" smtClean="0"/>
          </a:p>
          <a:p>
            <a:endParaRPr lang="ru-RU" dirty="0" smtClean="0"/>
          </a:p>
          <a:p>
            <a:pPr algn="just"/>
            <a:r>
              <a:rPr lang="ru-RU" sz="2400" dirty="0" smtClean="0"/>
              <a:t>Развивает </a:t>
            </a:r>
            <a:r>
              <a:rPr lang="ru-RU" sz="2400" dirty="0"/>
              <a:t>фантазию, воображение, </a:t>
            </a:r>
            <a:r>
              <a:rPr lang="ru-RU" sz="2400" dirty="0" smtClean="0"/>
              <a:t>способствует управлению </a:t>
            </a:r>
            <a:r>
              <a:rPr lang="ru-RU" sz="2400" dirty="0"/>
              <a:t>своим мышлением, </a:t>
            </a:r>
            <a:r>
              <a:rPr lang="ru-RU" sz="2400" dirty="0" smtClean="0"/>
              <a:t>разрешению </a:t>
            </a:r>
            <a:r>
              <a:rPr lang="ru-RU" sz="2400" dirty="0"/>
              <a:t>проблем и </a:t>
            </a:r>
            <a:r>
              <a:rPr lang="ru-RU" sz="2400" dirty="0" smtClean="0"/>
              <a:t>развитию творческого мышления </a:t>
            </a:r>
            <a:r>
              <a:rPr lang="ru-RU" sz="2400" dirty="0"/>
              <a:t>(</a:t>
            </a:r>
            <a:r>
              <a:rPr lang="ru-RU" sz="2400" dirty="0" smtClean="0"/>
              <a:t>креативности)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Различные  методы и приёмы системы ТРИЗ используются и в работе по развитию связной речи</a:t>
            </a:r>
          </a:p>
          <a:p>
            <a:endParaRPr lang="ru-RU" sz="2400" dirty="0" smtClean="0"/>
          </a:p>
          <a:p>
            <a:pPr lvl="0"/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642918"/>
            <a:ext cx="8496944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/>
              <a:t>Основные этапы методики </a:t>
            </a:r>
            <a:r>
              <a:rPr lang="ru-RU" sz="2800" b="1" dirty="0" smtClean="0"/>
              <a:t>ТРИЗ</a:t>
            </a:r>
          </a:p>
          <a:p>
            <a:pPr algn="just"/>
            <a:endParaRPr lang="ru-RU" sz="2400" b="1" dirty="0" smtClean="0"/>
          </a:p>
          <a:p>
            <a:pPr algn="just"/>
            <a:r>
              <a:rPr lang="ru-RU" sz="2400" dirty="0"/>
              <a:t>1. Поиск сути</a:t>
            </a:r>
          </a:p>
          <a:p>
            <a:pPr algn="just"/>
            <a:r>
              <a:rPr lang="ru-RU" sz="2400" dirty="0"/>
              <a:t>Перед детьми ставится проблема (вопрос, </a:t>
            </a:r>
            <a:r>
              <a:rPr lang="ru-RU" sz="2400" dirty="0" smtClean="0"/>
              <a:t>которые </a:t>
            </a:r>
            <a:r>
              <a:rPr lang="ru-RU" sz="2400" dirty="0"/>
              <a:t>надо решить. И все ищут разные варианты решения, то, что является </a:t>
            </a:r>
            <a:r>
              <a:rPr lang="ru-RU" sz="2400" dirty="0" smtClean="0"/>
              <a:t>истиной)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/>
              <a:t>2. «Тайна двойного» - выявление противоречий: хорошо-плохо</a:t>
            </a:r>
          </a:p>
          <a:p>
            <a:pPr algn="just"/>
            <a:r>
              <a:rPr lang="ru-RU" sz="2400" dirty="0" smtClean="0"/>
              <a:t>(Например</a:t>
            </a:r>
            <a:r>
              <a:rPr lang="ru-RU" sz="2400" dirty="0"/>
              <a:t>,</a:t>
            </a:r>
            <a:r>
              <a:rPr lang="ru-RU" sz="2400" dirty="0" smtClean="0"/>
              <a:t> </a:t>
            </a:r>
            <a:r>
              <a:rPr lang="ru-RU" sz="2400" dirty="0"/>
              <a:t>солнце – это хорошо и плохо. </a:t>
            </a:r>
            <a:endParaRPr lang="ru-RU" sz="2400" dirty="0" smtClean="0"/>
          </a:p>
          <a:p>
            <a:pPr algn="just"/>
            <a:r>
              <a:rPr lang="ru-RU" sz="2400" dirty="0" smtClean="0"/>
              <a:t>Хорошо- </a:t>
            </a:r>
            <a:r>
              <a:rPr lang="ru-RU" sz="2400" dirty="0"/>
              <a:t>греет, плохо- может </a:t>
            </a:r>
            <a:r>
              <a:rPr lang="ru-RU" sz="2400" dirty="0" smtClean="0"/>
              <a:t>сжечь)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/>
              <a:t>3. Разрешение противоречий </a:t>
            </a:r>
            <a:endParaRPr lang="ru-RU" sz="2400" dirty="0" smtClean="0"/>
          </a:p>
          <a:p>
            <a:pPr algn="just"/>
            <a:r>
              <a:rPr lang="ru-RU" sz="2400" dirty="0" smtClean="0"/>
              <a:t>(</a:t>
            </a:r>
            <a:r>
              <a:rPr lang="ru-RU" sz="2400" dirty="0"/>
              <a:t>при помощи игр и сказок</a:t>
            </a:r>
            <a:r>
              <a:rPr lang="ru-RU" sz="2400" dirty="0" smtClean="0"/>
              <a:t>)</a:t>
            </a:r>
            <a:endParaRPr lang="ru-RU" sz="2400" dirty="0"/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0715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928670"/>
            <a:ext cx="850112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Игры:</a:t>
            </a:r>
          </a:p>
          <a:p>
            <a:pPr lvl="0"/>
            <a:endParaRPr lang="ru-RU" sz="2200" dirty="0" smtClean="0"/>
          </a:p>
          <a:p>
            <a:pPr lvl="0">
              <a:buFontTx/>
              <a:buChar char="-"/>
            </a:pPr>
            <a:r>
              <a:rPr lang="ru-RU" sz="2200" dirty="0" smtClean="0"/>
              <a:t> «</a:t>
            </a:r>
            <a:r>
              <a:rPr lang="ru-RU" sz="2400" dirty="0" smtClean="0"/>
              <a:t>Интервью»</a:t>
            </a:r>
          </a:p>
          <a:p>
            <a:pPr lvl="0">
              <a:buFontTx/>
              <a:buChar char="-"/>
            </a:pPr>
            <a:r>
              <a:rPr lang="ru-RU" sz="2400" dirty="0" smtClean="0"/>
              <a:t> Метод </a:t>
            </a:r>
            <a:r>
              <a:rPr lang="ru-RU" sz="2400" dirty="0"/>
              <a:t>«Системный оператор</a:t>
            </a:r>
            <a:r>
              <a:rPr lang="ru-RU" sz="2400" dirty="0" smtClean="0"/>
              <a:t>»</a:t>
            </a:r>
          </a:p>
          <a:p>
            <a:pPr lvl="0">
              <a:buFontTx/>
              <a:buChar char="-"/>
            </a:pPr>
            <a:r>
              <a:rPr lang="ru-RU" sz="2400" dirty="0" smtClean="0"/>
              <a:t> Метод </a:t>
            </a:r>
            <a:r>
              <a:rPr lang="ru-RU" sz="2400" dirty="0"/>
              <a:t>мозгового штурма</a:t>
            </a:r>
            <a:endParaRPr lang="ru-RU" sz="2400" dirty="0" smtClean="0"/>
          </a:p>
          <a:p>
            <a:pPr>
              <a:buFontTx/>
              <a:buChar char="-"/>
            </a:pPr>
            <a:r>
              <a:rPr lang="ru-RU" sz="2400" dirty="0" smtClean="0"/>
              <a:t> Игра </a:t>
            </a:r>
            <a:r>
              <a:rPr lang="ru-RU" sz="2400" dirty="0"/>
              <a:t>«Хорошо-плохо</a:t>
            </a:r>
            <a:r>
              <a:rPr lang="ru-RU" sz="2400" dirty="0" smtClean="0"/>
              <a:t>», </a:t>
            </a:r>
            <a:r>
              <a:rPr lang="ru-RU" sz="2400" dirty="0"/>
              <a:t>«Маятник</a:t>
            </a:r>
            <a:r>
              <a:rPr lang="ru-RU" sz="2400" dirty="0" smtClean="0"/>
              <a:t>», </a:t>
            </a:r>
            <a:r>
              <a:rPr lang="ru-RU" sz="2400" dirty="0"/>
              <a:t>«Оптимисты и скептики</a:t>
            </a:r>
            <a:r>
              <a:rPr lang="ru-RU" sz="2400" dirty="0" smtClean="0"/>
              <a:t>»</a:t>
            </a:r>
          </a:p>
          <a:p>
            <a:pPr>
              <a:buFontTx/>
              <a:buChar char="-"/>
            </a:pPr>
            <a:r>
              <a:rPr lang="ru-RU" sz="2400" dirty="0" smtClean="0"/>
              <a:t> «</a:t>
            </a:r>
            <a:r>
              <a:rPr lang="ru-RU" sz="2400" dirty="0" err="1"/>
              <a:t>Да-нет</a:t>
            </a:r>
            <a:r>
              <a:rPr lang="ru-RU" sz="2400" dirty="0"/>
              <a:t>» </a:t>
            </a:r>
            <a:endParaRPr lang="ru-RU" sz="2400" dirty="0" smtClean="0"/>
          </a:p>
          <a:p>
            <a:pPr>
              <a:buFontTx/>
              <a:buChar char="-"/>
            </a:pPr>
            <a:r>
              <a:rPr lang="ru-RU" sz="2400" dirty="0" smtClean="0"/>
              <a:t> «</a:t>
            </a:r>
            <a:r>
              <a:rPr lang="ru-RU" sz="2400" dirty="0"/>
              <a:t>Аукцион</a:t>
            </a:r>
            <a:r>
              <a:rPr lang="ru-RU" sz="2400" dirty="0" smtClean="0"/>
              <a:t>»</a:t>
            </a:r>
          </a:p>
          <a:p>
            <a:pPr>
              <a:buFontTx/>
              <a:buChar char="-"/>
            </a:pPr>
            <a:r>
              <a:rPr lang="ru-RU" sz="2400" dirty="0" smtClean="0"/>
              <a:t> «</a:t>
            </a:r>
            <a:r>
              <a:rPr lang="ru-RU" sz="2400" dirty="0"/>
              <a:t>Неумейка» </a:t>
            </a:r>
            <a:endParaRPr lang="ru-RU" sz="2400" dirty="0" smtClean="0"/>
          </a:p>
          <a:p>
            <a:pPr>
              <a:buFontTx/>
              <a:buChar char="-"/>
            </a:pPr>
            <a:r>
              <a:rPr lang="ru-RU" sz="2400" dirty="0" smtClean="0"/>
              <a:t> «</a:t>
            </a:r>
            <a:r>
              <a:rPr lang="ru-RU" sz="2400" dirty="0"/>
              <a:t>Подбери слова» </a:t>
            </a:r>
            <a:endParaRPr lang="ru-RU" sz="2400" dirty="0" smtClean="0"/>
          </a:p>
          <a:p>
            <a:pPr>
              <a:buFontTx/>
              <a:buChar char="-"/>
            </a:pPr>
            <a:r>
              <a:rPr lang="ru-RU" sz="2400" dirty="0" smtClean="0"/>
              <a:t> Составление </a:t>
            </a:r>
            <a:r>
              <a:rPr lang="ru-RU" sz="2400" dirty="0"/>
              <a:t>загадок — отрицания</a:t>
            </a:r>
            <a:endParaRPr lang="ru-RU" sz="2400" dirty="0" smtClean="0"/>
          </a:p>
          <a:p>
            <a:pPr lvl="0"/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000108"/>
            <a:ext cx="828680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Игры:</a:t>
            </a:r>
          </a:p>
          <a:p>
            <a:pPr lvl="0">
              <a:buFontTx/>
              <a:buChar char="-"/>
            </a:pPr>
            <a:endParaRPr lang="ru-RU" sz="2400" dirty="0" smtClean="0"/>
          </a:p>
          <a:p>
            <a:pPr>
              <a:buFontTx/>
              <a:buChar char="-"/>
            </a:pPr>
            <a:r>
              <a:rPr lang="ru-RU" sz="2400" dirty="0" smtClean="0"/>
              <a:t> «Рассказы-каламбуры»</a:t>
            </a:r>
          </a:p>
          <a:p>
            <a:pPr>
              <a:buFontTx/>
              <a:buChar char="-"/>
            </a:pPr>
            <a:r>
              <a:rPr lang="ru-RU" sz="2400" dirty="0" smtClean="0"/>
              <a:t>«Коллаж из сказок»</a:t>
            </a:r>
          </a:p>
          <a:p>
            <a:pPr>
              <a:buFontTx/>
              <a:buChar char="-"/>
            </a:pPr>
            <a:r>
              <a:rPr lang="ru-RU" sz="2400" dirty="0" smtClean="0"/>
              <a:t>«Настроение»</a:t>
            </a:r>
          </a:p>
          <a:p>
            <a:pPr>
              <a:buFontTx/>
              <a:buChar char="-"/>
            </a:pPr>
            <a:r>
              <a:rPr lang="ru-RU" sz="2400" dirty="0" smtClean="0"/>
              <a:t> «Путешествие» (по сказке)</a:t>
            </a:r>
          </a:p>
          <a:p>
            <a:pPr>
              <a:buFontTx/>
              <a:buChar char="-"/>
            </a:pPr>
            <a:r>
              <a:rPr lang="ru-RU" sz="2400" dirty="0" smtClean="0"/>
              <a:t> «Моделирование сказочного сюжета»</a:t>
            </a:r>
          </a:p>
          <a:p>
            <a:pPr>
              <a:buFontTx/>
              <a:buChar char="-"/>
            </a:pPr>
            <a:r>
              <a:rPr lang="ru-RU" sz="2400" dirty="0" smtClean="0"/>
              <a:t> «Сказка по опорным словам»</a:t>
            </a:r>
          </a:p>
          <a:p>
            <a:pPr>
              <a:buFontTx/>
              <a:buChar char="-"/>
            </a:pPr>
            <a:r>
              <a:rPr lang="ru-RU" sz="2400" dirty="0" smtClean="0"/>
              <a:t> «Свойство наоборот»</a:t>
            </a:r>
          </a:p>
          <a:p>
            <a:pPr>
              <a:buFontTx/>
              <a:buChar char="-"/>
            </a:pPr>
            <a:r>
              <a:rPr lang="ru-RU" sz="2400" dirty="0" smtClean="0"/>
              <a:t> «Задом наперёд»</a:t>
            </a:r>
          </a:p>
          <a:p>
            <a:pPr>
              <a:buFontTx/>
              <a:buChar char="-"/>
            </a:pPr>
            <a:r>
              <a:rPr lang="ru-RU" sz="2400" dirty="0" smtClean="0"/>
              <a:t>«Сказка наизнанку» </a:t>
            </a:r>
          </a:p>
          <a:p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642918"/>
            <a:ext cx="821537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Игра:</a:t>
            </a:r>
          </a:p>
          <a:p>
            <a:pPr algn="just"/>
            <a:r>
              <a:rPr lang="ru-RU" sz="2200" dirty="0" smtClean="0"/>
              <a:t> </a:t>
            </a:r>
            <a:r>
              <a:rPr lang="ru-RU" sz="2800" dirty="0" smtClean="0"/>
              <a:t>«Сказка в заданном ключе»</a:t>
            </a:r>
          </a:p>
          <a:p>
            <a:pPr algn="just"/>
            <a:endParaRPr lang="ru-RU" sz="2800" dirty="0" smtClean="0"/>
          </a:p>
          <a:p>
            <a:pPr algn="just"/>
            <a:r>
              <a:rPr lang="ru-RU" sz="2400" dirty="0" smtClean="0"/>
              <a:t>Варианты: </a:t>
            </a:r>
          </a:p>
          <a:p>
            <a:pPr algn="just"/>
            <a:r>
              <a:rPr lang="ru-RU" sz="2400" dirty="0" smtClean="0"/>
              <a:t>- вводится в название сказки новый объект</a:t>
            </a:r>
          </a:p>
          <a:p>
            <a:pPr algn="just">
              <a:buFontTx/>
              <a:buChar char="-"/>
            </a:pPr>
            <a:r>
              <a:rPr lang="ru-RU" sz="2400" dirty="0" smtClean="0"/>
              <a:t> «Я – герой сказки»</a:t>
            </a:r>
          </a:p>
          <a:p>
            <a:pPr algn="just">
              <a:buFontTx/>
              <a:buChar char="-"/>
            </a:pPr>
            <a:r>
              <a:rPr lang="ru-RU" sz="2400" dirty="0" smtClean="0"/>
              <a:t> «Смена действия»</a:t>
            </a:r>
          </a:p>
          <a:p>
            <a:pPr algn="just">
              <a:buFontTx/>
              <a:buChar char="-"/>
            </a:pPr>
            <a:r>
              <a:rPr lang="ru-RU" sz="2400" dirty="0" smtClean="0"/>
              <a:t> «Открытые сюжеты»</a:t>
            </a:r>
          </a:p>
          <a:p>
            <a:pPr algn="just">
              <a:buFontTx/>
              <a:buChar char="-"/>
            </a:pPr>
            <a:r>
              <a:rPr lang="ru-RU" sz="2400" dirty="0" smtClean="0"/>
              <a:t> «Перевирание сказки»</a:t>
            </a:r>
          </a:p>
          <a:p>
            <a:pPr algn="just">
              <a:buFontTx/>
              <a:buChar char="-"/>
            </a:pPr>
            <a:r>
              <a:rPr lang="ru-RU" sz="2400" dirty="0" smtClean="0"/>
              <a:t> «Анализ ситуации и ресурсов»</a:t>
            </a:r>
          </a:p>
          <a:p>
            <a:pPr algn="just"/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20688"/>
            <a:ext cx="874963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Игра:</a:t>
            </a:r>
          </a:p>
          <a:p>
            <a:pPr algn="just"/>
            <a:r>
              <a:rPr lang="ru-RU" sz="2200" dirty="0" smtClean="0"/>
              <a:t> </a:t>
            </a:r>
            <a:r>
              <a:rPr lang="ru-RU" sz="2400" dirty="0" smtClean="0"/>
              <a:t> </a:t>
            </a:r>
            <a:r>
              <a:rPr lang="ru-RU" sz="2800" dirty="0" smtClean="0"/>
              <a:t>«Салат из сказок»</a:t>
            </a:r>
          </a:p>
          <a:p>
            <a:pPr algn="just"/>
            <a:endParaRPr lang="ru-RU" sz="2800" dirty="0" smtClean="0"/>
          </a:p>
          <a:p>
            <a:pPr algn="just"/>
            <a:r>
              <a:rPr lang="ru-RU" sz="2400" dirty="0" smtClean="0"/>
              <a:t>Варианты: </a:t>
            </a:r>
          </a:p>
          <a:p>
            <a:pPr algn="just">
              <a:buFontTx/>
              <a:buChar char="-"/>
            </a:pPr>
            <a:r>
              <a:rPr lang="ru-RU" sz="2400" dirty="0" smtClean="0"/>
              <a:t> Объединение</a:t>
            </a:r>
          </a:p>
          <a:p>
            <a:pPr algn="just">
              <a:buFontTx/>
              <a:buChar char="-"/>
            </a:pPr>
            <a:r>
              <a:rPr lang="ru-RU" sz="2400" dirty="0" smtClean="0"/>
              <a:t> Опорные слова</a:t>
            </a:r>
          </a:p>
          <a:p>
            <a:pPr algn="just">
              <a:buFontTx/>
              <a:buChar char="-"/>
            </a:pPr>
            <a:r>
              <a:rPr lang="ru-RU" sz="2400" dirty="0" smtClean="0"/>
              <a:t> Добавление</a:t>
            </a:r>
          </a:p>
          <a:p>
            <a:pPr algn="just">
              <a:buFontTx/>
              <a:buChar char="-"/>
            </a:pPr>
            <a:r>
              <a:rPr lang="ru-RU" sz="2400" dirty="0" smtClean="0"/>
              <a:t> «Морфологический ящик»</a:t>
            </a:r>
          </a:p>
          <a:p>
            <a:pPr algn="just">
              <a:buFontTx/>
              <a:buChar char="-"/>
            </a:pPr>
            <a:r>
              <a:rPr lang="ru-RU" sz="2400" dirty="0" smtClean="0"/>
              <a:t> «Сказочная путаница»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712968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Игра:</a:t>
            </a:r>
          </a:p>
          <a:p>
            <a:r>
              <a:rPr lang="ru-RU" sz="2000" dirty="0" smtClean="0"/>
              <a:t> </a:t>
            </a:r>
            <a:r>
              <a:rPr lang="ru-RU" sz="2800" dirty="0" smtClean="0"/>
              <a:t>«Картинки без запинки»  </a:t>
            </a:r>
          </a:p>
          <a:p>
            <a:r>
              <a:rPr lang="ru-RU" sz="2200" dirty="0" smtClean="0"/>
              <a:t>(автор: </a:t>
            </a:r>
            <a:r>
              <a:rPr lang="ru-RU" sz="2200" dirty="0" err="1" smtClean="0"/>
              <a:t>Ингрида</a:t>
            </a:r>
            <a:r>
              <a:rPr lang="ru-RU" sz="2200" dirty="0" smtClean="0"/>
              <a:t> </a:t>
            </a:r>
            <a:r>
              <a:rPr lang="ru-RU" sz="2200" dirty="0" err="1" smtClean="0"/>
              <a:t>Мурашковская</a:t>
            </a:r>
            <a:r>
              <a:rPr lang="ru-RU" sz="2200" dirty="0" smtClean="0"/>
              <a:t>)</a:t>
            </a:r>
          </a:p>
          <a:p>
            <a:r>
              <a:rPr lang="ru-RU" sz="2200" dirty="0" smtClean="0"/>
              <a:t>Шаг 1. Определение состава картинок</a:t>
            </a:r>
          </a:p>
          <a:p>
            <a:r>
              <a:rPr lang="ru-RU" sz="2200" dirty="0" smtClean="0"/>
              <a:t>Шаг 2. «Соединяй-Давай»</a:t>
            </a:r>
          </a:p>
          <a:p>
            <a:r>
              <a:rPr lang="ru-RU" sz="2200" dirty="0" smtClean="0"/>
              <a:t>Шаг 3. Описание на основе возможного восприятия объектов картины разными органами чувств</a:t>
            </a:r>
          </a:p>
          <a:p>
            <a:r>
              <a:rPr lang="ru-RU" sz="2200" dirty="0" smtClean="0"/>
              <a:t>Шаг 4. Составление метафор и загадок по картине:</a:t>
            </a:r>
          </a:p>
          <a:p>
            <a:pPr>
              <a:buFontTx/>
              <a:buChar char="-"/>
            </a:pPr>
            <a:r>
              <a:rPr lang="ru-RU" sz="2200" dirty="0" smtClean="0"/>
              <a:t>выделяем объект на картине и сравниваем этот объект по признаку</a:t>
            </a:r>
          </a:p>
          <a:p>
            <a:pPr>
              <a:buFontTx/>
              <a:buChar char="-"/>
            </a:pPr>
            <a:r>
              <a:rPr lang="ru-RU" sz="2200" dirty="0" smtClean="0"/>
              <a:t>обозначаем место, где находится объект</a:t>
            </a:r>
          </a:p>
          <a:p>
            <a:pPr>
              <a:buFontTx/>
              <a:buChar char="-"/>
            </a:pPr>
            <a:r>
              <a:rPr lang="ru-RU" sz="2200" dirty="0" smtClean="0"/>
              <a:t>соединяем: берём только сравнение и действие</a:t>
            </a:r>
          </a:p>
          <a:p>
            <a:pPr>
              <a:buFontTx/>
              <a:buChar char="-"/>
            </a:pPr>
            <a:r>
              <a:rPr lang="ru-RU" sz="2200" dirty="0" smtClean="0"/>
              <a:t>копилка образных характеристик</a:t>
            </a:r>
          </a:p>
          <a:p>
            <a:r>
              <a:rPr lang="ru-RU" sz="2200" dirty="0" smtClean="0"/>
              <a:t>Шаг 5. Перемещение во времени</a:t>
            </a:r>
          </a:p>
          <a:p>
            <a:r>
              <a:rPr lang="ru-RU" sz="2200" dirty="0" smtClean="0"/>
              <a:t>Шаг 6.  Разные точки зрения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14290"/>
            <a:ext cx="814393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dirty="0" smtClean="0"/>
          </a:p>
          <a:p>
            <a:pPr algn="ctr"/>
            <a:endParaRPr lang="ru-RU" sz="2400" b="1" dirty="0" smtClean="0"/>
          </a:p>
          <a:p>
            <a:pPr algn="ctr"/>
            <a:r>
              <a:rPr lang="ru-RU" sz="2800" b="1" dirty="0" smtClean="0"/>
              <a:t>Связная речь</a:t>
            </a:r>
          </a:p>
          <a:p>
            <a:pPr algn="just"/>
            <a:r>
              <a:rPr lang="ru-RU" sz="2800" dirty="0" smtClean="0"/>
              <a:t>Под</a:t>
            </a:r>
            <a:r>
              <a:rPr lang="ru-RU" sz="2800" b="1" dirty="0" smtClean="0"/>
              <a:t> связной речью </a:t>
            </a:r>
            <a:r>
              <a:rPr lang="ru-RU" sz="2800" dirty="0" smtClean="0"/>
              <a:t>понимается </a:t>
            </a:r>
          </a:p>
          <a:p>
            <a:pPr algn="just"/>
            <a:r>
              <a:rPr lang="ru-RU" sz="2800" dirty="0" smtClean="0"/>
              <a:t>логическое, последовательное, грамматически правильное и образное изложение определённого содержания</a:t>
            </a:r>
            <a:endParaRPr lang="ru-RU" sz="2800" dirty="0"/>
          </a:p>
          <a:p>
            <a:pPr algn="just"/>
            <a:r>
              <a:rPr lang="ru-RU" sz="2800" dirty="0" smtClean="0"/>
              <a:t>Это </a:t>
            </a:r>
            <a:r>
              <a:rPr lang="ru-RU" sz="2800" dirty="0"/>
              <a:t>цепочка логически сочетающихся предложений, обеспечивающая коммуникацию и </a:t>
            </a:r>
            <a:r>
              <a:rPr lang="ru-RU" sz="2800" dirty="0" smtClean="0"/>
              <a:t>взаимопонимание</a:t>
            </a:r>
          </a:p>
          <a:p>
            <a:pPr algn="just"/>
            <a:endParaRPr lang="ru-RU" sz="2800" dirty="0" smtClean="0"/>
          </a:p>
          <a:p>
            <a:pPr algn="just"/>
            <a:r>
              <a:rPr lang="ru-RU" sz="2800" dirty="0" smtClean="0"/>
              <a:t>Обучение связной речи – одна из </a:t>
            </a:r>
            <a:r>
              <a:rPr lang="ru-RU" sz="2800" b="1" dirty="0" smtClean="0"/>
              <a:t>ведущих задач</a:t>
            </a:r>
            <a:r>
              <a:rPr lang="ru-RU" sz="2800" dirty="0" smtClean="0"/>
              <a:t> речевого развития</a:t>
            </a:r>
          </a:p>
          <a:p>
            <a:pPr algn="just"/>
            <a:endParaRPr lang="ru-RU" sz="2800" dirty="0"/>
          </a:p>
          <a:p>
            <a:pPr algn="just"/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404664"/>
            <a:ext cx="860619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Игра:</a:t>
            </a:r>
          </a:p>
          <a:p>
            <a:r>
              <a:rPr lang="ru-RU" sz="2000" dirty="0" smtClean="0"/>
              <a:t> </a:t>
            </a:r>
            <a:r>
              <a:rPr lang="ru-RU" sz="2800" dirty="0" smtClean="0"/>
              <a:t>«Ожившие картинки» </a:t>
            </a:r>
          </a:p>
          <a:p>
            <a:r>
              <a:rPr lang="ru-RU" sz="2000" dirty="0" smtClean="0"/>
              <a:t>1. Составление рассказа от лица разных объектов</a:t>
            </a:r>
          </a:p>
          <a:p>
            <a:r>
              <a:rPr lang="ru-RU" sz="2000" dirty="0" smtClean="0"/>
              <a:t>Этапы:</a:t>
            </a:r>
          </a:p>
          <a:p>
            <a:r>
              <a:rPr lang="ru-RU" sz="2000" dirty="0" smtClean="0"/>
              <a:t> - выбрать объект или героя на картине</a:t>
            </a:r>
          </a:p>
          <a:p>
            <a:r>
              <a:rPr lang="ru-RU" sz="2000" dirty="0" smtClean="0"/>
              <a:t>- определить его эмоциональное состояние или характер, настроение</a:t>
            </a:r>
          </a:p>
          <a:p>
            <a:r>
              <a:rPr lang="ru-RU" sz="2000" dirty="0" smtClean="0"/>
              <a:t>- войти в образ героя</a:t>
            </a:r>
          </a:p>
          <a:p>
            <a:r>
              <a:rPr lang="ru-RU" sz="2000" dirty="0" smtClean="0"/>
              <a:t>- описать восприятие изображённого на картине от лица выбранного объекта</a:t>
            </a:r>
          </a:p>
          <a:p>
            <a:pPr>
              <a:buFontTx/>
              <a:buChar char="-"/>
            </a:pPr>
            <a:r>
              <a:rPr lang="ru-RU" sz="2000" dirty="0" smtClean="0"/>
              <a:t>решение проблемных ситуаций, содержащихся в сюжете картины</a:t>
            </a:r>
          </a:p>
          <a:p>
            <a:r>
              <a:rPr lang="ru-RU" sz="2000" dirty="0" smtClean="0"/>
              <a:t>2. Смысловая характеристика картины</a:t>
            </a:r>
          </a:p>
          <a:p>
            <a:r>
              <a:rPr lang="ru-RU" sz="2000" dirty="0" smtClean="0"/>
              <a:t>3. Составление рассказов-фантазий</a:t>
            </a:r>
          </a:p>
          <a:p>
            <a:r>
              <a:rPr lang="ru-RU" sz="2000" dirty="0" smtClean="0"/>
              <a:t>4. Составление сказок нравственно-этического характера</a:t>
            </a:r>
          </a:p>
          <a:p>
            <a:r>
              <a:rPr lang="ru-RU" sz="2000" dirty="0" smtClean="0"/>
              <a:t>5. Составление рифмованного текста</a:t>
            </a:r>
          </a:p>
          <a:p>
            <a:endParaRPr lang="ru-RU" sz="2000" dirty="0" smtClean="0"/>
          </a:p>
          <a:p>
            <a:r>
              <a:rPr lang="ru-RU" sz="2000" dirty="0" smtClean="0"/>
              <a:t>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712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Рекомендую литературу:</a:t>
            </a:r>
          </a:p>
          <a:p>
            <a:pPr algn="just"/>
            <a:r>
              <a:rPr lang="ru-RU" sz="2400" dirty="0" smtClean="0"/>
              <a:t>1. Т.А.  </a:t>
            </a:r>
            <a:r>
              <a:rPr lang="ru-RU" sz="2400" dirty="0" err="1" smtClean="0"/>
              <a:t>Сидорчук</a:t>
            </a:r>
            <a:r>
              <a:rPr lang="ru-RU" sz="2400" dirty="0" smtClean="0"/>
              <a:t>, С.В. </a:t>
            </a:r>
            <a:r>
              <a:rPr lang="ru-RU" sz="2400" dirty="0" err="1" smtClean="0"/>
              <a:t>Лелюх</a:t>
            </a:r>
            <a:r>
              <a:rPr lang="ru-RU" sz="2400" dirty="0" smtClean="0"/>
              <a:t>: «Составление детьми творческих рассказов по сюжетной картине. Методическое пособие»</a:t>
            </a:r>
          </a:p>
          <a:p>
            <a:pPr algn="just"/>
            <a:r>
              <a:rPr lang="ru-RU" sz="2400" dirty="0" smtClean="0"/>
              <a:t>Данное пособие разработано в рамках адаптации методов теории решения изобретательских задач (ТРИЗ - автор Г. А. </a:t>
            </a:r>
            <a:r>
              <a:rPr lang="ru-RU" sz="2400" dirty="0" err="1" smtClean="0"/>
              <a:t>Альтшуллер</a:t>
            </a:r>
            <a:r>
              <a:rPr lang="ru-RU" sz="2400" dirty="0" smtClean="0"/>
              <a:t>, и обшей теории сильного мышления.</a:t>
            </a:r>
            <a:br>
              <a:rPr lang="ru-RU" sz="2400" dirty="0" smtClean="0"/>
            </a:br>
            <a:r>
              <a:rPr lang="ru-RU" sz="2400" dirty="0" smtClean="0"/>
              <a:t>Основная идея работы - создание педагогического сопровождения усвоения детьми обобщенных способов составления рассказов по сюжетным картинам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2.  А. В. </a:t>
            </a:r>
            <a:r>
              <a:rPr lang="ru-RU" sz="2400" dirty="0" err="1" smtClean="0"/>
              <a:t>Корзун</a:t>
            </a:r>
            <a:r>
              <a:rPr lang="ru-RU" sz="2400" dirty="0" smtClean="0"/>
              <a:t> «Сказка, отворись» (методика  по работе со сказкой на основе </a:t>
            </a:r>
            <a:r>
              <a:rPr lang="ru-RU" sz="2400" dirty="0" err="1" smtClean="0"/>
              <a:t>раскадровки</a:t>
            </a:r>
            <a:r>
              <a:rPr lang="ru-RU" sz="2400" dirty="0" smtClean="0"/>
              <a:t> и 5 </a:t>
            </a:r>
            <a:r>
              <a:rPr lang="ru-RU" sz="2400" dirty="0" err="1" smtClean="0"/>
              <a:t>взимосвязанных</a:t>
            </a:r>
            <a:r>
              <a:rPr lang="ru-RU" sz="2400" dirty="0" smtClean="0"/>
              <a:t> вопросов)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476672"/>
            <a:ext cx="846331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Технология «Сторителлинг</a:t>
            </a:r>
            <a:r>
              <a:rPr lang="ru-RU" sz="2800" b="1" dirty="0" smtClean="0"/>
              <a:t>»</a:t>
            </a:r>
          </a:p>
          <a:p>
            <a:pPr algn="just"/>
            <a:r>
              <a:rPr lang="ru-RU" sz="2400" dirty="0" smtClean="0"/>
              <a:t>С английского  -  «</a:t>
            </a:r>
            <a:r>
              <a:rPr lang="ru-RU" sz="2400" dirty="0"/>
              <a:t>рассказывание истории»</a:t>
            </a:r>
          </a:p>
          <a:p>
            <a:pPr algn="just"/>
            <a:r>
              <a:rPr lang="ru-RU" sz="2400" b="1" dirty="0" smtClean="0"/>
              <a:t>Сторителлинг </a:t>
            </a:r>
            <a:r>
              <a:rPr lang="ru-RU" sz="2400" dirty="0"/>
              <a:t>– </a:t>
            </a:r>
            <a:endParaRPr lang="ru-RU" sz="2400" dirty="0" smtClean="0"/>
          </a:p>
          <a:p>
            <a:pPr algn="just"/>
            <a:r>
              <a:rPr lang="ru-RU" sz="2400" dirty="0" smtClean="0"/>
              <a:t>это </a:t>
            </a:r>
            <a:r>
              <a:rPr lang="ru-RU" sz="2400" dirty="0"/>
              <a:t>искусство увлекательного </a:t>
            </a:r>
            <a:r>
              <a:rPr lang="ru-RU" sz="2400" dirty="0" smtClean="0"/>
              <a:t>рассказа</a:t>
            </a:r>
          </a:p>
          <a:p>
            <a:r>
              <a:rPr lang="ru-RU" sz="2400" dirty="0" smtClean="0"/>
              <a:t>В </a:t>
            </a:r>
            <a:r>
              <a:rPr lang="ru-RU" sz="2400" dirty="0"/>
              <a:t>русском языке этому термину имеется весьма хороший синоним – «</a:t>
            </a:r>
            <a:r>
              <a:rPr lang="ru-RU" sz="2400" dirty="0" err="1"/>
              <a:t>сказительство</a:t>
            </a:r>
            <a:r>
              <a:rPr lang="ru-RU" sz="2400" dirty="0"/>
              <a:t>», подразумевая под собой исполнение сказаний, искусство увлекательного </a:t>
            </a:r>
            <a:r>
              <a:rPr lang="ru-RU" sz="2400" dirty="0" smtClean="0"/>
              <a:t>рассказа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  <a:p>
            <a:endParaRPr lang="ru-RU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519251" y="4064786"/>
            <a:ext cx="3080634" cy="209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810" t="14478" r="2275" b="4825"/>
          <a:stretch>
            <a:fillRect/>
          </a:stretch>
        </p:blipFill>
        <p:spPr bwMode="auto">
          <a:xfrm>
            <a:off x="642910" y="3643314"/>
            <a:ext cx="475499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404664"/>
            <a:ext cx="86079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800" b="1" dirty="0" smtClean="0"/>
          </a:p>
          <a:p>
            <a:pPr algn="just"/>
            <a:r>
              <a:rPr lang="ru-RU" sz="2800" b="1" dirty="0" smtClean="0"/>
              <a:t>Структура </a:t>
            </a:r>
            <a:r>
              <a:rPr lang="ru-RU" sz="2800" b="1" dirty="0"/>
              <a:t>техники </a:t>
            </a:r>
            <a:r>
              <a:rPr lang="ru-RU" sz="2800" b="1" dirty="0" err="1" smtClean="0"/>
              <a:t>сторителлинг</a:t>
            </a:r>
            <a:r>
              <a:rPr lang="ru-RU" sz="2800" b="1" dirty="0" smtClean="0"/>
              <a:t>:</a:t>
            </a:r>
          </a:p>
          <a:p>
            <a:pPr algn="just"/>
            <a:endParaRPr lang="ru-RU" sz="2800" b="1" dirty="0" smtClean="0"/>
          </a:p>
          <a:p>
            <a:pPr marL="342900" indent="-342900" algn="just">
              <a:buAutoNum type="arabicPeriod"/>
            </a:pPr>
            <a:r>
              <a:rPr lang="ru-RU" sz="2400" dirty="0" smtClean="0"/>
              <a:t>Вступление </a:t>
            </a:r>
          </a:p>
          <a:p>
            <a:pPr marL="342900" indent="-342900" algn="just">
              <a:buAutoNum type="arabicPeriod"/>
            </a:pPr>
            <a:endParaRPr lang="ru-RU" sz="2400" dirty="0" smtClean="0"/>
          </a:p>
          <a:p>
            <a:pPr marL="342900" indent="-342900" algn="just"/>
            <a:r>
              <a:rPr lang="ru-RU" sz="2400" dirty="0" smtClean="0"/>
              <a:t>2</a:t>
            </a:r>
            <a:r>
              <a:rPr lang="ru-RU" sz="2400" dirty="0"/>
              <a:t>. Развитие </a:t>
            </a:r>
            <a:r>
              <a:rPr lang="ru-RU" sz="2400" dirty="0" smtClean="0"/>
              <a:t>события </a:t>
            </a:r>
          </a:p>
          <a:p>
            <a:pPr marL="342900" indent="-342900" algn="just"/>
            <a:endParaRPr lang="ru-RU" sz="2400" dirty="0" smtClean="0"/>
          </a:p>
          <a:p>
            <a:pPr marL="342900" indent="-342900" algn="just"/>
            <a:r>
              <a:rPr lang="ru-RU" sz="2400" dirty="0" smtClean="0"/>
              <a:t>3</a:t>
            </a:r>
            <a:r>
              <a:rPr lang="ru-RU" sz="2400" dirty="0"/>
              <a:t>. </a:t>
            </a:r>
            <a:r>
              <a:rPr lang="ru-RU" sz="2400" dirty="0" smtClean="0"/>
              <a:t>Кульминация </a:t>
            </a:r>
          </a:p>
          <a:p>
            <a:pPr marL="342900" indent="-342900" algn="just"/>
            <a:endParaRPr lang="ru-RU" sz="2400" dirty="0" smtClean="0"/>
          </a:p>
          <a:p>
            <a:pPr marL="342900" indent="-342900" algn="just"/>
            <a:r>
              <a:rPr lang="ru-RU" sz="2400" dirty="0" smtClean="0"/>
              <a:t>4</a:t>
            </a:r>
            <a:r>
              <a:rPr lang="ru-RU" sz="2400" dirty="0"/>
              <a:t>. </a:t>
            </a:r>
            <a:r>
              <a:rPr lang="ru-RU" sz="2400" dirty="0" smtClean="0"/>
              <a:t>Заключение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48680"/>
            <a:ext cx="903649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Преимущества</a:t>
            </a:r>
            <a:r>
              <a:rPr lang="ru-RU" sz="2800" dirty="0" smtClean="0"/>
              <a:t> </a:t>
            </a:r>
            <a:r>
              <a:rPr lang="ru-RU" sz="2800" dirty="0"/>
              <a:t>использования техники </a:t>
            </a:r>
            <a:r>
              <a:rPr lang="ru-RU" sz="2800" dirty="0" err="1" smtClean="0"/>
              <a:t>сторителлинг</a:t>
            </a:r>
            <a:r>
              <a:rPr lang="ru-RU" sz="2800" dirty="0" smtClean="0"/>
              <a:t>:</a:t>
            </a:r>
          </a:p>
          <a:p>
            <a:pPr marL="342900" indent="-342900" algn="just">
              <a:buAutoNum type="arabicPeriod"/>
            </a:pPr>
            <a:r>
              <a:rPr lang="ru-RU" sz="2200" dirty="0" smtClean="0"/>
              <a:t>Отличный </a:t>
            </a:r>
            <a:r>
              <a:rPr lang="ru-RU" sz="2200" dirty="0"/>
              <a:t>способ </a:t>
            </a:r>
            <a:r>
              <a:rPr lang="ru-RU" sz="2200" b="1" dirty="0"/>
              <a:t>разнообразить</a:t>
            </a:r>
            <a:r>
              <a:rPr lang="ru-RU" sz="2200" dirty="0"/>
              <a:t> занятия, чтобы найти подход и </a:t>
            </a:r>
            <a:r>
              <a:rPr lang="ru-RU" sz="2200" b="1" dirty="0"/>
              <a:t>заинтересовать</a:t>
            </a:r>
            <a:r>
              <a:rPr lang="ru-RU" sz="2200" dirty="0"/>
              <a:t> любого ребенка. Не требует затрат и может быть использован в </a:t>
            </a:r>
            <a:r>
              <a:rPr lang="ru-RU" sz="2200" b="1" dirty="0"/>
              <a:t>любом</a:t>
            </a:r>
            <a:r>
              <a:rPr lang="ru-RU" sz="2200" dirty="0"/>
              <a:t> месте и в </a:t>
            </a:r>
            <a:r>
              <a:rPr lang="ru-RU" sz="2200" b="1" dirty="0"/>
              <a:t>любое</a:t>
            </a:r>
            <a:r>
              <a:rPr lang="ru-RU" sz="2200" dirty="0"/>
              <a:t> </a:t>
            </a:r>
            <a:r>
              <a:rPr lang="ru-RU" sz="2200" dirty="0" smtClean="0"/>
              <a:t>время</a:t>
            </a:r>
          </a:p>
          <a:p>
            <a:pPr marL="342900" indent="-342900" algn="just">
              <a:buAutoNum type="arabicPeriod"/>
            </a:pPr>
            <a:r>
              <a:rPr lang="ru-RU" sz="2200" dirty="0" smtClean="0"/>
              <a:t>Техника </a:t>
            </a:r>
            <a:r>
              <a:rPr lang="ru-RU" sz="2200" dirty="0" err="1"/>
              <a:t>сторителлинга</a:t>
            </a:r>
            <a:r>
              <a:rPr lang="ru-RU" sz="2200" dirty="0"/>
              <a:t> имеет форму </a:t>
            </a:r>
            <a:r>
              <a:rPr lang="ru-RU" sz="2200" b="1" dirty="0"/>
              <a:t>дискурса</a:t>
            </a:r>
            <a:r>
              <a:rPr lang="ru-RU" sz="2200" dirty="0"/>
              <a:t>, потому что рассказы представляют </a:t>
            </a:r>
            <a:r>
              <a:rPr lang="ru-RU" sz="2200" b="1" dirty="0"/>
              <a:t>большой интерес</a:t>
            </a:r>
            <a:r>
              <a:rPr lang="ru-RU" sz="2200" dirty="0"/>
              <a:t>, а также развивают </a:t>
            </a:r>
            <a:r>
              <a:rPr lang="ru-RU" sz="2200" b="1" dirty="0"/>
              <a:t>фантазию</a:t>
            </a:r>
            <a:r>
              <a:rPr lang="ru-RU" sz="2200" dirty="0"/>
              <a:t>, </a:t>
            </a:r>
            <a:r>
              <a:rPr lang="ru-RU" sz="2200" b="1" dirty="0"/>
              <a:t>логику</a:t>
            </a:r>
            <a:r>
              <a:rPr lang="ru-RU" sz="2200" dirty="0"/>
              <a:t> и повышают </a:t>
            </a:r>
            <a:r>
              <a:rPr lang="ru-RU" sz="2200" b="1" dirty="0"/>
              <a:t>культурное </a:t>
            </a:r>
            <a:r>
              <a:rPr lang="ru-RU" sz="2200" b="1" dirty="0" smtClean="0"/>
              <a:t>образование</a:t>
            </a:r>
          </a:p>
          <a:p>
            <a:pPr marL="342900" indent="-342900" algn="just">
              <a:buFontTx/>
              <a:buAutoNum type="arabicPeriod"/>
            </a:pPr>
            <a:r>
              <a:rPr lang="ru-RU" sz="2200" dirty="0" smtClean="0"/>
              <a:t>Детям </a:t>
            </a:r>
            <a:r>
              <a:rPr lang="ru-RU" sz="2200" dirty="0" err="1"/>
              <a:t>сторителлинг</a:t>
            </a:r>
            <a:r>
              <a:rPr lang="ru-RU" sz="2200" dirty="0"/>
              <a:t> помогает научиться </a:t>
            </a:r>
            <a:r>
              <a:rPr lang="ru-RU" sz="2200" b="1" dirty="0"/>
              <a:t>умственному восприятию </a:t>
            </a:r>
            <a:r>
              <a:rPr lang="ru-RU" sz="2200" dirty="0"/>
              <a:t>и переработке внешней информации, обогащает </a:t>
            </a:r>
            <a:r>
              <a:rPr lang="ru-RU" sz="2200" b="1" dirty="0"/>
              <a:t>устную </a:t>
            </a:r>
            <a:r>
              <a:rPr lang="ru-RU" sz="2200" b="1" dirty="0" smtClean="0"/>
              <a:t>речь</a:t>
            </a:r>
            <a:r>
              <a:rPr lang="ru-RU" sz="2200" dirty="0" smtClean="0"/>
              <a:t>,</a:t>
            </a:r>
            <a:r>
              <a:rPr lang="ru-RU" sz="2200" b="1" dirty="0" smtClean="0"/>
              <a:t> </a:t>
            </a:r>
            <a:r>
              <a:rPr lang="ru-RU" sz="2200" dirty="0" smtClean="0"/>
              <a:t>помогает </a:t>
            </a:r>
            <a:r>
              <a:rPr lang="ru-RU" sz="2200" b="1" dirty="0"/>
              <a:t>запомнить материал</a:t>
            </a:r>
            <a:r>
              <a:rPr lang="ru-RU" sz="2200" dirty="0"/>
              <a:t>, </a:t>
            </a:r>
            <a:r>
              <a:rPr lang="ru-RU" sz="2200" b="1" dirty="0"/>
              <a:t>развивает </a:t>
            </a:r>
            <a:r>
              <a:rPr lang="ru-RU" sz="2200" b="1" dirty="0" smtClean="0"/>
              <a:t>грамотность</a:t>
            </a:r>
          </a:p>
          <a:p>
            <a:pPr marL="342900" indent="-342900" algn="just"/>
            <a:r>
              <a:rPr lang="ru-RU" sz="2200" b="1" dirty="0" smtClean="0"/>
              <a:t>4.  </a:t>
            </a:r>
            <a:r>
              <a:rPr lang="ru-RU" sz="2200" dirty="0" smtClean="0"/>
              <a:t>Сторителлинг </a:t>
            </a:r>
            <a:r>
              <a:rPr lang="ru-RU" sz="2200" dirty="0"/>
              <a:t>может успешно использоваться в </a:t>
            </a:r>
            <a:r>
              <a:rPr lang="ru-RU" sz="2200" b="1" dirty="0"/>
              <a:t>проектной </a:t>
            </a:r>
            <a:r>
              <a:rPr lang="ru-RU" sz="2200" dirty="0"/>
              <a:t>и </a:t>
            </a:r>
            <a:r>
              <a:rPr lang="ru-RU" sz="2200" b="1" dirty="0"/>
              <a:t>совместной </a:t>
            </a:r>
            <a:r>
              <a:rPr lang="ru-RU" sz="2200" dirty="0"/>
              <a:t>деятельности детей. </a:t>
            </a:r>
            <a:r>
              <a:rPr lang="ru-RU" sz="2200" dirty="0" smtClean="0"/>
              <a:t>Сторителлинг </a:t>
            </a:r>
            <a:r>
              <a:rPr lang="ru-RU" sz="2200" dirty="0"/>
              <a:t>– это замечательный метод преподавания </a:t>
            </a:r>
            <a:r>
              <a:rPr lang="ru-RU" sz="2200" b="1" dirty="0"/>
              <a:t>любого </a:t>
            </a:r>
            <a:r>
              <a:rPr lang="ru-RU" sz="2200" dirty="0"/>
              <a:t>материала</a:t>
            </a:r>
            <a:endParaRPr lang="ru-RU" sz="2200" dirty="0" smtClean="0"/>
          </a:p>
          <a:p>
            <a:pPr algn="just"/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картинки  с детьми рассказывают монологическая речь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8578" y="2000240"/>
            <a:ext cx="5405422" cy="3945958"/>
          </a:xfrm>
          <a:prstGeom prst="rect">
            <a:avLst/>
          </a:prstGeom>
          <a:noFill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71480"/>
            <a:ext cx="4238653" cy="3178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5" y="857232"/>
            <a:ext cx="671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2071678"/>
            <a:ext cx="2888300" cy="10715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диалогическая </a:t>
            </a:r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00562" y="4000504"/>
            <a:ext cx="4429156" cy="21431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связное, логическое высказывание, отличающееся своей последовательностью</a:t>
            </a:r>
            <a:endParaRPr lang="ru-RU" sz="20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00694" y="2071678"/>
            <a:ext cx="2786082" cy="10715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монологическая</a:t>
            </a:r>
            <a:endParaRPr lang="ru-RU" sz="2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4282" y="3786190"/>
            <a:ext cx="3929090" cy="24288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естественная форма общения, которая предполагает чередование высказываний собеседников, прослушивание этих высказываний собеседниками</a:t>
            </a:r>
          </a:p>
        </p:txBody>
      </p:sp>
      <p:cxnSp>
        <p:nvCxnSpPr>
          <p:cNvPr id="11" name="Прямая со стрелкой 10"/>
          <p:cNvCxnSpPr>
            <a:stCxn id="4" idx="2"/>
          </p:cNvCxnSpPr>
          <p:nvPr/>
        </p:nvCxnSpPr>
        <p:spPr>
          <a:xfrm rot="16200000" flipH="1">
            <a:off x="1813943" y="3457022"/>
            <a:ext cx="642943" cy="153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6429387" y="3571877"/>
            <a:ext cx="85725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2857488" y="1000108"/>
            <a:ext cx="4000528" cy="7143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dk1"/>
                </a:solidFill>
              </a:rPr>
              <a:t>Формы связной речи</a:t>
            </a:r>
          </a:p>
        </p:txBody>
      </p:sp>
      <p:cxnSp>
        <p:nvCxnSpPr>
          <p:cNvPr id="34" name="Прямая со стрелкой 33"/>
          <p:cNvCxnSpPr/>
          <p:nvPr/>
        </p:nvCxnSpPr>
        <p:spPr>
          <a:xfrm rot="10800000" flipV="1">
            <a:off x="3143240" y="1714488"/>
            <a:ext cx="150019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16200000" flipH="1">
            <a:off x="5179223" y="1178703"/>
            <a:ext cx="357190" cy="14287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714356"/>
            <a:ext cx="82153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/>
            </a:r>
            <a:br>
              <a:rPr lang="ru-RU" sz="2000" dirty="0"/>
            </a:br>
            <a:r>
              <a:rPr lang="ru-RU" sz="2800" b="1" dirty="0" smtClean="0"/>
              <a:t>Типы монологических высказываний</a:t>
            </a:r>
            <a:endParaRPr lang="ru-RU" sz="2800" b="1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57158" y="2143116"/>
            <a:ext cx="2286016" cy="7143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описание</a:t>
            </a:r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7158" y="3214686"/>
            <a:ext cx="3000396" cy="10001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 повествование</a:t>
            </a:r>
            <a:endParaRPr lang="ru-RU" sz="2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158" y="4643446"/>
            <a:ext cx="2928958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элементарное рассуждение </a:t>
            </a:r>
            <a:endParaRPr lang="ru-RU" sz="2400" dirty="0"/>
          </a:p>
        </p:txBody>
      </p:sp>
      <p:pic>
        <p:nvPicPr>
          <p:cNvPr id="21508" name="Picture 4" descr="Картинки по запросу &quot;картинки  с детьми рассказывают монологическая речь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3" y="1943643"/>
            <a:ext cx="5715007" cy="35570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642918"/>
            <a:ext cx="8001056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</a:t>
            </a:r>
            <a:r>
              <a:rPr lang="ru-RU" sz="2800" b="1" dirty="0"/>
              <a:t>Технология» </a:t>
            </a:r>
            <a:r>
              <a:rPr lang="ru-RU" sz="2800" b="1" dirty="0" smtClean="0"/>
              <a:t>-</a:t>
            </a:r>
          </a:p>
          <a:p>
            <a:r>
              <a:rPr lang="ru-RU" sz="2400" b="1" dirty="0" smtClean="0"/>
              <a:t> </a:t>
            </a:r>
            <a:r>
              <a:rPr lang="ru-RU" sz="2400" dirty="0" smtClean="0"/>
              <a:t>от </a:t>
            </a:r>
            <a:r>
              <a:rPr lang="ru-RU" sz="2400" dirty="0"/>
              <a:t>греческого «</a:t>
            </a:r>
            <a:r>
              <a:rPr lang="ru-RU" sz="2400" dirty="0" err="1"/>
              <a:t>tehne</a:t>
            </a:r>
            <a:r>
              <a:rPr lang="ru-RU" sz="2400" dirty="0"/>
              <a:t>» (искусство, </a:t>
            </a:r>
            <a:r>
              <a:rPr lang="ru-RU" sz="2400" dirty="0" smtClean="0"/>
              <a:t>мастерство, </a:t>
            </a:r>
            <a:r>
              <a:rPr lang="ru-RU" sz="2400" dirty="0"/>
              <a:t>умение) и «</a:t>
            </a:r>
            <a:r>
              <a:rPr lang="ru-RU" sz="2400" dirty="0" err="1"/>
              <a:t>logos</a:t>
            </a:r>
            <a:r>
              <a:rPr lang="ru-RU" sz="2400" dirty="0"/>
              <a:t>» (наука</a:t>
            </a:r>
            <a:r>
              <a:rPr lang="ru-RU" sz="2400" dirty="0" smtClean="0"/>
              <a:t>)</a:t>
            </a:r>
          </a:p>
          <a:p>
            <a:endParaRPr lang="ru-RU" sz="2400" dirty="0" smtClean="0"/>
          </a:p>
          <a:p>
            <a:pPr algn="ctr"/>
            <a:r>
              <a:rPr lang="ru-RU" sz="2800" b="1" dirty="0"/>
              <a:t>Педагогическая технология</a:t>
            </a:r>
            <a:r>
              <a:rPr lang="ru-RU" sz="2400" dirty="0"/>
              <a:t> - </a:t>
            </a:r>
            <a:endParaRPr lang="ru-RU" sz="2400" dirty="0" smtClean="0"/>
          </a:p>
          <a:p>
            <a:pPr algn="just"/>
            <a:r>
              <a:rPr lang="ru-RU" sz="2400" dirty="0" smtClean="0"/>
              <a:t>это </a:t>
            </a:r>
            <a:r>
              <a:rPr lang="ru-RU" sz="2400" dirty="0"/>
              <a:t>описание процесса достижения </a:t>
            </a:r>
            <a:r>
              <a:rPr lang="ru-RU" sz="2400" dirty="0" smtClean="0"/>
              <a:t>планируемых </a:t>
            </a:r>
            <a:r>
              <a:rPr lang="ru-RU" sz="2400" dirty="0"/>
              <a:t>результатов обучения. В нашем понимании технология - это цепочка действий и операций, ориентированных на </a:t>
            </a:r>
            <a:r>
              <a:rPr lang="ru-RU" sz="2400" dirty="0" smtClean="0"/>
              <a:t>результат</a:t>
            </a:r>
          </a:p>
          <a:p>
            <a:endParaRPr lang="ru-RU" sz="2400" dirty="0" smtClean="0"/>
          </a:p>
          <a:p>
            <a:pPr algn="ctr"/>
            <a:r>
              <a:rPr lang="ru-RU" sz="2800" b="1" dirty="0"/>
              <a:t>Технология обучения</a:t>
            </a:r>
            <a:r>
              <a:rPr lang="ru-RU" sz="2400" dirty="0"/>
              <a:t> </a:t>
            </a:r>
            <a:r>
              <a:rPr lang="ru-RU" sz="2400" dirty="0" smtClean="0"/>
              <a:t>-</a:t>
            </a:r>
          </a:p>
          <a:p>
            <a:pPr algn="just"/>
            <a:r>
              <a:rPr lang="ru-RU" sz="2400" dirty="0" smtClean="0"/>
              <a:t>процесс </a:t>
            </a:r>
            <a:r>
              <a:rPr lang="ru-RU" sz="2400" dirty="0"/>
              <a:t>реализации содержания обучения, обеспечивающий наиболее эффективное достижение поставленных </a:t>
            </a:r>
            <a:r>
              <a:rPr lang="ru-RU" sz="2400" dirty="0" smtClean="0"/>
              <a:t>целей</a:t>
            </a:r>
          </a:p>
          <a:p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T Astra Serif"/>
                <a:ea typeface="Calibri" pitchFamily="34" charset="0"/>
                <a:cs typeface="Times New Roman" pitchFamily="18" charset="0"/>
              </a:rPr>
              <a:t>Технологии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71296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Требования  при организации технологии по речевому развитию:</a:t>
            </a:r>
          </a:p>
          <a:p>
            <a:pPr algn="just">
              <a:buFontTx/>
              <a:buChar char="-"/>
            </a:pPr>
            <a:r>
              <a:rPr lang="ru-RU" sz="2000" dirty="0" smtClean="0"/>
              <a:t> </a:t>
            </a:r>
            <a:r>
              <a:rPr lang="ru-RU" sz="2400" dirty="0" smtClean="0"/>
              <a:t>ориентация </a:t>
            </a:r>
            <a:r>
              <a:rPr lang="ru-RU" sz="2400" dirty="0"/>
              <a:t>технологии не на обучение, а на развитие коммуникативных умений детей, воспитание культуры </a:t>
            </a:r>
            <a:r>
              <a:rPr lang="ru-RU" sz="2400" dirty="0" smtClean="0"/>
              <a:t>общения</a:t>
            </a:r>
          </a:p>
          <a:p>
            <a:pPr algn="just">
              <a:buFontTx/>
              <a:buChar char="-"/>
            </a:pPr>
            <a:r>
              <a:rPr lang="ru-RU" sz="2400" dirty="0" smtClean="0"/>
              <a:t> содержание </a:t>
            </a:r>
            <a:r>
              <a:rPr lang="ru-RU" sz="2400" dirty="0"/>
              <a:t>технологии сориентировано на становление позиции субъекта в общении и речевой </a:t>
            </a:r>
            <a:r>
              <a:rPr lang="ru-RU" sz="2400" dirty="0" smtClean="0"/>
              <a:t>деятельности</a:t>
            </a:r>
          </a:p>
          <a:p>
            <a:pPr algn="just">
              <a:buFontTx/>
              <a:buChar char="-"/>
            </a:pPr>
            <a:r>
              <a:rPr lang="ru-RU" sz="2400" dirty="0" smtClean="0"/>
              <a:t> технология </a:t>
            </a:r>
            <a:r>
              <a:rPr lang="ru-RU" sz="2400" dirty="0"/>
              <a:t>должна носить здоровьесберегающий </a:t>
            </a:r>
            <a:r>
              <a:rPr lang="ru-RU" sz="2400" dirty="0" smtClean="0"/>
              <a:t>характер</a:t>
            </a:r>
          </a:p>
          <a:p>
            <a:pPr algn="just">
              <a:buFontTx/>
              <a:buChar char="-"/>
            </a:pPr>
            <a:r>
              <a:rPr lang="ru-RU" sz="2400" dirty="0" smtClean="0"/>
              <a:t> основу </a:t>
            </a:r>
            <a:r>
              <a:rPr lang="ru-RU" sz="2400" dirty="0"/>
              <a:t>технологии составляет личностно-ориентированное взаимодействие с </a:t>
            </a:r>
            <a:r>
              <a:rPr lang="ru-RU" sz="2400" dirty="0" smtClean="0"/>
              <a:t>ребёнком</a:t>
            </a:r>
          </a:p>
          <a:p>
            <a:pPr algn="just"/>
            <a:r>
              <a:rPr lang="ru-RU" sz="2400" dirty="0" smtClean="0"/>
              <a:t>- </a:t>
            </a:r>
            <a:r>
              <a:rPr lang="ru-RU" sz="2400" dirty="0"/>
              <a:t>организация активной речевой практики каждого ребёнка в разных видах деятельности с учётом его возрастных и индивидуальных </a:t>
            </a:r>
            <a:r>
              <a:rPr lang="ru-RU" sz="2400" dirty="0" smtClean="0"/>
              <a:t>особенностей</a:t>
            </a:r>
            <a:endParaRPr lang="ru-RU" sz="2400" dirty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6673"/>
            <a:ext cx="849694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Современные технологии в развитии связной речи детей </a:t>
            </a:r>
            <a:r>
              <a:rPr lang="ru-RU" sz="2800" b="1" dirty="0" smtClean="0"/>
              <a:t>дошкольного возраста:</a:t>
            </a:r>
          </a:p>
          <a:p>
            <a:pPr algn="ctr"/>
            <a:endParaRPr lang="ru-RU" sz="2800" b="1" dirty="0" smtClean="0"/>
          </a:p>
          <a:p>
            <a:pPr lvl="0" algn="just"/>
            <a:r>
              <a:rPr lang="ru-RU" sz="2400" dirty="0" smtClean="0"/>
              <a:t>1. Проектная деятельность</a:t>
            </a:r>
          </a:p>
          <a:p>
            <a:pPr lvl="0" algn="just"/>
            <a:r>
              <a:rPr lang="ru-RU" sz="2400" dirty="0" smtClean="0"/>
              <a:t>2. Исследовательская деятельность</a:t>
            </a:r>
          </a:p>
          <a:p>
            <a:pPr lvl="0" algn="just"/>
            <a:r>
              <a:rPr lang="ru-RU" sz="2400" dirty="0" smtClean="0"/>
              <a:t>3. Игровая технология </a:t>
            </a:r>
            <a:r>
              <a:rPr lang="ru-RU" sz="2400" dirty="0"/>
              <a:t>«Мнемотехника</a:t>
            </a:r>
            <a:r>
              <a:rPr lang="ru-RU" sz="2400" dirty="0" smtClean="0"/>
              <a:t>»</a:t>
            </a:r>
          </a:p>
          <a:p>
            <a:pPr lvl="0" algn="just"/>
            <a:r>
              <a:rPr lang="ru-RU" sz="2400" dirty="0" smtClean="0"/>
              <a:t>4. Моделирование</a:t>
            </a:r>
          </a:p>
          <a:p>
            <a:pPr lvl="0" algn="just"/>
            <a:r>
              <a:rPr lang="ru-RU" sz="2400" dirty="0" smtClean="0"/>
              <a:t>5. Информационно-коммуникационные технологии</a:t>
            </a:r>
          </a:p>
          <a:p>
            <a:pPr lvl="0" algn="just"/>
            <a:r>
              <a:rPr lang="ru-RU" sz="2400" dirty="0" smtClean="0"/>
              <a:t>6. Технология </a:t>
            </a:r>
            <a:r>
              <a:rPr lang="ru-RU" sz="2400" dirty="0"/>
              <a:t>проблемного </a:t>
            </a:r>
            <a:r>
              <a:rPr lang="ru-RU" sz="2400" dirty="0" smtClean="0"/>
              <a:t>обучения</a:t>
            </a:r>
          </a:p>
          <a:p>
            <a:pPr lvl="0" algn="just"/>
            <a:r>
              <a:rPr lang="ru-RU" sz="2400" dirty="0" smtClean="0"/>
              <a:t>7. Технология ТРИЗ</a:t>
            </a:r>
          </a:p>
          <a:p>
            <a:pPr lvl="0" algn="just"/>
            <a:r>
              <a:rPr lang="ru-RU" sz="2400" dirty="0" smtClean="0"/>
              <a:t>8. «Сторителлинг</a:t>
            </a:r>
            <a:r>
              <a:rPr lang="ru-RU" sz="2400" dirty="0"/>
              <a:t>»</a:t>
            </a:r>
          </a:p>
          <a:p>
            <a:endParaRPr lang="ru-RU" sz="2200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642918"/>
            <a:ext cx="8501122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 smtClean="0"/>
              <a:t>Проектная деятельность</a:t>
            </a:r>
          </a:p>
          <a:p>
            <a:pPr lvl="0" algn="ctr"/>
            <a:r>
              <a:rPr lang="ru-RU" sz="2400" dirty="0" smtClean="0"/>
              <a:t>Темы моно проектов по речевому развитию дошкольников</a:t>
            </a:r>
          </a:p>
          <a:p>
            <a:pPr lvl="0" algn="ctr"/>
            <a:endParaRPr lang="ru-RU" sz="2400" dirty="0" smtClean="0"/>
          </a:p>
          <a:p>
            <a:pPr algn="just">
              <a:buFontTx/>
              <a:buChar char="-"/>
            </a:pPr>
            <a:r>
              <a:rPr lang="ru-RU" sz="2400" dirty="0" smtClean="0"/>
              <a:t> «</a:t>
            </a:r>
            <a:r>
              <a:rPr lang="ru-RU" sz="2400" dirty="0"/>
              <a:t>Со словами поиграем – много нового узнаем», </a:t>
            </a:r>
            <a:endParaRPr lang="ru-RU" sz="2400" dirty="0" smtClean="0"/>
          </a:p>
          <a:p>
            <a:pPr algn="just">
              <a:buFontTx/>
              <a:buChar char="-"/>
            </a:pPr>
            <a:r>
              <a:rPr lang="ru-RU" sz="2400" dirty="0" smtClean="0"/>
              <a:t> «</a:t>
            </a:r>
            <a:r>
              <a:rPr lang="ru-RU" sz="2400" dirty="0"/>
              <a:t>Раз – словечко, два - словечко</a:t>
            </a:r>
            <a:r>
              <a:rPr lang="ru-RU" sz="2400" dirty="0" smtClean="0"/>
              <a:t>»</a:t>
            </a:r>
            <a:endParaRPr lang="ru-RU" sz="2400" dirty="0"/>
          </a:p>
          <a:p>
            <a:pPr algn="just"/>
            <a:r>
              <a:rPr lang="ru-RU" sz="2400" dirty="0" smtClean="0"/>
              <a:t>- «</a:t>
            </a:r>
            <a:r>
              <a:rPr lang="ru-RU" sz="2400" dirty="0"/>
              <a:t>Использование приёмов мнемотехники для развития монологической речи</a:t>
            </a:r>
            <a:r>
              <a:rPr lang="ru-RU" sz="2400" dirty="0" smtClean="0"/>
              <a:t>»</a:t>
            </a:r>
            <a:endParaRPr lang="ru-RU" sz="2400" dirty="0"/>
          </a:p>
          <a:p>
            <a:pPr algn="just"/>
            <a:r>
              <a:rPr lang="ru-RU" sz="2400" dirty="0" smtClean="0"/>
              <a:t>- «</a:t>
            </a:r>
            <a:r>
              <a:rPr lang="ru-RU" sz="2400" dirty="0"/>
              <a:t>Развитие диалогической речи у детей старшего дошкольного возраста через изучение основ журналистики</a:t>
            </a:r>
            <a:r>
              <a:rPr lang="ru-RU" sz="2400" dirty="0" smtClean="0"/>
              <a:t>»</a:t>
            </a:r>
            <a:endParaRPr lang="ru-RU" sz="2400" dirty="0"/>
          </a:p>
          <a:p>
            <a:pPr algn="just"/>
            <a:r>
              <a:rPr lang="ru-RU" sz="2400" dirty="0"/>
              <a:t>- «Как рождается книга</a:t>
            </a:r>
            <a:r>
              <a:rPr lang="ru-RU" sz="2400" dirty="0" smtClean="0"/>
              <a:t>?»</a:t>
            </a:r>
            <a:endParaRPr lang="ru-RU" sz="2400" dirty="0"/>
          </a:p>
          <a:p>
            <a:pPr algn="just"/>
            <a:r>
              <a:rPr lang="ru-RU" sz="2400" dirty="0"/>
              <a:t>- «Трудно ли быть вежливым</a:t>
            </a:r>
            <a:r>
              <a:rPr lang="ru-RU" sz="2400" dirty="0" smtClean="0"/>
              <a:t>?»</a:t>
            </a:r>
            <a:endParaRPr lang="ru-RU" sz="2400" dirty="0"/>
          </a:p>
          <a:p>
            <a:pPr algn="just"/>
            <a:r>
              <a:rPr lang="ru-RU" sz="2400" dirty="0"/>
              <a:t>- «Спор хороший и </a:t>
            </a:r>
            <a:r>
              <a:rPr lang="ru-RU" sz="2400" dirty="0" smtClean="0"/>
              <a:t>плохой»</a:t>
            </a:r>
            <a:endParaRPr lang="ru-RU" sz="2400" dirty="0"/>
          </a:p>
          <a:p>
            <a:pPr lvl="0"/>
            <a:endParaRPr lang="ru-RU" b="1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1528</TotalTime>
  <Words>1501</Words>
  <Application>Microsoft Office PowerPoint</Application>
  <PresentationFormat>Экран (4:3)</PresentationFormat>
  <Paragraphs>274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Городская</vt:lpstr>
      <vt:lpstr>Современные образовательные технологии в развитии связной речи у детей дошкольного возраста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образовательные технологии в развитии связной речи у детей дошкольного возраста</dc:title>
  <dc:creator>Аня</dc:creator>
  <cp:lastModifiedBy>Марина</cp:lastModifiedBy>
  <cp:revision>133</cp:revision>
  <dcterms:created xsi:type="dcterms:W3CDTF">2020-03-07T16:13:59Z</dcterms:created>
  <dcterms:modified xsi:type="dcterms:W3CDTF">2020-03-24T11:46:30Z</dcterms:modified>
</cp:coreProperties>
</file>