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5000"/>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0" y="-459432"/>
            <a:ext cx="9144000" cy="7317432"/>
          </a:xfrm>
          <a:prstGeom prst="rect">
            <a:avLst/>
          </a:prstGeom>
          <a:noFill/>
          <a:ln w="9525">
            <a:noFill/>
            <a:miter lim="800000"/>
            <a:headEnd/>
            <a:tailEnd/>
          </a:ln>
        </p:spPr>
      </p:pic>
      <p:sp>
        <p:nvSpPr>
          <p:cNvPr id="2" name="Заголовок 1"/>
          <p:cNvSpPr>
            <a:spLocks noGrp="1"/>
          </p:cNvSpPr>
          <p:nvPr>
            <p:ph type="ctrTitle"/>
          </p:nvPr>
        </p:nvSpPr>
        <p:spPr>
          <a:xfrm>
            <a:off x="1979712" y="-171399"/>
            <a:ext cx="6116216" cy="648072"/>
          </a:xfrm>
        </p:spPr>
        <p:txBody>
          <a:bodyPr>
            <a:normAutofit fontScale="90000"/>
          </a:bodyPr>
          <a:lstStyle/>
          <a:p>
            <a:r>
              <a:rPr lang="ru-RU" sz="1600" i="1" dirty="0" smtClean="0"/>
              <a:t>Муниципальное дошкольное образовательное учреждение</a:t>
            </a:r>
            <a:br>
              <a:rPr lang="ru-RU" sz="1600" i="1" dirty="0" smtClean="0"/>
            </a:br>
            <a:r>
              <a:rPr lang="ru-RU" sz="1600" i="1" dirty="0" smtClean="0"/>
              <a:t>«Детский сад №70»</a:t>
            </a:r>
            <a:r>
              <a:rPr lang="ru-RU" sz="1600" dirty="0" smtClean="0"/>
              <a:t/>
            </a:r>
            <a:br>
              <a:rPr lang="ru-RU" sz="1600" dirty="0" smtClean="0"/>
            </a:br>
            <a:endParaRPr lang="ru-RU" sz="1600" dirty="0"/>
          </a:p>
        </p:txBody>
      </p:sp>
      <p:sp>
        <p:nvSpPr>
          <p:cNvPr id="3" name="Подзаголовок 2"/>
          <p:cNvSpPr>
            <a:spLocks noGrp="1"/>
          </p:cNvSpPr>
          <p:nvPr>
            <p:ph type="subTitle" idx="1"/>
          </p:nvPr>
        </p:nvSpPr>
        <p:spPr>
          <a:xfrm>
            <a:off x="0" y="692696"/>
            <a:ext cx="5112568" cy="5544616"/>
          </a:xfrm>
        </p:spPr>
        <p:txBody>
          <a:bodyPr>
            <a:normAutofit/>
          </a:bodyPr>
          <a:lstStyle/>
          <a:p>
            <a:r>
              <a:rPr lang="ru-RU" sz="4400" b="1" dirty="0" smtClean="0">
                <a:solidFill>
                  <a:schemeClr val="tx1"/>
                </a:solidFill>
              </a:rPr>
              <a:t>Презентация на тему: </a:t>
            </a:r>
          </a:p>
          <a:p>
            <a:r>
              <a:rPr lang="ru-RU" sz="3600" b="1" dirty="0" smtClean="0">
                <a:solidFill>
                  <a:schemeClr val="tx1"/>
                </a:solidFill>
              </a:rPr>
              <a:t>« Фу, вашу кашу!»</a:t>
            </a:r>
          </a:p>
          <a:p>
            <a:endParaRPr lang="ru-RU" sz="3600" b="1" dirty="0" smtClean="0">
              <a:solidFill>
                <a:schemeClr val="tx1"/>
              </a:solidFill>
            </a:endParaRPr>
          </a:p>
          <a:p>
            <a:endParaRPr lang="ru-RU" sz="3600" b="1" dirty="0" smtClean="0">
              <a:solidFill>
                <a:schemeClr val="tx1"/>
              </a:solidFill>
            </a:endParaRPr>
          </a:p>
          <a:p>
            <a:endParaRPr lang="ru-RU" sz="1800" dirty="0" smtClean="0">
              <a:solidFill>
                <a:schemeClr val="tx1"/>
              </a:solidFill>
            </a:endParaRPr>
          </a:p>
          <a:p>
            <a:endParaRPr lang="ru-RU" sz="1800" dirty="0" smtClean="0">
              <a:solidFill>
                <a:schemeClr val="tx1"/>
              </a:solidFill>
            </a:endParaRPr>
          </a:p>
          <a:p>
            <a:r>
              <a:rPr lang="ru-RU" sz="1800" dirty="0" smtClean="0">
                <a:solidFill>
                  <a:schemeClr val="tx1"/>
                </a:solidFill>
              </a:rPr>
              <a:t>Подготовила воспитатель </a:t>
            </a:r>
          </a:p>
          <a:p>
            <a:r>
              <a:rPr lang="ru-RU" sz="1800" dirty="0" smtClean="0">
                <a:solidFill>
                  <a:schemeClr val="tx1"/>
                </a:solidFill>
              </a:rPr>
              <a:t>Погодина О.В.</a:t>
            </a:r>
          </a:p>
          <a:p>
            <a:endParaRPr lang="ru-RU" sz="1800" dirty="0" smtClean="0">
              <a:solidFill>
                <a:schemeClr val="tx1"/>
              </a:solidFill>
            </a:endParaRPr>
          </a:p>
          <a:p>
            <a:r>
              <a:rPr lang="ru-RU" sz="1800" smtClean="0">
                <a:solidFill>
                  <a:schemeClr val="tx1"/>
                </a:solidFill>
              </a:rPr>
              <a:t>16.10. 2019г.</a:t>
            </a:r>
            <a:endParaRPr lang="ru-RU"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Кулинария</a:t>
            </a:r>
            <a:endParaRPr lang="ru-RU" b="1" dirty="0"/>
          </a:p>
        </p:txBody>
      </p:sp>
      <p:sp>
        <p:nvSpPr>
          <p:cNvPr id="3" name="Содержимое 2"/>
          <p:cNvSpPr>
            <a:spLocks noGrp="1"/>
          </p:cNvSpPr>
          <p:nvPr>
            <p:ph idx="1"/>
          </p:nvPr>
        </p:nvSpPr>
        <p:spPr>
          <a:xfrm>
            <a:off x="0" y="1340768"/>
            <a:ext cx="5050904" cy="4929411"/>
          </a:xfrm>
        </p:spPr>
        <p:txBody>
          <a:bodyPr>
            <a:normAutofit fontScale="85000" lnSpcReduction="10000"/>
          </a:bodyPr>
          <a:lstStyle/>
          <a:p>
            <a:r>
              <a:rPr lang="ru-RU" dirty="0" smtClean="0"/>
              <a:t>Кулинария - дело исключительно творческое, в ней может быть реализована тяга детей к экспериментированию и самовыражению. Поэтому включение детей в совместную деятельность по приготовлению пищи, предоставление им самостоятельности могут помочь успешно разрешить подобные проблемы. </a:t>
            </a:r>
            <a:endParaRPr lang="ru-RU" dirty="0"/>
          </a:p>
        </p:txBody>
      </p:sp>
      <p:pic>
        <p:nvPicPr>
          <p:cNvPr id="20482" name="Picture 2" descr="https://wcbook.ru/data/post/5790.jpg"/>
          <p:cNvPicPr>
            <a:picLocks noChangeAspect="1" noChangeArrowheads="1"/>
          </p:cNvPicPr>
          <p:nvPr/>
        </p:nvPicPr>
        <p:blipFill>
          <a:blip r:embed="rId2" cstate="print"/>
          <a:srcRect/>
          <a:stretch>
            <a:fillRect/>
          </a:stretch>
        </p:blipFill>
        <p:spPr bwMode="auto">
          <a:xfrm>
            <a:off x="4932040" y="1340768"/>
            <a:ext cx="4028389" cy="2417034"/>
          </a:xfrm>
          <a:prstGeom prst="rect">
            <a:avLst/>
          </a:prstGeom>
          <a:noFill/>
        </p:spPr>
      </p:pic>
      <p:sp>
        <p:nvSpPr>
          <p:cNvPr id="20484" name="AutoShape 4" descr="https://sherylshenefelt.com/wp-content/uploads/2019/09/cooking-with-kids.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sherylshenefelt.com/wp-content/uploads/2019/09/cooking-with-kids.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7" name="Picture 7"/>
          <p:cNvPicPr>
            <a:picLocks noChangeAspect="1" noChangeArrowheads="1"/>
          </p:cNvPicPr>
          <p:nvPr/>
        </p:nvPicPr>
        <p:blipFill>
          <a:blip r:embed="rId3" cstate="print"/>
          <a:srcRect/>
          <a:stretch>
            <a:fillRect/>
          </a:stretch>
        </p:blipFill>
        <p:spPr bwMode="auto">
          <a:xfrm>
            <a:off x="5148064" y="3933055"/>
            <a:ext cx="3759498" cy="259382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Избавление от капризов</a:t>
            </a:r>
            <a:endParaRPr lang="ru-RU" b="1" dirty="0"/>
          </a:p>
        </p:txBody>
      </p:sp>
      <p:sp>
        <p:nvSpPr>
          <p:cNvPr id="3" name="Содержимое 2"/>
          <p:cNvSpPr>
            <a:spLocks noGrp="1"/>
          </p:cNvSpPr>
          <p:nvPr>
            <p:ph idx="1"/>
          </p:nvPr>
        </p:nvSpPr>
        <p:spPr/>
        <p:txBody>
          <a:bodyPr/>
          <a:lstStyle/>
          <a:p>
            <a:r>
              <a:rPr lang="ru-RU" dirty="0" smtClean="0"/>
              <a:t>Таким образом, можно достаточно легко предотвратить появление «пищевых» капризов, раз и навсегда избавиться от проблем, связанных с кормежкой.</a:t>
            </a:r>
            <a:endParaRPr lang="ru-RU" dirty="0"/>
          </a:p>
        </p:txBody>
      </p:sp>
      <p:pic>
        <p:nvPicPr>
          <p:cNvPr id="23554" name="Picture 2" descr="https://www.4nono.com/wp-content/uploads/2018/06/%D8%AA%D8%BA%D8%B0%D9%8A%D8%A9-%D8%B7%D9%81%D9%84%D9%83-%D8%A8%D8%A7%D9%84%D8%B5%D9%8A%D9%81-%D9%82%D8%AF-%D8%AA%D8%B6%D8%B1%D9%87-%D8%A5%D8%B0%D8%A7-%D8%AA%D9%86%D8%A7%D9%88%D9%84%D9%87%D8%A7-%D8%A8%D8%B7%D8%B1%D9%8A%D9%82%D8%A9-%D8%AE%D8%A7%D8%B7%D8%A6%D8%A9-4.jpg"/>
          <p:cNvPicPr>
            <a:picLocks noChangeAspect="1" noChangeArrowheads="1"/>
          </p:cNvPicPr>
          <p:nvPr/>
        </p:nvPicPr>
        <p:blipFill>
          <a:blip r:embed="rId2" cstate="print"/>
          <a:srcRect/>
          <a:stretch>
            <a:fillRect/>
          </a:stretch>
        </p:blipFill>
        <p:spPr bwMode="auto">
          <a:xfrm>
            <a:off x="2771800" y="3573016"/>
            <a:ext cx="4415136" cy="294227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Культура питания</a:t>
            </a:r>
            <a:br>
              <a:rPr lang="ru-RU" b="1" dirty="0" smtClean="0"/>
            </a:br>
            <a:endParaRPr lang="ru-RU" b="1" dirty="0"/>
          </a:p>
        </p:txBody>
      </p:sp>
      <p:sp>
        <p:nvSpPr>
          <p:cNvPr id="3" name="Содержимое 2"/>
          <p:cNvSpPr>
            <a:spLocks noGrp="1"/>
          </p:cNvSpPr>
          <p:nvPr>
            <p:ph idx="1"/>
          </p:nvPr>
        </p:nvSpPr>
        <p:spPr>
          <a:xfrm>
            <a:off x="467544" y="1124744"/>
            <a:ext cx="8229600" cy="4525963"/>
          </a:xfrm>
        </p:spPr>
        <p:txBody>
          <a:bodyPr/>
          <a:lstStyle/>
          <a:p>
            <a:r>
              <a:rPr lang="ru-RU" dirty="0" smtClean="0"/>
              <a:t>Неправильно разрешать баловаться за столом, есть неаккуратно, разрешать есть руками, когда ребенок уже вполне может пользоваться столовыми приборами, швыряться едой или выливать ее на стол.</a:t>
            </a:r>
            <a:endParaRPr lang="ru-RU" dirty="0"/>
          </a:p>
        </p:txBody>
      </p:sp>
      <p:pic>
        <p:nvPicPr>
          <p:cNvPr id="24578" name="Picture 2" descr="https://s1.1zoom.ru/big3/781/John_Wilhelm_437599.jpg"/>
          <p:cNvPicPr>
            <a:picLocks noChangeAspect="1" noChangeArrowheads="1"/>
          </p:cNvPicPr>
          <p:nvPr/>
        </p:nvPicPr>
        <p:blipFill>
          <a:blip r:embed="rId2" cstate="print"/>
          <a:srcRect/>
          <a:stretch>
            <a:fillRect/>
          </a:stretch>
        </p:blipFill>
        <p:spPr bwMode="auto">
          <a:xfrm>
            <a:off x="755576" y="3717032"/>
            <a:ext cx="3973629" cy="2652398"/>
          </a:xfrm>
          <a:prstGeom prst="rect">
            <a:avLst/>
          </a:prstGeom>
          <a:noFill/>
        </p:spPr>
      </p:pic>
      <p:pic>
        <p:nvPicPr>
          <p:cNvPr id="24580" name="Picture 4" descr="https://igorgubarev.ru/images/foto_b/650_4208.jpg"/>
          <p:cNvPicPr>
            <a:picLocks noChangeAspect="1" noChangeArrowheads="1"/>
          </p:cNvPicPr>
          <p:nvPr/>
        </p:nvPicPr>
        <p:blipFill>
          <a:blip r:embed="rId3" cstate="print"/>
          <a:srcRect/>
          <a:stretch>
            <a:fillRect/>
          </a:stretch>
        </p:blipFill>
        <p:spPr bwMode="auto">
          <a:xfrm>
            <a:off x="5940152" y="3573016"/>
            <a:ext cx="2088232" cy="31571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Правила поведения</a:t>
            </a:r>
            <a:endParaRPr lang="ru-RU" b="1" dirty="0"/>
          </a:p>
        </p:txBody>
      </p:sp>
      <p:sp>
        <p:nvSpPr>
          <p:cNvPr id="3" name="Содержимое 2"/>
          <p:cNvSpPr>
            <a:spLocks noGrp="1"/>
          </p:cNvSpPr>
          <p:nvPr>
            <p:ph idx="1"/>
          </p:nvPr>
        </p:nvSpPr>
        <p:spPr>
          <a:xfrm>
            <a:off x="467544" y="1484784"/>
            <a:ext cx="3538736" cy="4525963"/>
          </a:xfrm>
        </p:spPr>
        <p:txBody>
          <a:bodyPr/>
          <a:lstStyle/>
          <a:p>
            <a:r>
              <a:rPr lang="ru-RU" dirty="0" smtClean="0"/>
              <a:t>Нужно приучать ребенка к правилам поведения за столом: учить пользоваться ложкой, вилкой, ножом, салфеткой и т.п.</a:t>
            </a:r>
            <a:endParaRPr lang="ru-RU" dirty="0"/>
          </a:p>
        </p:txBody>
      </p:sp>
      <p:pic>
        <p:nvPicPr>
          <p:cNvPr id="25602" name="Picture 2" descr="https://s1.1zoom.me/big7/389/Boys_Glance_Plate_Fork_494104.jpg"/>
          <p:cNvPicPr>
            <a:picLocks noChangeAspect="1" noChangeArrowheads="1"/>
          </p:cNvPicPr>
          <p:nvPr/>
        </p:nvPicPr>
        <p:blipFill>
          <a:blip r:embed="rId2" cstate="print"/>
          <a:srcRect/>
          <a:stretch>
            <a:fillRect/>
          </a:stretch>
        </p:blipFill>
        <p:spPr bwMode="auto">
          <a:xfrm>
            <a:off x="4139952" y="1988840"/>
            <a:ext cx="4739607" cy="33843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Правила</a:t>
            </a:r>
            <a:endParaRPr lang="ru-RU" b="1" dirty="0"/>
          </a:p>
        </p:txBody>
      </p:sp>
      <p:sp>
        <p:nvSpPr>
          <p:cNvPr id="3" name="Содержимое 2"/>
          <p:cNvSpPr>
            <a:spLocks noGrp="1"/>
          </p:cNvSpPr>
          <p:nvPr>
            <p:ph idx="1"/>
          </p:nvPr>
        </p:nvSpPr>
        <p:spPr>
          <a:xfrm>
            <a:off x="251520" y="1124744"/>
            <a:ext cx="8229600" cy="4525963"/>
          </a:xfrm>
        </p:spPr>
        <p:txBody>
          <a:bodyPr/>
          <a:lstStyle/>
          <a:p>
            <a:r>
              <a:rPr lang="ru-RU" dirty="0" smtClean="0"/>
              <a:t>У ребенка должно быть определенное место для еды - свой маленький столик или место за общим столом и специальный стул, на котором малыш может сидеть самостоятельно. Не стоит пытаться кормить малыша во время игры.</a:t>
            </a:r>
            <a:endParaRPr lang="ru-RU" dirty="0"/>
          </a:p>
        </p:txBody>
      </p:sp>
      <p:pic>
        <p:nvPicPr>
          <p:cNvPr id="26626" name="Picture 2" descr="https://avatars.mds.yandex.net/get-zen_doc/1922981/pub_5d9af97cf73d9d00b28b8932_5d9afe56118d7f00ad85fd95/scale_1200"/>
          <p:cNvPicPr>
            <a:picLocks noChangeAspect="1" noChangeArrowheads="1"/>
          </p:cNvPicPr>
          <p:nvPr/>
        </p:nvPicPr>
        <p:blipFill>
          <a:blip r:embed="rId2" cstate="print"/>
          <a:srcRect/>
          <a:stretch>
            <a:fillRect/>
          </a:stretch>
        </p:blipFill>
        <p:spPr bwMode="auto">
          <a:xfrm>
            <a:off x="1043608" y="4077072"/>
            <a:ext cx="2681536" cy="2681536"/>
          </a:xfrm>
          <a:prstGeom prst="rect">
            <a:avLst/>
          </a:prstGeom>
          <a:noFill/>
        </p:spPr>
      </p:pic>
      <p:pic>
        <p:nvPicPr>
          <p:cNvPr id="26628" name="Picture 4" descr="https://www.amic.ru/images/upload/images_04-2016/images/rebenok.jpg"/>
          <p:cNvPicPr>
            <a:picLocks noChangeAspect="1" noChangeArrowheads="1"/>
          </p:cNvPicPr>
          <p:nvPr/>
        </p:nvPicPr>
        <p:blipFill>
          <a:blip r:embed="rId3" cstate="print"/>
          <a:srcRect/>
          <a:stretch>
            <a:fillRect/>
          </a:stretch>
        </p:blipFill>
        <p:spPr bwMode="auto">
          <a:xfrm>
            <a:off x="4788024" y="4077072"/>
            <a:ext cx="3895528" cy="259701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Вывод:</a:t>
            </a:r>
            <a:endParaRPr lang="ru-RU" b="1" dirty="0"/>
          </a:p>
        </p:txBody>
      </p:sp>
      <p:sp>
        <p:nvSpPr>
          <p:cNvPr id="3" name="Содержимое 2"/>
          <p:cNvSpPr>
            <a:spLocks noGrp="1"/>
          </p:cNvSpPr>
          <p:nvPr>
            <p:ph idx="1"/>
          </p:nvPr>
        </p:nvSpPr>
        <p:spPr/>
        <p:txBody>
          <a:bodyPr>
            <a:normAutofit fontScale="92500"/>
          </a:bodyPr>
          <a:lstStyle/>
          <a:p>
            <a:r>
              <a:rPr lang="ru-RU" dirty="0" smtClean="0"/>
              <a:t>Очень важно понять, что с самого раннего возраста у ребенка формируются правильное пищевое поведение и привычки. Во избежание различных проблем со здоровьем и поведением ребенка желательно, чтобы родители с самого рождения кормили малыша правильно, причем в этом большую роль будет играть не только обучение ребенка, но и правильный пример со стороны взрослых.</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b="1" dirty="0" smtClean="0"/>
              <a:t>Запас энергии ( насыщение) </a:t>
            </a:r>
            <a:endParaRPr lang="ru-RU" b="1" dirty="0"/>
          </a:p>
        </p:txBody>
      </p:sp>
      <p:sp>
        <p:nvSpPr>
          <p:cNvPr id="3" name="Содержимое 2"/>
          <p:cNvSpPr>
            <a:spLocks noGrp="1"/>
          </p:cNvSpPr>
          <p:nvPr>
            <p:ph idx="1"/>
          </p:nvPr>
        </p:nvSpPr>
        <p:spPr>
          <a:xfrm>
            <a:off x="467544" y="1196752"/>
            <a:ext cx="8229600" cy="4525963"/>
          </a:xfrm>
        </p:spPr>
        <p:txBody>
          <a:bodyPr/>
          <a:lstStyle/>
          <a:p>
            <a:r>
              <a:rPr lang="ru-RU" dirty="0" smtClean="0"/>
              <a:t>Для детей дошкольного возраста свойственно явление снижение аппетита. У таких детей насыщение происходит после потребления небольшого количества пищи. Родители же соотносят их потребности со своими,  что не совсем корректно.</a:t>
            </a:r>
            <a:endParaRPr lang="ru-RU" dirty="0"/>
          </a:p>
        </p:txBody>
      </p:sp>
      <p:pic>
        <p:nvPicPr>
          <p:cNvPr id="1026" name="Picture 2" descr="http://www.playcast.ru/uploads/2016/10/10/20155085.png"/>
          <p:cNvPicPr>
            <a:picLocks noChangeAspect="1" noChangeArrowheads="1"/>
          </p:cNvPicPr>
          <p:nvPr/>
        </p:nvPicPr>
        <p:blipFill>
          <a:blip r:embed="rId2" cstate="print"/>
          <a:srcRect/>
          <a:stretch>
            <a:fillRect/>
          </a:stretch>
        </p:blipFill>
        <p:spPr bwMode="auto">
          <a:xfrm>
            <a:off x="2195736" y="4166293"/>
            <a:ext cx="4937473" cy="269170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8301608" cy="6081539"/>
          </a:xfrm>
        </p:spPr>
        <p:txBody>
          <a:bodyPr>
            <a:normAutofit/>
          </a:bodyPr>
          <a:lstStyle/>
          <a:p>
            <a:r>
              <a:rPr lang="ru-RU" dirty="0" smtClean="0"/>
              <a:t>Конечно, взрослому здоровому человеку пищи требуется больше, чем ребёнку. Такие мальчики и девочки привыкают пополнять свой запас энергии не за счёт каш и борщей, а с помощью «перехватывания» конфет, печенья, зефира, вафель, т.е таких продуктов, чья энергетическая ценность высока, а общий объём не велик. </a:t>
            </a:r>
            <a:endParaRPr lang="ru-RU" dirty="0"/>
          </a:p>
        </p:txBody>
      </p:sp>
      <p:pic>
        <p:nvPicPr>
          <p:cNvPr id="15362" name="Picture 2" descr="https://detiriska.ru/_service/14588/display/img_version/5865114/img_name/2512_14588_7efc9cf750.jpg"/>
          <p:cNvPicPr>
            <a:picLocks noChangeAspect="1" noChangeArrowheads="1"/>
          </p:cNvPicPr>
          <p:nvPr/>
        </p:nvPicPr>
        <p:blipFill>
          <a:blip r:embed="rId2" cstate="print"/>
          <a:srcRect/>
          <a:stretch>
            <a:fillRect/>
          </a:stretch>
        </p:blipFill>
        <p:spPr bwMode="auto">
          <a:xfrm>
            <a:off x="1115616" y="4293096"/>
            <a:ext cx="3238328" cy="2314055"/>
          </a:xfrm>
          <a:prstGeom prst="rect">
            <a:avLst/>
          </a:prstGeom>
          <a:noFill/>
        </p:spPr>
      </p:pic>
      <p:pic>
        <p:nvPicPr>
          <p:cNvPr id="15364" name="Picture 4" descr="https://tickikids.ams3.cdn.digitaloceanspaces.com/z1.cache/gallery/activities/37434/image_5cc29e5ff158a3.71460175.jpg"/>
          <p:cNvPicPr>
            <a:picLocks noChangeAspect="1" noChangeArrowheads="1"/>
          </p:cNvPicPr>
          <p:nvPr/>
        </p:nvPicPr>
        <p:blipFill>
          <a:blip r:embed="rId3" cstate="print"/>
          <a:srcRect/>
          <a:stretch>
            <a:fillRect/>
          </a:stretch>
        </p:blipFill>
        <p:spPr bwMode="auto">
          <a:xfrm>
            <a:off x="5220072" y="4293096"/>
            <a:ext cx="3087571" cy="23135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b="1" dirty="0" smtClean="0"/>
              <a:t>Проблемы кормления</a:t>
            </a:r>
            <a:endParaRPr lang="ru-RU" b="1" dirty="0"/>
          </a:p>
        </p:txBody>
      </p:sp>
      <p:sp>
        <p:nvSpPr>
          <p:cNvPr id="3" name="Содержимое 2"/>
          <p:cNvSpPr>
            <a:spLocks noGrp="1"/>
          </p:cNvSpPr>
          <p:nvPr>
            <p:ph idx="1"/>
          </p:nvPr>
        </p:nvSpPr>
        <p:spPr>
          <a:xfrm>
            <a:off x="323528" y="908720"/>
            <a:ext cx="8229600" cy="4525963"/>
          </a:xfrm>
        </p:spPr>
        <p:txBody>
          <a:bodyPr/>
          <a:lstStyle/>
          <a:p>
            <a:r>
              <a:rPr lang="ru-RU" dirty="0" smtClean="0"/>
              <a:t>Как правило проблемы с кормлением проходят в этом случае сами- собой. Главное, что бы озабоченные взрослые своими приставаниями и уговорами не выработали  у детей стойкую негативную реакцию протеста</a:t>
            </a:r>
            <a:endParaRPr lang="ru-RU" dirty="0"/>
          </a:p>
        </p:txBody>
      </p:sp>
      <p:sp>
        <p:nvSpPr>
          <p:cNvPr id="1026" name="AutoShape 2" descr="https://pandaland.kz/uploads/FILES/5fe/5fef3bc0086b8251fabe0e9b1e60fc7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cstate="print"/>
          <a:srcRect/>
          <a:stretch>
            <a:fillRect/>
          </a:stretch>
        </p:blipFill>
        <p:spPr bwMode="auto">
          <a:xfrm>
            <a:off x="323528" y="3933056"/>
            <a:ext cx="4426640" cy="2748905"/>
          </a:xfrm>
          <a:prstGeom prst="rect">
            <a:avLst/>
          </a:prstGeom>
          <a:noFill/>
          <a:ln w="9525">
            <a:noFill/>
            <a:miter lim="800000"/>
            <a:headEnd/>
            <a:tailEnd/>
          </a:ln>
        </p:spPr>
      </p:pic>
      <p:pic>
        <p:nvPicPr>
          <p:cNvPr id="1029" name="Picture 5" descr="https://www.belnovosti.by/sites/default/files/blogs/10-10-2017/7.jpg"/>
          <p:cNvPicPr>
            <a:picLocks noChangeAspect="1" noChangeArrowheads="1"/>
          </p:cNvPicPr>
          <p:nvPr/>
        </p:nvPicPr>
        <p:blipFill>
          <a:blip r:embed="rId3" cstate="print"/>
          <a:srcRect/>
          <a:stretch>
            <a:fillRect/>
          </a:stretch>
        </p:blipFill>
        <p:spPr bwMode="auto">
          <a:xfrm>
            <a:off x="4860032" y="3933056"/>
            <a:ext cx="3796600" cy="26917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Капризы</a:t>
            </a:r>
            <a:endParaRPr lang="ru-RU" b="1" dirty="0"/>
          </a:p>
        </p:txBody>
      </p:sp>
      <p:sp>
        <p:nvSpPr>
          <p:cNvPr id="3" name="Содержимое 2"/>
          <p:cNvSpPr>
            <a:spLocks noGrp="1"/>
          </p:cNvSpPr>
          <p:nvPr>
            <p:ph idx="1"/>
          </p:nvPr>
        </p:nvSpPr>
        <p:spPr>
          <a:xfrm>
            <a:off x="0" y="1124744"/>
            <a:ext cx="3610744" cy="5073427"/>
          </a:xfrm>
        </p:spPr>
        <p:txBody>
          <a:bodyPr>
            <a:normAutofit fontScale="85000" lnSpcReduction="20000"/>
          </a:bodyPr>
          <a:lstStyle/>
          <a:p>
            <a:r>
              <a:rPr lang="ru-RU" dirty="0" smtClean="0"/>
              <a:t>Дети позволяют себе капризничать по поводу того или иного блюда, способа его приготовления или подачи на стол. Из их слов следует, что суп нельзя есть, потому что там плавает лук, макароны несъедобны из-за подливы, а чай слишком горячий.</a:t>
            </a:r>
            <a:endParaRPr lang="ru-RU" dirty="0"/>
          </a:p>
        </p:txBody>
      </p:sp>
      <p:pic>
        <p:nvPicPr>
          <p:cNvPr id="1026" name="Picture 2" descr="http://mama-likes.ru/wp-content/uploads/2017/11/http-azbukamam-ru-wp-content-uploads-2016-03-12-.jpeg"/>
          <p:cNvPicPr>
            <a:picLocks noChangeAspect="1" noChangeArrowheads="1"/>
          </p:cNvPicPr>
          <p:nvPr/>
        </p:nvPicPr>
        <p:blipFill>
          <a:blip r:embed="rId2" cstate="print"/>
          <a:srcRect/>
          <a:stretch>
            <a:fillRect/>
          </a:stretch>
        </p:blipFill>
        <p:spPr bwMode="auto">
          <a:xfrm>
            <a:off x="4355976" y="1196752"/>
            <a:ext cx="3773116" cy="2518053"/>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5076056" y="3861048"/>
            <a:ext cx="2753410" cy="283889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Частые проблемы</a:t>
            </a:r>
            <a:endParaRPr lang="ru-RU" b="1" dirty="0"/>
          </a:p>
        </p:txBody>
      </p:sp>
      <p:sp>
        <p:nvSpPr>
          <p:cNvPr id="3" name="Содержимое 2"/>
          <p:cNvSpPr>
            <a:spLocks noGrp="1"/>
          </p:cNvSpPr>
          <p:nvPr>
            <p:ph idx="1"/>
          </p:nvPr>
        </p:nvSpPr>
        <p:spPr/>
        <p:txBody>
          <a:bodyPr/>
          <a:lstStyle/>
          <a:p>
            <a:r>
              <a:rPr lang="ru-RU" dirty="0" smtClean="0"/>
              <a:t>Чаще проблемы возникают в тех семьях, где детям готовят «на особицу». Специально сделанное блюдо другие члены семьи не потребляют сами.</a:t>
            </a:r>
            <a:endParaRPr lang="ru-RU" dirty="0"/>
          </a:p>
        </p:txBody>
      </p:sp>
      <p:pic>
        <p:nvPicPr>
          <p:cNvPr id="18434" name="Picture 2" descr="https://maminmayak.ru/wp-content/uploads/2018/09/1365663528020.jpg"/>
          <p:cNvPicPr>
            <a:picLocks noChangeAspect="1" noChangeArrowheads="1"/>
          </p:cNvPicPr>
          <p:nvPr/>
        </p:nvPicPr>
        <p:blipFill>
          <a:blip r:embed="rId2" cstate="print"/>
          <a:srcRect/>
          <a:stretch>
            <a:fillRect/>
          </a:stretch>
        </p:blipFill>
        <p:spPr bwMode="auto">
          <a:xfrm>
            <a:off x="107504" y="3717032"/>
            <a:ext cx="4753372" cy="2675689"/>
          </a:xfrm>
          <a:prstGeom prst="rect">
            <a:avLst/>
          </a:prstGeom>
          <a:noFill/>
        </p:spPr>
      </p:pic>
      <p:sp>
        <p:nvSpPr>
          <p:cNvPr id="18436" name="AutoShape 4" descr="https://mamaoneill.com/wp-content/uploads/2015/10/Girl-does-not-want-to-e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8" name="AutoShape 6" descr="https://mamaoneill.com/wp-content/uploads/2015/10/Girl-does-not-want-to-e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9" name="Picture 7"/>
          <p:cNvPicPr>
            <a:picLocks noChangeAspect="1" noChangeArrowheads="1"/>
          </p:cNvPicPr>
          <p:nvPr/>
        </p:nvPicPr>
        <p:blipFill>
          <a:blip r:embed="rId3" cstate="print"/>
          <a:srcRect/>
          <a:stretch>
            <a:fillRect/>
          </a:stretch>
        </p:blipFill>
        <p:spPr bwMode="auto">
          <a:xfrm>
            <a:off x="5652120" y="3645024"/>
            <a:ext cx="2400300" cy="28146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«Что же вы сами не едите?»</a:t>
            </a:r>
            <a:endParaRPr lang="ru-RU" b="1" dirty="0"/>
          </a:p>
        </p:txBody>
      </p:sp>
      <p:sp>
        <p:nvSpPr>
          <p:cNvPr id="3" name="Содержимое 2"/>
          <p:cNvSpPr>
            <a:spLocks noGrp="1"/>
          </p:cNvSpPr>
          <p:nvPr>
            <p:ph idx="1"/>
          </p:nvPr>
        </p:nvSpPr>
        <p:spPr/>
        <p:txBody>
          <a:bodyPr/>
          <a:lstStyle/>
          <a:p>
            <a:r>
              <a:rPr lang="ru-RU" dirty="0" smtClean="0"/>
              <a:t>На отказ ребенка съесть приготовленное блюдо или только для него купленное что-то, взрослые начинают бурно возмущаться. Дети же отвечают им язвительными замечаниями типа «Что же вы сами не едите?»</a:t>
            </a:r>
            <a:endParaRPr lang="ru-RU" dirty="0"/>
          </a:p>
        </p:txBody>
      </p:sp>
      <p:pic>
        <p:nvPicPr>
          <p:cNvPr id="19458" name="Picture 2" descr="https://phototass1.cdnvideo.ru/width/1200_4ce85301/tass/m2/uploads/i/20190830/5145028.jpg"/>
          <p:cNvPicPr>
            <a:picLocks noChangeAspect="1" noChangeArrowheads="1"/>
          </p:cNvPicPr>
          <p:nvPr/>
        </p:nvPicPr>
        <p:blipFill>
          <a:blip r:embed="rId2" cstate="print"/>
          <a:srcRect/>
          <a:stretch>
            <a:fillRect/>
          </a:stretch>
        </p:blipFill>
        <p:spPr bwMode="auto">
          <a:xfrm>
            <a:off x="3131840" y="4149080"/>
            <a:ext cx="3672408" cy="24494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Решение</a:t>
            </a:r>
            <a:endParaRPr lang="ru-RU" b="1" dirty="0"/>
          </a:p>
        </p:txBody>
      </p:sp>
      <p:sp>
        <p:nvSpPr>
          <p:cNvPr id="3" name="Содержимое 2"/>
          <p:cNvSpPr>
            <a:spLocks noGrp="1"/>
          </p:cNvSpPr>
          <p:nvPr>
            <p:ph idx="1"/>
          </p:nvPr>
        </p:nvSpPr>
        <p:spPr/>
        <p:txBody>
          <a:bodyPr/>
          <a:lstStyle/>
          <a:p>
            <a:r>
              <a:rPr lang="ru-RU" dirty="0" smtClean="0"/>
              <a:t>Для разрешения этой проблемы необходимо прибегнуть к тактике совместных действий. Игнорируемый продукт или блюдо желательно приготовить для всей семьи и предложить его на завтраке, обеде или ужине. В этом случае снижается интенсивность капризов.</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Появление желания</a:t>
            </a:r>
            <a:endParaRPr lang="ru-RU" b="1" dirty="0"/>
          </a:p>
        </p:txBody>
      </p:sp>
      <p:sp>
        <p:nvSpPr>
          <p:cNvPr id="3" name="Содержимое 2"/>
          <p:cNvSpPr>
            <a:spLocks noGrp="1"/>
          </p:cNvSpPr>
          <p:nvPr>
            <p:ph idx="1"/>
          </p:nvPr>
        </p:nvSpPr>
        <p:spPr/>
        <p:txBody>
          <a:bodyPr/>
          <a:lstStyle/>
          <a:p>
            <a:r>
              <a:rPr lang="ru-RU" dirty="0" smtClean="0"/>
              <a:t>К тому же происходит своеобразное заражение. Ребенок видит, как дружно другие едят нечто, и у него появляется желание отведать это блюдо.</a:t>
            </a:r>
            <a:endParaRPr lang="ru-RU" dirty="0"/>
          </a:p>
        </p:txBody>
      </p:sp>
      <p:sp>
        <p:nvSpPr>
          <p:cNvPr id="21506" name="AutoShape 2" descr="https://t1dtoolkit.org/wp-content/uploads/2016/09/shutterstock_25295215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7" name="Picture 3"/>
          <p:cNvPicPr>
            <a:picLocks noChangeAspect="1" noChangeArrowheads="1"/>
          </p:cNvPicPr>
          <p:nvPr/>
        </p:nvPicPr>
        <p:blipFill>
          <a:blip r:embed="rId2" cstate="print"/>
          <a:srcRect/>
          <a:stretch>
            <a:fillRect/>
          </a:stretch>
        </p:blipFill>
        <p:spPr bwMode="auto">
          <a:xfrm>
            <a:off x="467544" y="3645024"/>
            <a:ext cx="4045446" cy="2822123"/>
          </a:xfrm>
          <a:prstGeom prst="rect">
            <a:avLst/>
          </a:prstGeom>
          <a:noFill/>
          <a:ln w="9525">
            <a:noFill/>
            <a:miter lim="800000"/>
            <a:headEnd/>
            <a:tailEnd/>
          </a:ln>
        </p:spPr>
      </p:pic>
      <p:pic>
        <p:nvPicPr>
          <p:cNvPr id="21509" name="Picture 5" descr="https://avatars.mds.yandex.net/get-zen_doc/1880741/pub_5cfce27adbeaba00b08b4509_5cfce4a7aff15000afe57239/scale_1200"/>
          <p:cNvPicPr>
            <a:picLocks noChangeAspect="1" noChangeArrowheads="1"/>
          </p:cNvPicPr>
          <p:nvPr/>
        </p:nvPicPr>
        <p:blipFill>
          <a:blip r:embed="rId3" cstate="print"/>
          <a:srcRect/>
          <a:stretch>
            <a:fillRect/>
          </a:stretch>
        </p:blipFill>
        <p:spPr bwMode="auto">
          <a:xfrm>
            <a:off x="4788024" y="3717032"/>
            <a:ext cx="3683563" cy="276267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547</Words>
  <Application>Microsoft Office PowerPoint</Application>
  <PresentationFormat>Экран (4:3)</PresentationFormat>
  <Paragraphs>38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Муниципальное дошкольное образовательное учреждение «Детский сад №70» </vt:lpstr>
      <vt:lpstr>Запас энергии ( насыщение) </vt:lpstr>
      <vt:lpstr>Слайд 3</vt:lpstr>
      <vt:lpstr>Проблемы кормления</vt:lpstr>
      <vt:lpstr>Капризы</vt:lpstr>
      <vt:lpstr>Частые проблемы</vt:lpstr>
      <vt:lpstr>«Что же вы сами не едите?»</vt:lpstr>
      <vt:lpstr>Решение</vt:lpstr>
      <vt:lpstr>Появление желания</vt:lpstr>
      <vt:lpstr>Кулинария</vt:lpstr>
      <vt:lpstr>Избавление от капризов</vt:lpstr>
      <vt:lpstr>Культура питания </vt:lpstr>
      <vt:lpstr>Правила поведения</vt:lpstr>
      <vt:lpstr>Правила</vt:lpstr>
      <vt:lpstr>Вывод: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INTEL</dc:creator>
  <cp:lastModifiedBy>Марина</cp:lastModifiedBy>
  <cp:revision>29</cp:revision>
  <dcterms:created xsi:type="dcterms:W3CDTF">2019-09-28T16:02:38Z</dcterms:created>
  <dcterms:modified xsi:type="dcterms:W3CDTF">2020-02-11T11:48:40Z</dcterms:modified>
</cp:coreProperties>
</file>