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Default Extension="bin" ContentType="application/vnd.ms-office.legacyDiagramTex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legacyDocTextInfo.bin" ContentType="application/vnd.ms-office.legacyDocTextInfo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76" r:id="rId1"/>
  </p:sldMasterIdLst>
  <p:notesMasterIdLst>
    <p:notesMasterId r:id="rId46"/>
  </p:notesMasterIdLst>
  <p:sldIdLst>
    <p:sldId id="256" r:id="rId2"/>
    <p:sldId id="27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6" r:id="rId38"/>
    <p:sldId id="297" r:id="rId39"/>
    <p:sldId id="298" r:id="rId40"/>
    <p:sldId id="299" r:id="rId41"/>
    <p:sldId id="301" r:id="rId42"/>
    <p:sldId id="302" r:id="rId43"/>
    <p:sldId id="295" r:id="rId44"/>
    <p:sldId id="303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7BD"/>
    <a:srgbClr val="43AC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89" autoAdjust="0"/>
  </p:normalViewPr>
  <p:slideViewPr>
    <p:cSldViewPr>
      <p:cViewPr>
        <p:scale>
          <a:sx n="68" d="100"/>
          <a:sy n="68" d="100"/>
        </p:scale>
        <p:origin x="-144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06/relationships/legacyDocTextInfo" Target="legacyDocTextInfo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133CA-052A-4039-AC65-68D702AC67E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0AE67E-F057-40EC-92BE-1D7ADCCB75D4}">
      <dgm:prSet/>
      <dgm:spPr/>
      <dgm:t>
        <a:bodyPr/>
        <a:lstStyle/>
        <a:p>
          <a:pPr rtl="0"/>
          <a:r>
            <a:rPr lang="ru-RU" i="1" dirty="0" smtClean="0"/>
            <a:t>утвержден постановлением Минтруда России и Минобразования России  от 13 января 2003 г. № 1/29</a:t>
          </a:r>
          <a:endParaRPr lang="ru-RU" dirty="0"/>
        </a:p>
      </dgm:t>
    </dgm:pt>
    <dgm:pt modelId="{74DE1173-23DB-49B7-A40C-63E8EC480FD1}" type="parTrans" cxnId="{185B746C-B673-4EA5-953F-D4EF8FC653FD}">
      <dgm:prSet/>
      <dgm:spPr/>
      <dgm:t>
        <a:bodyPr/>
        <a:lstStyle/>
        <a:p>
          <a:endParaRPr lang="ru-RU"/>
        </a:p>
      </dgm:t>
    </dgm:pt>
    <dgm:pt modelId="{3AD1E34D-2C39-4B19-BCAA-105C8A8E54A9}" type="sibTrans" cxnId="{185B746C-B673-4EA5-953F-D4EF8FC653FD}">
      <dgm:prSet/>
      <dgm:spPr/>
      <dgm:t>
        <a:bodyPr/>
        <a:lstStyle/>
        <a:p>
          <a:endParaRPr lang="ru-RU"/>
        </a:p>
      </dgm:t>
    </dgm:pt>
    <dgm:pt modelId="{A482E3F6-4B5B-4A5F-BACC-4F4D3172C25A}">
      <dgm:prSet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pPr algn="l" rtl="0"/>
          <a:r>
            <a:rPr lang="ru-RU" dirty="0" smtClean="0"/>
            <a:t>Действует </a:t>
          </a:r>
          <a:endParaRPr lang="ru-RU" dirty="0"/>
        </a:p>
      </dgm:t>
    </dgm:pt>
    <dgm:pt modelId="{7BCFE732-1086-4FF9-8D9B-8EB77320CFE9}" type="parTrans" cxnId="{15169F7C-5664-4235-97D6-9E63589FDF64}">
      <dgm:prSet/>
      <dgm:spPr/>
      <dgm:t>
        <a:bodyPr/>
        <a:lstStyle/>
        <a:p>
          <a:endParaRPr lang="ru-RU"/>
        </a:p>
      </dgm:t>
    </dgm:pt>
    <dgm:pt modelId="{8AA26EFE-55BD-4057-BDB4-AE7C8B72C620}" type="sibTrans" cxnId="{15169F7C-5664-4235-97D6-9E63589FDF64}">
      <dgm:prSet/>
      <dgm:spPr/>
      <dgm:t>
        <a:bodyPr/>
        <a:lstStyle/>
        <a:p>
          <a:endParaRPr lang="ru-RU"/>
        </a:p>
      </dgm:t>
    </dgm:pt>
    <dgm:pt modelId="{33DDCC2F-46EF-434B-A420-95024972967D}">
      <dgm:prSet custT="1"/>
      <dgm:spPr/>
      <dgm:t>
        <a:bodyPr/>
        <a:lstStyle/>
        <a:p>
          <a:pPr algn="l" rtl="0"/>
          <a:r>
            <a:rPr lang="ru-RU" sz="1600" dirty="0" smtClean="0"/>
            <a:t>Разрабатывается</a:t>
          </a:r>
          <a:endParaRPr lang="ru-RU" sz="1600" dirty="0"/>
        </a:p>
      </dgm:t>
    </dgm:pt>
    <dgm:pt modelId="{F3B9D2D5-A6C5-4E44-8E0C-5DFE583EF1A0}" type="parTrans" cxnId="{0553CBAA-C606-490B-826A-C48130F990F3}">
      <dgm:prSet/>
      <dgm:spPr/>
      <dgm:t>
        <a:bodyPr/>
        <a:lstStyle/>
        <a:p>
          <a:endParaRPr lang="ru-RU"/>
        </a:p>
      </dgm:t>
    </dgm:pt>
    <dgm:pt modelId="{4422ED8D-153E-488A-B0F1-0C1DF0EE3D35}" type="sibTrans" cxnId="{0553CBAA-C606-490B-826A-C48130F990F3}">
      <dgm:prSet/>
      <dgm:spPr/>
      <dgm:t>
        <a:bodyPr/>
        <a:lstStyle/>
        <a:p>
          <a:endParaRPr lang="ru-RU"/>
        </a:p>
      </dgm:t>
    </dgm:pt>
    <dgm:pt modelId="{7F84D988-6734-4B68-B4D7-E86A8E7BC4C6}">
      <dgm:prSet/>
      <dgm:spPr/>
      <dgm:t>
        <a:bodyPr/>
        <a:lstStyle/>
        <a:p>
          <a:pPr rtl="0"/>
          <a:r>
            <a:rPr lang="ru-RU" i="1" dirty="0" smtClean="0"/>
            <a:t>Порядок подготовки работников по охране труда</a:t>
          </a:r>
          <a:endParaRPr lang="ru-RU" i="1" dirty="0"/>
        </a:p>
      </dgm:t>
    </dgm:pt>
    <dgm:pt modelId="{F0AE6444-E600-4208-B29D-12D5EE54F825}" type="parTrans" cxnId="{8EFB762E-09D7-4CB3-9160-14865F54864B}">
      <dgm:prSet/>
      <dgm:spPr/>
      <dgm:t>
        <a:bodyPr/>
        <a:lstStyle/>
        <a:p>
          <a:endParaRPr lang="ru-RU"/>
        </a:p>
      </dgm:t>
    </dgm:pt>
    <dgm:pt modelId="{DF63CBAB-7850-4C9F-B5BB-D5BFE4F6D217}" type="sibTrans" cxnId="{8EFB762E-09D7-4CB3-9160-14865F54864B}">
      <dgm:prSet/>
      <dgm:spPr/>
      <dgm:t>
        <a:bodyPr/>
        <a:lstStyle/>
        <a:p>
          <a:endParaRPr lang="ru-RU"/>
        </a:p>
      </dgm:t>
    </dgm:pt>
    <dgm:pt modelId="{B89335C2-9756-45E0-81F1-314EFB87D5DD}" type="pres">
      <dgm:prSet presAssocID="{F91133CA-052A-4039-AC65-68D702AC67E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769721-7121-4756-8CED-DB2B0B7DAD0F}" type="pres">
      <dgm:prSet presAssocID="{F91133CA-052A-4039-AC65-68D702AC67E6}" presName="diamond" presStyleLbl="bgShp" presStyleIdx="0" presStyleCnt="1"/>
      <dgm:spPr/>
    </dgm:pt>
    <dgm:pt modelId="{27D8965F-2441-4BE7-B21C-1B940A95D386}" type="pres">
      <dgm:prSet presAssocID="{F91133CA-052A-4039-AC65-68D702AC67E6}" presName="quad1" presStyleLbl="node1" presStyleIdx="0" presStyleCnt="4" custScaleX="4059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8B6F2-4797-42B4-9ED1-E11F45A5F9F1}" type="pres">
      <dgm:prSet presAssocID="{F91133CA-052A-4039-AC65-68D702AC67E6}" presName="quad2" presStyleLbl="node1" presStyleIdx="1" presStyleCnt="4" custScaleX="1832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A7661-F8C1-4C39-B488-AFBA72EEDF24}" type="pres">
      <dgm:prSet presAssocID="{F91133CA-052A-4039-AC65-68D702AC67E6}" presName="quad3" presStyleLbl="node1" presStyleIdx="2" presStyleCnt="4" custScaleX="400157" custLinFactNeighborX="-4931" custLinFactNeighborY="10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B15DA-C5F9-4E10-9A8E-87AA8C1E6723}" type="pres">
      <dgm:prSet presAssocID="{F91133CA-052A-4039-AC65-68D702AC67E6}" presName="quad4" presStyleLbl="node1" presStyleIdx="3" presStyleCnt="4" custScaleX="1832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6390F5-09BE-4CD2-9998-7F60BA4C09C7}" type="presOf" srcId="{5D0AE67E-F057-40EC-92BE-1D7ADCCB75D4}" destId="{9F38B6F2-4797-42B4-9ED1-E11F45A5F9F1}" srcOrd="0" destOrd="0" presId="urn:microsoft.com/office/officeart/2005/8/layout/matrix3"/>
    <dgm:cxn modelId="{0553CBAA-C606-490B-826A-C48130F990F3}" srcId="{F91133CA-052A-4039-AC65-68D702AC67E6}" destId="{33DDCC2F-46EF-434B-A420-95024972967D}" srcOrd="2" destOrd="0" parTransId="{F3B9D2D5-A6C5-4E44-8E0C-5DFE583EF1A0}" sibTransId="{4422ED8D-153E-488A-B0F1-0C1DF0EE3D35}"/>
    <dgm:cxn modelId="{8EFB762E-09D7-4CB3-9160-14865F54864B}" srcId="{F91133CA-052A-4039-AC65-68D702AC67E6}" destId="{7F84D988-6734-4B68-B4D7-E86A8E7BC4C6}" srcOrd="3" destOrd="0" parTransId="{F0AE6444-E600-4208-B29D-12D5EE54F825}" sibTransId="{DF63CBAB-7850-4C9F-B5BB-D5BFE4F6D217}"/>
    <dgm:cxn modelId="{9A2F36FF-8144-48DF-A37D-CE0FE5B4F68E}" type="presOf" srcId="{33DDCC2F-46EF-434B-A420-95024972967D}" destId="{309A7661-F8C1-4C39-B488-AFBA72EEDF24}" srcOrd="0" destOrd="0" presId="urn:microsoft.com/office/officeart/2005/8/layout/matrix3"/>
    <dgm:cxn modelId="{15169F7C-5664-4235-97D6-9E63589FDF64}" srcId="{F91133CA-052A-4039-AC65-68D702AC67E6}" destId="{A482E3F6-4B5B-4A5F-BACC-4F4D3172C25A}" srcOrd="0" destOrd="0" parTransId="{7BCFE732-1086-4FF9-8D9B-8EB77320CFE9}" sibTransId="{8AA26EFE-55BD-4057-BDB4-AE7C8B72C620}"/>
    <dgm:cxn modelId="{185B746C-B673-4EA5-953F-D4EF8FC653FD}" srcId="{F91133CA-052A-4039-AC65-68D702AC67E6}" destId="{5D0AE67E-F057-40EC-92BE-1D7ADCCB75D4}" srcOrd="1" destOrd="0" parTransId="{74DE1173-23DB-49B7-A40C-63E8EC480FD1}" sibTransId="{3AD1E34D-2C39-4B19-BCAA-105C8A8E54A9}"/>
    <dgm:cxn modelId="{9E816D95-A236-42FF-93D7-A31AC8BBE8C1}" type="presOf" srcId="{A482E3F6-4B5B-4A5F-BACC-4F4D3172C25A}" destId="{27D8965F-2441-4BE7-B21C-1B940A95D386}" srcOrd="0" destOrd="0" presId="urn:microsoft.com/office/officeart/2005/8/layout/matrix3"/>
    <dgm:cxn modelId="{122AC5C2-C61C-4D03-A739-F6D635DE4BF8}" type="presOf" srcId="{7F84D988-6734-4B68-B4D7-E86A8E7BC4C6}" destId="{7B8B15DA-C5F9-4E10-9A8E-87AA8C1E6723}" srcOrd="0" destOrd="0" presId="urn:microsoft.com/office/officeart/2005/8/layout/matrix3"/>
    <dgm:cxn modelId="{AF220D51-3377-4352-B022-13EA3855D8E2}" type="presOf" srcId="{F91133CA-052A-4039-AC65-68D702AC67E6}" destId="{B89335C2-9756-45E0-81F1-314EFB87D5DD}" srcOrd="0" destOrd="0" presId="urn:microsoft.com/office/officeart/2005/8/layout/matrix3"/>
    <dgm:cxn modelId="{8A169CAF-1B19-4A39-884A-821C6E9B28A7}" type="presParOf" srcId="{B89335C2-9756-45E0-81F1-314EFB87D5DD}" destId="{8B769721-7121-4756-8CED-DB2B0B7DAD0F}" srcOrd="0" destOrd="0" presId="urn:microsoft.com/office/officeart/2005/8/layout/matrix3"/>
    <dgm:cxn modelId="{FDF86F06-BAFE-4E28-A708-932415EE6C61}" type="presParOf" srcId="{B89335C2-9756-45E0-81F1-314EFB87D5DD}" destId="{27D8965F-2441-4BE7-B21C-1B940A95D386}" srcOrd="1" destOrd="0" presId="urn:microsoft.com/office/officeart/2005/8/layout/matrix3"/>
    <dgm:cxn modelId="{10E2E98E-C1FF-4CE3-9BFD-ABC32FB403E2}" type="presParOf" srcId="{B89335C2-9756-45E0-81F1-314EFB87D5DD}" destId="{9F38B6F2-4797-42B4-9ED1-E11F45A5F9F1}" srcOrd="2" destOrd="0" presId="urn:microsoft.com/office/officeart/2005/8/layout/matrix3"/>
    <dgm:cxn modelId="{3ED868B2-1406-4D2D-B8D2-09048E9B6A86}" type="presParOf" srcId="{B89335C2-9756-45E0-81F1-314EFB87D5DD}" destId="{309A7661-F8C1-4C39-B488-AFBA72EEDF24}" srcOrd="3" destOrd="0" presId="urn:microsoft.com/office/officeart/2005/8/layout/matrix3"/>
    <dgm:cxn modelId="{7174CF92-898D-42B1-BEAA-5EB0222521D9}" type="presParOf" srcId="{B89335C2-9756-45E0-81F1-314EFB87D5DD}" destId="{7B8B15DA-C5F9-4E10-9A8E-87AA8C1E672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59D96C-E7C2-4F1F-A6F6-320D9CE3E8E0}" type="doc">
      <dgm:prSet loTypeId="urn:microsoft.com/office/officeart/2005/8/layout/cycle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6A48542-1CFE-4170-A26F-EA6972A7B7D9}">
      <dgm:prSet phldrT="[Текст]" custT="1"/>
      <dgm:spPr>
        <a:solidFill>
          <a:srgbClr val="43ACC5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Инструктаж по охране труда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E99405A-2BEA-4A2F-8E56-894A30D7C30A}" type="parTrans" cxnId="{A93D6BF7-501D-4BD5-905E-71803CE0F973}">
      <dgm:prSet/>
      <dgm:spPr/>
      <dgm:t>
        <a:bodyPr/>
        <a:lstStyle/>
        <a:p>
          <a:endParaRPr lang="ru-RU"/>
        </a:p>
      </dgm:t>
    </dgm:pt>
    <dgm:pt modelId="{5DB9AB9F-AEF3-4643-990C-70C24EFFBE6B}" type="sibTrans" cxnId="{A93D6BF7-501D-4BD5-905E-71803CE0F973}">
      <dgm:prSet/>
      <dgm:spPr/>
      <dgm:t>
        <a:bodyPr/>
        <a:lstStyle/>
        <a:p>
          <a:endParaRPr lang="ru-RU"/>
        </a:p>
      </dgm:t>
    </dgm:pt>
    <dgm:pt modelId="{8CE4786A-05BC-4B97-83F2-C77AD023F2D7}">
      <dgm:prSet phldrT="[Текст]" custT="1"/>
      <dgm:spPr>
        <a:solidFill>
          <a:srgbClr val="43ACC5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Подготовка по вопросам охраны труда в обучающих организациях, аккредитованных в установленном порядке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C5D1603-8756-46C8-94FF-E8CDA6999833}" type="parTrans" cxnId="{EBC0377F-B4A7-4A46-BF97-8363944DA4FF}">
      <dgm:prSet/>
      <dgm:spPr/>
      <dgm:t>
        <a:bodyPr/>
        <a:lstStyle/>
        <a:p>
          <a:endParaRPr lang="ru-RU"/>
        </a:p>
      </dgm:t>
    </dgm:pt>
    <dgm:pt modelId="{C9B4D472-14F3-4CE7-99F1-E9DE92F6F657}" type="sibTrans" cxnId="{EBC0377F-B4A7-4A46-BF97-8363944DA4FF}">
      <dgm:prSet/>
      <dgm:spPr/>
      <dgm:t>
        <a:bodyPr/>
        <a:lstStyle/>
        <a:p>
          <a:endParaRPr lang="ru-RU"/>
        </a:p>
      </dgm:t>
    </dgm:pt>
    <dgm:pt modelId="{6DC8EA70-0BC1-4EFD-9935-F85125D41777}">
      <dgm:prSet phldrT="[Текст]" custT="1"/>
      <dgm:spPr>
        <a:solidFill>
          <a:srgbClr val="43ACC5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Подготовка по вопросам охраны труда у работодателя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7178F93-92DE-46F5-A1A8-038B11265FC0}" type="parTrans" cxnId="{6E2D930B-BD72-4D3B-B070-397D6286D07B}">
      <dgm:prSet/>
      <dgm:spPr/>
      <dgm:t>
        <a:bodyPr/>
        <a:lstStyle/>
        <a:p>
          <a:endParaRPr lang="ru-RU"/>
        </a:p>
      </dgm:t>
    </dgm:pt>
    <dgm:pt modelId="{AA4FFF57-E762-4B74-BFAA-BDEF85680867}" type="sibTrans" cxnId="{6E2D930B-BD72-4D3B-B070-397D6286D07B}">
      <dgm:prSet/>
      <dgm:spPr/>
      <dgm:t>
        <a:bodyPr/>
        <a:lstStyle/>
        <a:p>
          <a:endParaRPr lang="ru-RU"/>
        </a:p>
      </dgm:t>
    </dgm:pt>
    <dgm:pt modelId="{6215476F-7CFD-4A1B-88F6-927C4FB331EA}">
      <dgm:prSet phldrT="[Текст]" custT="1"/>
      <dgm:spPr>
        <a:solidFill>
          <a:srgbClr val="43ACC5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Подготовка по вопросам оказания первой помощи пострадавшим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1BEC4F9-F18D-44D4-A631-2001BE7A64EA}" type="parTrans" cxnId="{BBF445D7-2665-43A5-B249-9525BA6BF3E0}">
      <dgm:prSet/>
      <dgm:spPr/>
      <dgm:t>
        <a:bodyPr/>
        <a:lstStyle/>
        <a:p>
          <a:endParaRPr lang="ru-RU"/>
        </a:p>
      </dgm:t>
    </dgm:pt>
    <dgm:pt modelId="{88A61EE0-AED1-4BFE-8E31-7EA4D7D7CF24}" type="sibTrans" cxnId="{BBF445D7-2665-43A5-B249-9525BA6BF3E0}">
      <dgm:prSet/>
      <dgm:spPr/>
      <dgm:t>
        <a:bodyPr/>
        <a:lstStyle/>
        <a:p>
          <a:endParaRPr lang="ru-RU"/>
        </a:p>
      </dgm:t>
    </dgm:pt>
    <dgm:pt modelId="{8620B197-40FF-4765-A423-D8A3862593A9}">
      <dgm:prSet phldrT="[Текст]" custT="1"/>
      <dgm:spPr>
        <a:solidFill>
          <a:srgbClr val="43ACC5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Стажировка на рабочем месте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B39C798-36D6-4C1A-8547-E3B013ADDA69}" type="parTrans" cxnId="{BC9B4402-525E-4295-A7B9-5D6900C296A3}">
      <dgm:prSet/>
      <dgm:spPr/>
      <dgm:t>
        <a:bodyPr/>
        <a:lstStyle/>
        <a:p>
          <a:endParaRPr lang="ru-RU"/>
        </a:p>
      </dgm:t>
    </dgm:pt>
    <dgm:pt modelId="{02DCEED8-E9F4-48EF-B5E4-66B43332AF9A}" type="sibTrans" cxnId="{BC9B4402-525E-4295-A7B9-5D6900C296A3}">
      <dgm:prSet/>
      <dgm:spPr/>
      <dgm:t>
        <a:bodyPr/>
        <a:lstStyle/>
        <a:p>
          <a:endParaRPr lang="ru-RU"/>
        </a:p>
      </dgm:t>
    </dgm:pt>
    <dgm:pt modelId="{FB095ED5-F72E-4B27-9140-57B4BF793AC2}" type="pres">
      <dgm:prSet presAssocID="{AA59D96C-E7C2-4F1F-A6F6-320D9CE3E8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ACFAFE-6BE0-4E05-9980-6290D792635C}" type="pres">
      <dgm:prSet presAssocID="{C6A48542-1CFE-4170-A26F-EA6972A7B7D9}" presName="node" presStyleLbl="node1" presStyleIdx="0" presStyleCnt="5" custScaleX="118945" custScaleY="123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C1A1E-C8BC-4742-960E-8DDF0AC3F431}" type="pres">
      <dgm:prSet presAssocID="{C6A48542-1CFE-4170-A26F-EA6972A7B7D9}" presName="spNode" presStyleCnt="0"/>
      <dgm:spPr/>
    </dgm:pt>
    <dgm:pt modelId="{BEF0F1DA-6873-40E4-A2FF-4D0F4CDC3FFE}" type="pres">
      <dgm:prSet presAssocID="{5DB9AB9F-AEF3-4643-990C-70C24EFFBE6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F55D683-EAE6-4D53-8575-D12EE6ED7E03}" type="pres">
      <dgm:prSet presAssocID="{8CE4786A-05BC-4B97-83F2-C77AD023F2D7}" presName="node" presStyleLbl="node1" presStyleIdx="1" presStyleCnt="5" custScaleX="156475" custScaleY="191617" custRadScaleRad="99459" custRadScaleInc="16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16CB9-C51F-4798-9D81-F99046A538E6}" type="pres">
      <dgm:prSet presAssocID="{8CE4786A-05BC-4B97-83F2-C77AD023F2D7}" presName="spNode" presStyleCnt="0"/>
      <dgm:spPr/>
    </dgm:pt>
    <dgm:pt modelId="{DAA2F8B1-4158-487F-AE72-722C3682F88E}" type="pres">
      <dgm:prSet presAssocID="{C9B4D472-14F3-4CE7-99F1-E9DE92F6F65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0CCF26C-A8B7-40FD-923D-8AB96E8760F5}" type="pres">
      <dgm:prSet presAssocID="{6DC8EA70-0BC1-4EFD-9935-F85125D41777}" presName="node" presStyleLbl="node1" presStyleIdx="2" presStyleCnt="5" custScaleX="122056" custScaleY="129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0C094-DFCB-4E10-92BB-3075AD7E94E5}" type="pres">
      <dgm:prSet presAssocID="{6DC8EA70-0BC1-4EFD-9935-F85125D41777}" presName="spNode" presStyleCnt="0"/>
      <dgm:spPr/>
    </dgm:pt>
    <dgm:pt modelId="{2E80BDFC-D69D-4ACE-A4BF-987DEB8E2CD8}" type="pres">
      <dgm:prSet presAssocID="{AA4FFF57-E762-4B74-BFAA-BDEF8568086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4A169E9-0378-4107-963D-56381D22CFD2}" type="pres">
      <dgm:prSet presAssocID="{6215476F-7CFD-4A1B-88F6-927C4FB331EA}" presName="node" presStyleLbl="node1" presStyleIdx="3" presStyleCnt="5" custScaleX="157377" custScaleY="137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CFCCC-C32A-4533-AEDE-FEFB44C3733F}" type="pres">
      <dgm:prSet presAssocID="{6215476F-7CFD-4A1B-88F6-927C4FB331EA}" presName="spNode" presStyleCnt="0"/>
      <dgm:spPr/>
    </dgm:pt>
    <dgm:pt modelId="{1AB098E5-D87A-4C40-B903-B2E858EA2FEE}" type="pres">
      <dgm:prSet presAssocID="{88A61EE0-AED1-4BFE-8E31-7EA4D7D7CF2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AB51156-79EC-41AC-B5FC-32E6AA2E6C8F}" type="pres">
      <dgm:prSet presAssocID="{8620B197-40FF-4765-A423-D8A3862593A9}" presName="node" presStyleLbl="node1" presStyleIdx="4" presStyleCnt="5" custScaleX="122981" custScaleY="136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EF876-534D-4AFA-8869-9FEC669CFC14}" type="pres">
      <dgm:prSet presAssocID="{8620B197-40FF-4765-A423-D8A3862593A9}" presName="spNode" presStyleCnt="0"/>
      <dgm:spPr/>
    </dgm:pt>
    <dgm:pt modelId="{52E2CA7A-4EE3-44FC-8340-E065CAB185C4}" type="pres">
      <dgm:prSet presAssocID="{02DCEED8-E9F4-48EF-B5E4-66B43332AF9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AF0A4DA-F8B0-495C-8C2B-A454D0D6536F}" type="presOf" srcId="{AA4FFF57-E762-4B74-BFAA-BDEF85680867}" destId="{2E80BDFC-D69D-4ACE-A4BF-987DEB8E2CD8}" srcOrd="0" destOrd="0" presId="urn:microsoft.com/office/officeart/2005/8/layout/cycle6"/>
    <dgm:cxn modelId="{9DCC06EC-E5EF-4903-9EAA-F6DC3438CE02}" type="presOf" srcId="{AA59D96C-E7C2-4F1F-A6F6-320D9CE3E8E0}" destId="{FB095ED5-F72E-4B27-9140-57B4BF793AC2}" srcOrd="0" destOrd="0" presId="urn:microsoft.com/office/officeart/2005/8/layout/cycle6"/>
    <dgm:cxn modelId="{BC9B4402-525E-4295-A7B9-5D6900C296A3}" srcId="{AA59D96C-E7C2-4F1F-A6F6-320D9CE3E8E0}" destId="{8620B197-40FF-4765-A423-D8A3862593A9}" srcOrd="4" destOrd="0" parTransId="{5B39C798-36D6-4C1A-8547-E3B013ADDA69}" sibTransId="{02DCEED8-E9F4-48EF-B5E4-66B43332AF9A}"/>
    <dgm:cxn modelId="{0B0B46A3-4E15-4C63-BBBC-34A2B230B350}" type="presOf" srcId="{02DCEED8-E9F4-48EF-B5E4-66B43332AF9A}" destId="{52E2CA7A-4EE3-44FC-8340-E065CAB185C4}" srcOrd="0" destOrd="0" presId="urn:microsoft.com/office/officeart/2005/8/layout/cycle6"/>
    <dgm:cxn modelId="{BBF445D7-2665-43A5-B249-9525BA6BF3E0}" srcId="{AA59D96C-E7C2-4F1F-A6F6-320D9CE3E8E0}" destId="{6215476F-7CFD-4A1B-88F6-927C4FB331EA}" srcOrd="3" destOrd="0" parTransId="{91BEC4F9-F18D-44D4-A631-2001BE7A64EA}" sibTransId="{88A61EE0-AED1-4BFE-8E31-7EA4D7D7CF24}"/>
    <dgm:cxn modelId="{83A0944B-3BC5-46EE-B7F1-400D16209861}" type="presOf" srcId="{8CE4786A-05BC-4B97-83F2-C77AD023F2D7}" destId="{FF55D683-EAE6-4D53-8575-D12EE6ED7E03}" srcOrd="0" destOrd="0" presId="urn:microsoft.com/office/officeart/2005/8/layout/cycle6"/>
    <dgm:cxn modelId="{3526B054-3E73-43B1-AA3A-3A7BA3F8445E}" type="presOf" srcId="{8620B197-40FF-4765-A423-D8A3862593A9}" destId="{AAB51156-79EC-41AC-B5FC-32E6AA2E6C8F}" srcOrd="0" destOrd="0" presId="urn:microsoft.com/office/officeart/2005/8/layout/cycle6"/>
    <dgm:cxn modelId="{C8B14BB1-CF90-46FA-B9A5-8EBEFD66A94F}" type="presOf" srcId="{88A61EE0-AED1-4BFE-8E31-7EA4D7D7CF24}" destId="{1AB098E5-D87A-4C40-B903-B2E858EA2FEE}" srcOrd="0" destOrd="0" presId="urn:microsoft.com/office/officeart/2005/8/layout/cycle6"/>
    <dgm:cxn modelId="{AD6302CF-3944-4AE6-8E0A-44F3C8CCE7F1}" type="presOf" srcId="{C9B4D472-14F3-4CE7-99F1-E9DE92F6F657}" destId="{DAA2F8B1-4158-487F-AE72-722C3682F88E}" srcOrd="0" destOrd="0" presId="urn:microsoft.com/office/officeart/2005/8/layout/cycle6"/>
    <dgm:cxn modelId="{EBC0377F-B4A7-4A46-BF97-8363944DA4FF}" srcId="{AA59D96C-E7C2-4F1F-A6F6-320D9CE3E8E0}" destId="{8CE4786A-05BC-4B97-83F2-C77AD023F2D7}" srcOrd="1" destOrd="0" parTransId="{3C5D1603-8756-46C8-94FF-E8CDA6999833}" sibTransId="{C9B4D472-14F3-4CE7-99F1-E9DE92F6F657}"/>
    <dgm:cxn modelId="{65C1BCBB-8ABD-4B9F-AD6A-97D49FB4D557}" type="presOf" srcId="{5DB9AB9F-AEF3-4643-990C-70C24EFFBE6B}" destId="{BEF0F1DA-6873-40E4-A2FF-4D0F4CDC3FFE}" srcOrd="0" destOrd="0" presId="urn:microsoft.com/office/officeart/2005/8/layout/cycle6"/>
    <dgm:cxn modelId="{43FAF408-A5AB-436B-AA32-77892D4FC441}" type="presOf" srcId="{6DC8EA70-0BC1-4EFD-9935-F85125D41777}" destId="{60CCF26C-A8B7-40FD-923D-8AB96E8760F5}" srcOrd="0" destOrd="0" presId="urn:microsoft.com/office/officeart/2005/8/layout/cycle6"/>
    <dgm:cxn modelId="{8F1F04DE-AC3F-471D-A98E-C701973AFCD2}" type="presOf" srcId="{6215476F-7CFD-4A1B-88F6-927C4FB331EA}" destId="{B4A169E9-0378-4107-963D-56381D22CFD2}" srcOrd="0" destOrd="0" presId="urn:microsoft.com/office/officeart/2005/8/layout/cycle6"/>
    <dgm:cxn modelId="{6E2D930B-BD72-4D3B-B070-397D6286D07B}" srcId="{AA59D96C-E7C2-4F1F-A6F6-320D9CE3E8E0}" destId="{6DC8EA70-0BC1-4EFD-9935-F85125D41777}" srcOrd="2" destOrd="0" parTransId="{27178F93-92DE-46F5-A1A8-038B11265FC0}" sibTransId="{AA4FFF57-E762-4B74-BFAA-BDEF85680867}"/>
    <dgm:cxn modelId="{2236A84C-F0E7-4902-A829-D2BF3AC0662A}" type="presOf" srcId="{C6A48542-1CFE-4170-A26F-EA6972A7B7D9}" destId="{EFACFAFE-6BE0-4E05-9980-6290D792635C}" srcOrd="0" destOrd="0" presId="urn:microsoft.com/office/officeart/2005/8/layout/cycle6"/>
    <dgm:cxn modelId="{A93D6BF7-501D-4BD5-905E-71803CE0F973}" srcId="{AA59D96C-E7C2-4F1F-A6F6-320D9CE3E8E0}" destId="{C6A48542-1CFE-4170-A26F-EA6972A7B7D9}" srcOrd="0" destOrd="0" parTransId="{2E99405A-2BEA-4A2F-8E56-894A30D7C30A}" sibTransId="{5DB9AB9F-AEF3-4643-990C-70C24EFFBE6B}"/>
    <dgm:cxn modelId="{1CB9342F-C171-4E73-B0CD-F2741647F742}" type="presParOf" srcId="{FB095ED5-F72E-4B27-9140-57B4BF793AC2}" destId="{EFACFAFE-6BE0-4E05-9980-6290D792635C}" srcOrd="0" destOrd="0" presId="urn:microsoft.com/office/officeart/2005/8/layout/cycle6"/>
    <dgm:cxn modelId="{3E16D53E-167A-4ACE-93CD-63E1512EFA83}" type="presParOf" srcId="{FB095ED5-F72E-4B27-9140-57B4BF793AC2}" destId="{565C1A1E-C8BC-4742-960E-8DDF0AC3F431}" srcOrd="1" destOrd="0" presId="urn:microsoft.com/office/officeart/2005/8/layout/cycle6"/>
    <dgm:cxn modelId="{035FDB66-5CCA-41C4-AFE6-3ECA84B1098D}" type="presParOf" srcId="{FB095ED5-F72E-4B27-9140-57B4BF793AC2}" destId="{BEF0F1DA-6873-40E4-A2FF-4D0F4CDC3FFE}" srcOrd="2" destOrd="0" presId="urn:microsoft.com/office/officeart/2005/8/layout/cycle6"/>
    <dgm:cxn modelId="{E6C8FD18-DDF5-4792-9AB4-98809C22465A}" type="presParOf" srcId="{FB095ED5-F72E-4B27-9140-57B4BF793AC2}" destId="{FF55D683-EAE6-4D53-8575-D12EE6ED7E03}" srcOrd="3" destOrd="0" presId="urn:microsoft.com/office/officeart/2005/8/layout/cycle6"/>
    <dgm:cxn modelId="{514A62E4-091A-43DF-AB68-E7578BCB82D1}" type="presParOf" srcId="{FB095ED5-F72E-4B27-9140-57B4BF793AC2}" destId="{91416CB9-C51F-4798-9D81-F99046A538E6}" srcOrd="4" destOrd="0" presId="urn:microsoft.com/office/officeart/2005/8/layout/cycle6"/>
    <dgm:cxn modelId="{848056B8-A1BB-4FDC-9A68-4A3FBA5ECED5}" type="presParOf" srcId="{FB095ED5-F72E-4B27-9140-57B4BF793AC2}" destId="{DAA2F8B1-4158-487F-AE72-722C3682F88E}" srcOrd="5" destOrd="0" presId="urn:microsoft.com/office/officeart/2005/8/layout/cycle6"/>
    <dgm:cxn modelId="{89163448-5DDE-44C7-ACE1-E685BD0D6F5B}" type="presParOf" srcId="{FB095ED5-F72E-4B27-9140-57B4BF793AC2}" destId="{60CCF26C-A8B7-40FD-923D-8AB96E8760F5}" srcOrd="6" destOrd="0" presId="urn:microsoft.com/office/officeart/2005/8/layout/cycle6"/>
    <dgm:cxn modelId="{7907F318-EF33-48D8-8FCF-BB7CD2FE8393}" type="presParOf" srcId="{FB095ED5-F72E-4B27-9140-57B4BF793AC2}" destId="{1110C094-DFCB-4E10-92BB-3075AD7E94E5}" srcOrd="7" destOrd="0" presId="urn:microsoft.com/office/officeart/2005/8/layout/cycle6"/>
    <dgm:cxn modelId="{35A22DED-E655-457A-8558-FC1034D2BE26}" type="presParOf" srcId="{FB095ED5-F72E-4B27-9140-57B4BF793AC2}" destId="{2E80BDFC-D69D-4ACE-A4BF-987DEB8E2CD8}" srcOrd="8" destOrd="0" presId="urn:microsoft.com/office/officeart/2005/8/layout/cycle6"/>
    <dgm:cxn modelId="{CFA890A9-FC50-4816-8336-BD4A0DC6DF45}" type="presParOf" srcId="{FB095ED5-F72E-4B27-9140-57B4BF793AC2}" destId="{B4A169E9-0378-4107-963D-56381D22CFD2}" srcOrd="9" destOrd="0" presId="urn:microsoft.com/office/officeart/2005/8/layout/cycle6"/>
    <dgm:cxn modelId="{ECA6AF67-6576-4567-96B7-82B356AB680A}" type="presParOf" srcId="{FB095ED5-F72E-4B27-9140-57B4BF793AC2}" destId="{729CFCCC-C32A-4533-AEDE-FEFB44C3733F}" srcOrd="10" destOrd="0" presId="urn:microsoft.com/office/officeart/2005/8/layout/cycle6"/>
    <dgm:cxn modelId="{A9A8AABA-0F1D-48BB-8CB5-D074DD1C1A44}" type="presParOf" srcId="{FB095ED5-F72E-4B27-9140-57B4BF793AC2}" destId="{1AB098E5-D87A-4C40-B903-B2E858EA2FEE}" srcOrd="11" destOrd="0" presId="urn:microsoft.com/office/officeart/2005/8/layout/cycle6"/>
    <dgm:cxn modelId="{42DDAFD5-3C68-4C5F-9442-443676205381}" type="presParOf" srcId="{FB095ED5-F72E-4B27-9140-57B4BF793AC2}" destId="{AAB51156-79EC-41AC-B5FC-32E6AA2E6C8F}" srcOrd="12" destOrd="0" presId="urn:microsoft.com/office/officeart/2005/8/layout/cycle6"/>
    <dgm:cxn modelId="{F6E46F58-74FD-460E-A9AB-E12ACE9A47D9}" type="presParOf" srcId="{FB095ED5-F72E-4B27-9140-57B4BF793AC2}" destId="{77AEF876-534D-4AFA-8869-9FEC669CFC14}" srcOrd="13" destOrd="0" presId="urn:microsoft.com/office/officeart/2005/8/layout/cycle6"/>
    <dgm:cxn modelId="{ADDBB712-018C-4D5E-911E-19BC1D8A3E29}" type="presParOf" srcId="{FB095ED5-F72E-4B27-9140-57B4BF793AC2}" destId="{52E2CA7A-4EE3-44FC-8340-E065CAB185C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9A2BF5-4BB0-4850-8BBF-92DE9219670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38C564-04A1-4202-8584-C860E063345E}">
      <dgm:prSet phldrT="[Текст]"/>
      <dgm:spPr/>
      <dgm:t>
        <a:bodyPr/>
        <a:lstStyle/>
        <a:p>
          <a:r>
            <a:rPr lang="ru-RU" dirty="0" smtClean="0"/>
            <a:t>Вводный </a:t>
          </a:r>
          <a:endParaRPr lang="ru-RU" dirty="0"/>
        </a:p>
      </dgm:t>
    </dgm:pt>
    <dgm:pt modelId="{EABDC1D4-4959-4677-B4D3-052601FC4DAD}" type="parTrans" cxnId="{A956B495-6F97-44BC-9D72-D72CFE3D423F}">
      <dgm:prSet/>
      <dgm:spPr/>
      <dgm:t>
        <a:bodyPr/>
        <a:lstStyle/>
        <a:p>
          <a:endParaRPr lang="ru-RU"/>
        </a:p>
      </dgm:t>
    </dgm:pt>
    <dgm:pt modelId="{08301141-0E4B-4012-9B20-765870B3A5F0}" type="sibTrans" cxnId="{A956B495-6F97-44BC-9D72-D72CFE3D423F}">
      <dgm:prSet/>
      <dgm:spPr/>
      <dgm:t>
        <a:bodyPr/>
        <a:lstStyle/>
        <a:p>
          <a:endParaRPr lang="ru-RU"/>
        </a:p>
      </dgm:t>
    </dgm:pt>
    <dgm:pt modelId="{94A34BA7-62A0-4DC1-9665-D4D99520EEB3}">
      <dgm:prSet phldrT="[Текст]"/>
      <dgm:spPr/>
      <dgm:t>
        <a:bodyPr/>
        <a:lstStyle/>
        <a:p>
          <a:r>
            <a:rPr lang="ru-RU" dirty="0" smtClean="0"/>
            <a:t>Первичный </a:t>
          </a:r>
          <a:endParaRPr lang="ru-RU" dirty="0"/>
        </a:p>
      </dgm:t>
    </dgm:pt>
    <dgm:pt modelId="{95BFD257-E89B-493B-AE23-96E6E9737A15}" type="parTrans" cxnId="{0918E32A-C68F-47EE-972F-70BA33CC309B}">
      <dgm:prSet/>
      <dgm:spPr/>
      <dgm:t>
        <a:bodyPr/>
        <a:lstStyle/>
        <a:p>
          <a:endParaRPr lang="ru-RU"/>
        </a:p>
      </dgm:t>
    </dgm:pt>
    <dgm:pt modelId="{4D863230-04A7-4D88-B232-9CE442F3504E}" type="sibTrans" cxnId="{0918E32A-C68F-47EE-972F-70BA33CC309B}">
      <dgm:prSet/>
      <dgm:spPr/>
      <dgm:t>
        <a:bodyPr/>
        <a:lstStyle/>
        <a:p>
          <a:endParaRPr lang="ru-RU"/>
        </a:p>
      </dgm:t>
    </dgm:pt>
    <dgm:pt modelId="{D08FEC81-865C-4E53-A3C3-7182166C6359}">
      <dgm:prSet phldrT="[Текст]"/>
      <dgm:spPr/>
      <dgm:t>
        <a:bodyPr/>
        <a:lstStyle/>
        <a:p>
          <a:r>
            <a:rPr lang="ru-RU" dirty="0" smtClean="0"/>
            <a:t>Повторный </a:t>
          </a:r>
          <a:endParaRPr lang="ru-RU" dirty="0"/>
        </a:p>
      </dgm:t>
    </dgm:pt>
    <dgm:pt modelId="{EB162603-7899-45D5-81CE-DAF31729D7B1}" type="parTrans" cxnId="{9D5649BB-BF21-4570-9717-A3A0345E6B4D}">
      <dgm:prSet/>
      <dgm:spPr/>
      <dgm:t>
        <a:bodyPr/>
        <a:lstStyle/>
        <a:p>
          <a:endParaRPr lang="ru-RU"/>
        </a:p>
      </dgm:t>
    </dgm:pt>
    <dgm:pt modelId="{4CD2F88D-EB5F-4F6A-8967-F2ED3B057566}" type="sibTrans" cxnId="{9D5649BB-BF21-4570-9717-A3A0345E6B4D}">
      <dgm:prSet/>
      <dgm:spPr/>
      <dgm:t>
        <a:bodyPr/>
        <a:lstStyle/>
        <a:p>
          <a:endParaRPr lang="ru-RU"/>
        </a:p>
      </dgm:t>
    </dgm:pt>
    <dgm:pt modelId="{22F6AAB2-C8FA-4951-8653-F7C0A0DAFC8A}">
      <dgm:prSet phldrT="[Текст]"/>
      <dgm:spPr/>
      <dgm:t>
        <a:bodyPr/>
        <a:lstStyle/>
        <a:p>
          <a:r>
            <a:rPr lang="ru-RU" smtClean="0"/>
            <a:t>Внеплановый </a:t>
          </a:r>
          <a:endParaRPr lang="ru-RU" dirty="0"/>
        </a:p>
      </dgm:t>
    </dgm:pt>
    <dgm:pt modelId="{413216D8-2668-4908-BF0D-CE3E70CB81BF}" type="parTrans" cxnId="{E7D98DE3-9AC4-4FB9-BA9A-86CE02459B38}">
      <dgm:prSet/>
      <dgm:spPr/>
      <dgm:t>
        <a:bodyPr/>
        <a:lstStyle/>
        <a:p>
          <a:endParaRPr lang="ru-RU"/>
        </a:p>
      </dgm:t>
    </dgm:pt>
    <dgm:pt modelId="{6D2B114A-EFCF-4765-A297-21E627480511}" type="sibTrans" cxnId="{E7D98DE3-9AC4-4FB9-BA9A-86CE02459B38}">
      <dgm:prSet/>
      <dgm:spPr/>
      <dgm:t>
        <a:bodyPr/>
        <a:lstStyle/>
        <a:p>
          <a:endParaRPr lang="ru-RU"/>
        </a:p>
      </dgm:t>
    </dgm:pt>
    <dgm:pt modelId="{5C04C13D-70ED-457B-8C2B-728A84491F63}">
      <dgm:prSet phldrT="[Текст]"/>
      <dgm:spPr/>
      <dgm:t>
        <a:bodyPr/>
        <a:lstStyle/>
        <a:p>
          <a:r>
            <a:rPr lang="ru-RU" dirty="0" smtClean="0"/>
            <a:t>Целевой </a:t>
          </a:r>
          <a:endParaRPr lang="ru-RU" dirty="0"/>
        </a:p>
      </dgm:t>
    </dgm:pt>
    <dgm:pt modelId="{B572BB5B-194A-4D02-B888-613A0E1BB5F8}" type="parTrans" cxnId="{FCB75021-8CC3-4D29-B786-AE62EB61ABF5}">
      <dgm:prSet/>
      <dgm:spPr/>
      <dgm:t>
        <a:bodyPr/>
        <a:lstStyle/>
        <a:p>
          <a:endParaRPr lang="ru-RU"/>
        </a:p>
      </dgm:t>
    </dgm:pt>
    <dgm:pt modelId="{9C573510-6A60-4DE5-ACDF-85F1D57C7426}" type="sibTrans" cxnId="{FCB75021-8CC3-4D29-B786-AE62EB61ABF5}">
      <dgm:prSet/>
      <dgm:spPr/>
      <dgm:t>
        <a:bodyPr/>
        <a:lstStyle/>
        <a:p>
          <a:endParaRPr lang="ru-RU"/>
        </a:p>
      </dgm:t>
    </dgm:pt>
    <dgm:pt modelId="{92B0309B-525C-4F0A-8700-FD468AF59EFE}" type="pres">
      <dgm:prSet presAssocID="{749A2BF5-4BB0-4850-8BBF-92DE9219670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50F937-40F9-4880-89CE-D11EA1E55CBE}" type="pres">
      <dgm:prSet presAssocID="{0638C564-04A1-4202-8584-C860E063345E}" presName="node" presStyleLbl="node1" presStyleIdx="0" presStyleCnt="5" custScaleY="81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8D7A2-30C6-4041-BF14-EACACF4A65BC}" type="pres">
      <dgm:prSet presAssocID="{08301141-0E4B-4012-9B20-765870B3A5F0}" presName="sibTrans" presStyleCnt="0"/>
      <dgm:spPr/>
    </dgm:pt>
    <dgm:pt modelId="{5AA64D94-55B0-429F-85F4-BDD872A3CCAA}" type="pres">
      <dgm:prSet presAssocID="{94A34BA7-62A0-4DC1-9665-D4D99520EEB3}" presName="node" presStyleLbl="node1" presStyleIdx="1" presStyleCnt="5" custScaleY="79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6F5DF-F78C-45FF-B92B-E3A0BD721911}" type="pres">
      <dgm:prSet presAssocID="{4D863230-04A7-4D88-B232-9CE442F3504E}" presName="sibTrans" presStyleCnt="0"/>
      <dgm:spPr/>
    </dgm:pt>
    <dgm:pt modelId="{2222034C-EC68-48D6-B765-77A832A5BE97}" type="pres">
      <dgm:prSet presAssocID="{D08FEC81-865C-4E53-A3C3-7182166C6359}" presName="node" presStyleLbl="node1" presStyleIdx="2" presStyleCnt="5" custScaleY="86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E3E56-C65D-4AAD-B251-6C1F438258DA}" type="pres">
      <dgm:prSet presAssocID="{4CD2F88D-EB5F-4F6A-8967-F2ED3B057566}" presName="sibTrans" presStyleCnt="0"/>
      <dgm:spPr/>
    </dgm:pt>
    <dgm:pt modelId="{7DEE4CC7-4160-48EE-838E-784C1F1B29CC}" type="pres">
      <dgm:prSet presAssocID="{22F6AAB2-C8FA-4951-8653-F7C0A0DAFC8A}" presName="node" presStyleLbl="node1" presStyleIdx="3" presStyleCnt="5" custScaleY="82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43108-E9A2-48CA-B36F-3FD703EFCC38}" type="pres">
      <dgm:prSet presAssocID="{6D2B114A-EFCF-4765-A297-21E627480511}" presName="sibTrans" presStyleCnt="0"/>
      <dgm:spPr/>
    </dgm:pt>
    <dgm:pt modelId="{14F37704-5896-4111-900A-C6E10EF10D18}" type="pres">
      <dgm:prSet presAssocID="{5C04C13D-70ED-457B-8C2B-728A84491F63}" presName="node" presStyleLbl="node1" presStyleIdx="4" presStyleCnt="5" custScaleY="70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910E4A-050D-463F-A2A9-60090FBE16A2}" type="presOf" srcId="{D08FEC81-865C-4E53-A3C3-7182166C6359}" destId="{2222034C-EC68-48D6-B765-77A832A5BE97}" srcOrd="0" destOrd="0" presId="urn:microsoft.com/office/officeart/2005/8/layout/default"/>
    <dgm:cxn modelId="{A956B495-6F97-44BC-9D72-D72CFE3D423F}" srcId="{749A2BF5-4BB0-4850-8BBF-92DE92196704}" destId="{0638C564-04A1-4202-8584-C860E063345E}" srcOrd="0" destOrd="0" parTransId="{EABDC1D4-4959-4677-B4D3-052601FC4DAD}" sibTransId="{08301141-0E4B-4012-9B20-765870B3A5F0}"/>
    <dgm:cxn modelId="{BD3E5B48-ACF3-41A2-B938-D97A81C2BF9C}" type="presOf" srcId="{0638C564-04A1-4202-8584-C860E063345E}" destId="{9350F937-40F9-4880-89CE-D11EA1E55CBE}" srcOrd="0" destOrd="0" presId="urn:microsoft.com/office/officeart/2005/8/layout/default"/>
    <dgm:cxn modelId="{CAE5E919-1C04-4ECB-A429-D9089292A78E}" type="presOf" srcId="{94A34BA7-62A0-4DC1-9665-D4D99520EEB3}" destId="{5AA64D94-55B0-429F-85F4-BDD872A3CCAA}" srcOrd="0" destOrd="0" presId="urn:microsoft.com/office/officeart/2005/8/layout/default"/>
    <dgm:cxn modelId="{FCB75021-8CC3-4D29-B786-AE62EB61ABF5}" srcId="{749A2BF5-4BB0-4850-8BBF-92DE92196704}" destId="{5C04C13D-70ED-457B-8C2B-728A84491F63}" srcOrd="4" destOrd="0" parTransId="{B572BB5B-194A-4D02-B888-613A0E1BB5F8}" sibTransId="{9C573510-6A60-4DE5-ACDF-85F1D57C7426}"/>
    <dgm:cxn modelId="{E7D98DE3-9AC4-4FB9-BA9A-86CE02459B38}" srcId="{749A2BF5-4BB0-4850-8BBF-92DE92196704}" destId="{22F6AAB2-C8FA-4951-8653-F7C0A0DAFC8A}" srcOrd="3" destOrd="0" parTransId="{413216D8-2668-4908-BF0D-CE3E70CB81BF}" sibTransId="{6D2B114A-EFCF-4765-A297-21E627480511}"/>
    <dgm:cxn modelId="{0918E32A-C68F-47EE-972F-70BA33CC309B}" srcId="{749A2BF5-4BB0-4850-8BBF-92DE92196704}" destId="{94A34BA7-62A0-4DC1-9665-D4D99520EEB3}" srcOrd="1" destOrd="0" parTransId="{95BFD257-E89B-493B-AE23-96E6E9737A15}" sibTransId="{4D863230-04A7-4D88-B232-9CE442F3504E}"/>
    <dgm:cxn modelId="{2040D294-CEDE-434C-B56F-85CE9DD8CAA8}" type="presOf" srcId="{5C04C13D-70ED-457B-8C2B-728A84491F63}" destId="{14F37704-5896-4111-900A-C6E10EF10D18}" srcOrd="0" destOrd="0" presId="urn:microsoft.com/office/officeart/2005/8/layout/default"/>
    <dgm:cxn modelId="{D0288661-BA50-4FDA-AF27-A99B651C27B3}" type="presOf" srcId="{22F6AAB2-C8FA-4951-8653-F7C0A0DAFC8A}" destId="{7DEE4CC7-4160-48EE-838E-784C1F1B29CC}" srcOrd="0" destOrd="0" presId="urn:microsoft.com/office/officeart/2005/8/layout/default"/>
    <dgm:cxn modelId="{90EC90C1-F1CB-4CA0-8269-E67535A94690}" type="presOf" srcId="{749A2BF5-4BB0-4850-8BBF-92DE92196704}" destId="{92B0309B-525C-4F0A-8700-FD468AF59EFE}" srcOrd="0" destOrd="0" presId="urn:microsoft.com/office/officeart/2005/8/layout/default"/>
    <dgm:cxn modelId="{9D5649BB-BF21-4570-9717-A3A0345E6B4D}" srcId="{749A2BF5-4BB0-4850-8BBF-92DE92196704}" destId="{D08FEC81-865C-4E53-A3C3-7182166C6359}" srcOrd="2" destOrd="0" parTransId="{EB162603-7899-45D5-81CE-DAF31729D7B1}" sibTransId="{4CD2F88D-EB5F-4F6A-8967-F2ED3B057566}"/>
    <dgm:cxn modelId="{7B434839-1C3E-4793-BF6B-6B33AB30DD40}" type="presParOf" srcId="{92B0309B-525C-4F0A-8700-FD468AF59EFE}" destId="{9350F937-40F9-4880-89CE-D11EA1E55CBE}" srcOrd="0" destOrd="0" presId="urn:microsoft.com/office/officeart/2005/8/layout/default"/>
    <dgm:cxn modelId="{09E4ABD0-3DF7-4221-8C22-13DF942BDC1B}" type="presParOf" srcId="{92B0309B-525C-4F0A-8700-FD468AF59EFE}" destId="{F408D7A2-30C6-4041-BF14-EACACF4A65BC}" srcOrd="1" destOrd="0" presId="urn:microsoft.com/office/officeart/2005/8/layout/default"/>
    <dgm:cxn modelId="{262E7AFF-02D9-4AD1-972D-DF87979A1840}" type="presParOf" srcId="{92B0309B-525C-4F0A-8700-FD468AF59EFE}" destId="{5AA64D94-55B0-429F-85F4-BDD872A3CCAA}" srcOrd="2" destOrd="0" presId="urn:microsoft.com/office/officeart/2005/8/layout/default"/>
    <dgm:cxn modelId="{0C9C6131-EFEF-48FE-AE37-BA3A88268F20}" type="presParOf" srcId="{92B0309B-525C-4F0A-8700-FD468AF59EFE}" destId="{7206F5DF-F78C-45FF-B92B-E3A0BD721911}" srcOrd="3" destOrd="0" presId="urn:microsoft.com/office/officeart/2005/8/layout/default"/>
    <dgm:cxn modelId="{D776633A-7DDF-467B-BCAF-87715857E1F4}" type="presParOf" srcId="{92B0309B-525C-4F0A-8700-FD468AF59EFE}" destId="{2222034C-EC68-48D6-B765-77A832A5BE97}" srcOrd="4" destOrd="0" presId="urn:microsoft.com/office/officeart/2005/8/layout/default"/>
    <dgm:cxn modelId="{D77818FF-CB78-418C-8A58-B80AD9E2DD18}" type="presParOf" srcId="{92B0309B-525C-4F0A-8700-FD468AF59EFE}" destId="{490E3E56-C65D-4AAD-B251-6C1F438258DA}" srcOrd="5" destOrd="0" presId="urn:microsoft.com/office/officeart/2005/8/layout/default"/>
    <dgm:cxn modelId="{20B69B94-DF99-4694-8EAE-658C0595D1B9}" type="presParOf" srcId="{92B0309B-525C-4F0A-8700-FD468AF59EFE}" destId="{7DEE4CC7-4160-48EE-838E-784C1F1B29CC}" srcOrd="6" destOrd="0" presId="urn:microsoft.com/office/officeart/2005/8/layout/default"/>
    <dgm:cxn modelId="{53113008-5DE4-475E-9C4C-D7346832FA5F}" type="presParOf" srcId="{92B0309B-525C-4F0A-8700-FD468AF59EFE}" destId="{C1A43108-E9A2-48CA-B36F-3FD703EFCC38}" srcOrd="7" destOrd="0" presId="urn:microsoft.com/office/officeart/2005/8/layout/default"/>
    <dgm:cxn modelId="{79930917-9033-4474-9B28-3A2B52212A0C}" type="presParOf" srcId="{92B0309B-525C-4F0A-8700-FD468AF59EFE}" destId="{14F37704-5896-4111-900A-C6E10EF10D1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C009FA-F829-42CD-9276-9AE74AC644F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DA43BF8-6871-4650-8218-F6E0309AF451}">
      <dgm:prSet custT="1"/>
      <dgm:spPr/>
      <dgm:t>
        <a:bodyPr/>
        <a:lstStyle/>
        <a:p>
          <a:pPr rtl="0"/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руководитель организации, а также работник, курирующий вопросы охраны труда</a:t>
          </a:r>
          <a:endParaRPr lang="ru-RU" sz="1800" b="0" i="1" dirty="0">
            <a:latin typeface="Times New Roman" pitchFamily="18" charset="0"/>
            <a:cs typeface="Times New Roman" pitchFamily="18" charset="0"/>
          </a:endParaRPr>
        </a:p>
      </dgm:t>
    </dgm:pt>
    <dgm:pt modelId="{AF86B546-13F0-4DAC-B4F0-13E529BE5B60}" type="parTrans" cxnId="{6355697E-FD61-4112-BA2E-9ABEB03B207C}">
      <dgm:prSet/>
      <dgm:spPr/>
      <dgm:t>
        <a:bodyPr/>
        <a:lstStyle/>
        <a:p>
          <a:endParaRPr lang="ru-RU"/>
        </a:p>
      </dgm:t>
    </dgm:pt>
    <dgm:pt modelId="{BC27DC5A-9964-4334-9B9E-EF54C76A80BD}" type="sibTrans" cxnId="{6355697E-FD61-4112-BA2E-9ABEB03B207C}">
      <dgm:prSet/>
      <dgm:spPr/>
      <dgm:t>
        <a:bodyPr/>
        <a:lstStyle/>
        <a:p>
          <a:endParaRPr lang="ru-RU"/>
        </a:p>
      </dgm:t>
    </dgm:pt>
    <dgm:pt modelId="{4ADA5882-6F75-49BF-B288-F43483F23DE3}">
      <dgm:prSet custT="1"/>
      <dgm:spPr/>
      <dgm:t>
        <a:bodyPr/>
        <a:lstStyle/>
        <a:p>
          <a:pPr rtl="0"/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руководители структурных подразделений (и их заместители), лица, проводящие инструктаж по охране труда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D236F64B-03A4-4A90-9FCE-E7F537F36CF5}" type="parTrans" cxnId="{D95A0196-004E-4934-9576-28EF36C4ADFA}">
      <dgm:prSet/>
      <dgm:spPr/>
      <dgm:t>
        <a:bodyPr/>
        <a:lstStyle/>
        <a:p>
          <a:endParaRPr lang="ru-RU"/>
        </a:p>
      </dgm:t>
    </dgm:pt>
    <dgm:pt modelId="{0A02056F-7B66-4103-9AFC-6EBCA2F64996}" type="sibTrans" cxnId="{D95A0196-004E-4934-9576-28EF36C4ADFA}">
      <dgm:prSet/>
      <dgm:spPr/>
      <dgm:t>
        <a:bodyPr/>
        <a:lstStyle/>
        <a:p>
          <a:endParaRPr lang="ru-RU"/>
        </a:p>
      </dgm:t>
    </dgm:pt>
    <dgm:pt modelId="{AA7DFFBC-DD43-4C42-B8C0-8B2E67AFC6B8}">
      <dgm:prSet custT="1"/>
      <dgm:spPr/>
      <dgm:t>
        <a:bodyPr/>
        <a:lstStyle/>
        <a:p>
          <a:pPr rtl="0"/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работники, на которых  возложены обязанности по проведению стажировки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F1B854EB-8B3D-4BBF-9EFB-8A74BBCF3A1B}" type="parTrans" cxnId="{2A249619-2D71-420D-8D90-8A07726973BA}">
      <dgm:prSet/>
      <dgm:spPr/>
      <dgm:t>
        <a:bodyPr/>
        <a:lstStyle/>
        <a:p>
          <a:endParaRPr lang="ru-RU"/>
        </a:p>
      </dgm:t>
    </dgm:pt>
    <dgm:pt modelId="{C4F33B29-236C-403B-9899-0C01A90AC076}" type="sibTrans" cxnId="{2A249619-2D71-420D-8D90-8A07726973BA}">
      <dgm:prSet/>
      <dgm:spPr/>
      <dgm:t>
        <a:bodyPr/>
        <a:lstStyle/>
        <a:p>
          <a:endParaRPr lang="ru-RU"/>
        </a:p>
      </dgm:t>
    </dgm:pt>
    <dgm:pt modelId="{9B9C1B41-FC7E-4A4F-8CD3-C7464CFC6B57}">
      <dgm:prSet custT="1"/>
      <dgm:spPr/>
      <dgm:t>
        <a:bodyPr/>
        <a:lstStyle/>
        <a:p>
          <a:pPr rtl="0"/>
          <a:r>
            <a:rPr lang="ru-RU" sz="1700" b="0" dirty="0" smtClean="0">
              <a:latin typeface="Times New Roman" pitchFamily="18" charset="0"/>
              <a:cs typeface="Times New Roman" pitchFamily="18" charset="0"/>
            </a:rPr>
            <a:t>руководитель и специалисты служб охраны труда, а также работник, на которого приказом работодателя возложены функции специалиста по охране труда</a:t>
          </a:r>
          <a:endParaRPr lang="ru-RU" sz="1700" b="0" dirty="0">
            <a:latin typeface="Times New Roman" pitchFamily="18" charset="0"/>
            <a:cs typeface="Times New Roman" pitchFamily="18" charset="0"/>
          </a:endParaRPr>
        </a:p>
      </dgm:t>
    </dgm:pt>
    <dgm:pt modelId="{4AF6E7FE-1215-4EBC-96AB-24139EF54A4E}" type="parTrans" cxnId="{EACD5C69-1312-4966-B5B6-43CCECBEDEA9}">
      <dgm:prSet/>
      <dgm:spPr/>
      <dgm:t>
        <a:bodyPr/>
        <a:lstStyle/>
        <a:p>
          <a:endParaRPr lang="ru-RU"/>
        </a:p>
      </dgm:t>
    </dgm:pt>
    <dgm:pt modelId="{B6E1258C-3605-4F1D-A003-04730F9F569E}" type="sibTrans" cxnId="{EACD5C69-1312-4966-B5B6-43CCECBEDEA9}">
      <dgm:prSet/>
      <dgm:spPr/>
      <dgm:t>
        <a:bodyPr/>
        <a:lstStyle/>
        <a:p>
          <a:endParaRPr lang="ru-RU"/>
        </a:p>
      </dgm:t>
    </dgm:pt>
    <dgm:pt modelId="{F62B092F-4188-4E5E-8A34-2530CCBCBEFA}">
      <dgm:prSet custT="1"/>
      <dgm:spPr/>
      <dgm:t>
        <a:bodyPr/>
        <a:lstStyle/>
        <a:p>
          <a:pPr rtl="0"/>
          <a:r>
            <a:rPr lang="ru-RU" sz="1700" b="0" dirty="0" smtClean="0">
              <a:latin typeface="Times New Roman" pitchFamily="18" charset="0"/>
              <a:cs typeface="Times New Roman" pitchFamily="18" charset="0"/>
            </a:rPr>
            <a:t>члены комитетов (комиссий) по охране труда</a:t>
          </a:r>
          <a:endParaRPr lang="ru-RU" sz="1700" b="0" dirty="0">
            <a:latin typeface="Times New Roman" pitchFamily="18" charset="0"/>
            <a:cs typeface="Times New Roman" pitchFamily="18" charset="0"/>
          </a:endParaRPr>
        </a:p>
      </dgm:t>
    </dgm:pt>
    <dgm:pt modelId="{668AE1F2-B297-457C-9D6C-59EAFA10C131}" type="parTrans" cxnId="{4D0733D2-52A8-4C92-9BC9-447AD3248D0F}">
      <dgm:prSet/>
      <dgm:spPr/>
      <dgm:t>
        <a:bodyPr/>
        <a:lstStyle/>
        <a:p>
          <a:endParaRPr lang="ru-RU"/>
        </a:p>
      </dgm:t>
    </dgm:pt>
    <dgm:pt modelId="{BC5BCF4D-F452-48F6-8DDE-C75FF2BB5593}" type="sibTrans" cxnId="{4D0733D2-52A8-4C92-9BC9-447AD3248D0F}">
      <dgm:prSet/>
      <dgm:spPr/>
      <dgm:t>
        <a:bodyPr/>
        <a:lstStyle/>
        <a:p>
          <a:endParaRPr lang="ru-RU"/>
        </a:p>
      </dgm:t>
    </dgm:pt>
    <dgm:pt modelId="{A7F19D94-F5FB-449B-A20F-FAD7C90385AF}">
      <dgm:prSet custT="1"/>
      <dgm:spPr/>
      <dgm:t>
        <a:bodyPr/>
        <a:lstStyle/>
        <a:p>
          <a:pPr rtl="0"/>
          <a:r>
            <a:rPr lang="ru-RU" sz="1700" b="0" dirty="0" smtClean="0">
              <a:latin typeface="Times New Roman" pitchFamily="18" charset="0"/>
              <a:cs typeface="Times New Roman" pitchFamily="18" charset="0"/>
            </a:rPr>
            <a:t>председатель и члены комиссии работодателя по проверке знания требований охраны труда</a:t>
          </a:r>
          <a:endParaRPr lang="ru-RU" sz="1700" b="0" dirty="0">
            <a:latin typeface="Times New Roman" pitchFamily="18" charset="0"/>
            <a:cs typeface="Times New Roman" pitchFamily="18" charset="0"/>
          </a:endParaRPr>
        </a:p>
      </dgm:t>
    </dgm:pt>
    <dgm:pt modelId="{D91727C2-9426-41AC-9C9B-82D9D279F29B}" type="parTrans" cxnId="{CD57115D-03F0-48BD-873E-E505064D0F44}">
      <dgm:prSet/>
      <dgm:spPr/>
      <dgm:t>
        <a:bodyPr/>
        <a:lstStyle/>
        <a:p>
          <a:endParaRPr lang="ru-RU"/>
        </a:p>
      </dgm:t>
    </dgm:pt>
    <dgm:pt modelId="{4B7EED33-B8D2-4437-A8C4-B826B5D66073}" type="sibTrans" cxnId="{CD57115D-03F0-48BD-873E-E505064D0F44}">
      <dgm:prSet/>
      <dgm:spPr/>
      <dgm:t>
        <a:bodyPr/>
        <a:lstStyle/>
        <a:p>
          <a:endParaRPr lang="ru-RU"/>
        </a:p>
      </dgm:t>
    </dgm:pt>
    <dgm:pt modelId="{4E6B0C2A-8922-45AE-B61A-3FBABC389621}" type="pres">
      <dgm:prSet presAssocID="{C6C009FA-F829-42CD-9276-9AE74AC644FB}" presName="compositeShape" presStyleCnt="0">
        <dgm:presLayoutVars>
          <dgm:dir/>
          <dgm:resizeHandles/>
        </dgm:presLayoutVars>
      </dgm:prSet>
      <dgm:spPr/>
    </dgm:pt>
    <dgm:pt modelId="{CBE788E9-F685-4C8E-96D7-7100B8630812}" type="pres">
      <dgm:prSet presAssocID="{C6C009FA-F829-42CD-9276-9AE74AC644FB}" presName="pyramid" presStyleLbl="node1" presStyleIdx="0" presStyleCnt="1" custScaleX="75001" custLinFactNeighborX="95" custLinFactNeighborY="-397"/>
      <dgm:spPr/>
    </dgm:pt>
    <dgm:pt modelId="{325ADECE-124C-4125-B32E-C1C85EE44925}" type="pres">
      <dgm:prSet presAssocID="{C6C009FA-F829-42CD-9276-9AE74AC644FB}" presName="theList" presStyleCnt="0"/>
      <dgm:spPr/>
    </dgm:pt>
    <dgm:pt modelId="{643042F5-07EB-48E4-BF3E-557539CC813D}" type="pres">
      <dgm:prSet presAssocID="{CDA43BF8-6871-4650-8218-F6E0309AF451}" presName="aNode" presStyleLbl="fgAcc1" presStyleIdx="0" presStyleCnt="6" custScaleX="200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FD722-4250-4462-9742-905ECBE4A557}" type="pres">
      <dgm:prSet presAssocID="{CDA43BF8-6871-4650-8218-F6E0309AF451}" presName="aSpace" presStyleCnt="0"/>
      <dgm:spPr/>
    </dgm:pt>
    <dgm:pt modelId="{9A634BCF-8486-427D-A4AB-383042F4A035}" type="pres">
      <dgm:prSet presAssocID="{4ADA5882-6F75-49BF-B288-F43483F23DE3}" presName="aNode" presStyleLbl="fgAcc1" presStyleIdx="1" presStyleCnt="6" custScaleX="199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F9513-54FA-4B2C-B793-DF4A566E9861}" type="pres">
      <dgm:prSet presAssocID="{4ADA5882-6F75-49BF-B288-F43483F23DE3}" presName="aSpace" presStyleCnt="0"/>
      <dgm:spPr/>
    </dgm:pt>
    <dgm:pt modelId="{E4713158-2717-4D76-B610-53CFE5B6042B}" type="pres">
      <dgm:prSet presAssocID="{AA7DFFBC-DD43-4C42-B8C0-8B2E67AFC6B8}" presName="aNode" presStyleLbl="fgAcc1" presStyleIdx="2" presStyleCnt="6" custScaleX="203269" custLinFactNeighborX="-1341" custLinFactNeighborY="8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3A077-B40F-4AC6-970B-F3CAEB583D1F}" type="pres">
      <dgm:prSet presAssocID="{AA7DFFBC-DD43-4C42-B8C0-8B2E67AFC6B8}" presName="aSpace" presStyleCnt="0"/>
      <dgm:spPr/>
    </dgm:pt>
    <dgm:pt modelId="{84459F08-BF62-4AF8-825B-EBDE450AA085}" type="pres">
      <dgm:prSet presAssocID="{9B9C1B41-FC7E-4A4F-8CD3-C7464CFC6B57}" presName="aNode" presStyleLbl="fgAcc1" presStyleIdx="3" presStyleCnt="6" custScaleX="200579" custScaleY="129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BAB55-3F12-4170-8725-F9996DD93D6F}" type="pres">
      <dgm:prSet presAssocID="{9B9C1B41-FC7E-4A4F-8CD3-C7464CFC6B57}" presName="aSpace" presStyleCnt="0"/>
      <dgm:spPr/>
    </dgm:pt>
    <dgm:pt modelId="{22C41433-9D97-42AC-9B0C-643D4BEBEB67}" type="pres">
      <dgm:prSet presAssocID="{F62B092F-4188-4E5E-8A34-2530CCBCBEFA}" presName="aNode" presStyleLbl="fgAcc1" presStyleIdx="4" presStyleCnt="6" custScaleX="200584" custLinFactNeighborX="-210" custLinFactNeighborY="4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16D24-D55D-4568-8217-E8BC588EAF35}" type="pres">
      <dgm:prSet presAssocID="{F62B092F-4188-4E5E-8A34-2530CCBCBEFA}" presName="aSpace" presStyleCnt="0"/>
      <dgm:spPr/>
    </dgm:pt>
    <dgm:pt modelId="{A1D84665-7BDD-420A-84DF-58B8AB7DFAFD}" type="pres">
      <dgm:prSet presAssocID="{A7F19D94-F5FB-449B-A20F-FAD7C90385AF}" presName="aNode" presStyleLbl="fgAcc1" presStyleIdx="5" presStyleCnt="6" custScaleX="200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85E8C-7F76-4819-8FBC-2D581F18A4B8}" type="pres">
      <dgm:prSet presAssocID="{A7F19D94-F5FB-449B-A20F-FAD7C90385AF}" presName="aSpace" presStyleCnt="0"/>
      <dgm:spPr/>
    </dgm:pt>
  </dgm:ptLst>
  <dgm:cxnLst>
    <dgm:cxn modelId="{D95A0196-004E-4934-9576-28EF36C4ADFA}" srcId="{C6C009FA-F829-42CD-9276-9AE74AC644FB}" destId="{4ADA5882-6F75-49BF-B288-F43483F23DE3}" srcOrd="1" destOrd="0" parTransId="{D236F64B-03A4-4A90-9FCE-E7F537F36CF5}" sibTransId="{0A02056F-7B66-4103-9AFC-6EBCA2F64996}"/>
    <dgm:cxn modelId="{268F60AD-4A60-4854-AB89-52C6FA0A3355}" type="presOf" srcId="{C6C009FA-F829-42CD-9276-9AE74AC644FB}" destId="{4E6B0C2A-8922-45AE-B61A-3FBABC389621}" srcOrd="0" destOrd="0" presId="urn:microsoft.com/office/officeart/2005/8/layout/pyramid2"/>
    <dgm:cxn modelId="{EACD5C69-1312-4966-B5B6-43CCECBEDEA9}" srcId="{C6C009FA-F829-42CD-9276-9AE74AC644FB}" destId="{9B9C1B41-FC7E-4A4F-8CD3-C7464CFC6B57}" srcOrd="3" destOrd="0" parTransId="{4AF6E7FE-1215-4EBC-96AB-24139EF54A4E}" sibTransId="{B6E1258C-3605-4F1D-A003-04730F9F569E}"/>
    <dgm:cxn modelId="{FC31CFCE-8111-4FA3-BB0D-F716D7C85FDC}" type="presOf" srcId="{A7F19D94-F5FB-449B-A20F-FAD7C90385AF}" destId="{A1D84665-7BDD-420A-84DF-58B8AB7DFAFD}" srcOrd="0" destOrd="0" presId="urn:microsoft.com/office/officeart/2005/8/layout/pyramid2"/>
    <dgm:cxn modelId="{2A249619-2D71-420D-8D90-8A07726973BA}" srcId="{C6C009FA-F829-42CD-9276-9AE74AC644FB}" destId="{AA7DFFBC-DD43-4C42-B8C0-8B2E67AFC6B8}" srcOrd="2" destOrd="0" parTransId="{F1B854EB-8B3D-4BBF-9EFB-8A74BBCF3A1B}" sibTransId="{C4F33B29-236C-403B-9899-0C01A90AC076}"/>
    <dgm:cxn modelId="{CD57115D-03F0-48BD-873E-E505064D0F44}" srcId="{C6C009FA-F829-42CD-9276-9AE74AC644FB}" destId="{A7F19D94-F5FB-449B-A20F-FAD7C90385AF}" srcOrd="5" destOrd="0" parTransId="{D91727C2-9426-41AC-9C9B-82D9D279F29B}" sibTransId="{4B7EED33-B8D2-4437-A8C4-B826B5D66073}"/>
    <dgm:cxn modelId="{6355697E-FD61-4112-BA2E-9ABEB03B207C}" srcId="{C6C009FA-F829-42CD-9276-9AE74AC644FB}" destId="{CDA43BF8-6871-4650-8218-F6E0309AF451}" srcOrd="0" destOrd="0" parTransId="{AF86B546-13F0-4DAC-B4F0-13E529BE5B60}" sibTransId="{BC27DC5A-9964-4334-9B9E-EF54C76A80BD}"/>
    <dgm:cxn modelId="{4D0733D2-52A8-4C92-9BC9-447AD3248D0F}" srcId="{C6C009FA-F829-42CD-9276-9AE74AC644FB}" destId="{F62B092F-4188-4E5E-8A34-2530CCBCBEFA}" srcOrd="4" destOrd="0" parTransId="{668AE1F2-B297-457C-9D6C-59EAFA10C131}" sibTransId="{BC5BCF4D-F452-48F6-8DDE-C75FF2BB5593}"/>
    <dgm:cxn modelId="{A365E94F-8473-42F4-966F-B63C8F3B0084}" type="presOf" srcId="{AA7DFFBC-DD43-4C42-B8C0-8B2E67AFC6B8}" destId="{E4713158-2717-4D76-B610-53CFE5B6042B}" srcOrd="0" destOrd="0" presId="urn:microsoft.com/office/officeart/2005/8/layout/pyramid2"/>
    <dgm:cxn modelId="{9B71BF2A-B648-4359-BD76-38192DF65DF5}" type="presOf" srcId="{F62B092F-4188-4E5E-8A34-2530CCBCBEFA}" destId="{22C41433-9D97-42AC-9B0C-643D4BEBEB67}" srcOrd="0" destOrd="0" presId="urn:microsoft.com/office/officeart/2005/8/layout/pyramid2"/>
    <dgm:cxn modelId="{21ED2881-8743-47A6-AD8F-81AC9BDE024D}" type="presOf" srcId="{CDA43BF8-6871-4650-8218-F6E0309AF451}" destId="{643042F5-07EB-48E4-BF3E-557539CC813D}" srcOrd="0" destOrd="0" presId="urn:microsoft.com/office/officeart/2005/8/layout/pyramid2"/>
    <dgm:cxn modelId="{273DCA6C-E1EF-4A4F-AEE5-48C8DCCB7E3C}" type="presOf" srcId="{9B9C1B41-FC7E-4A4F-8CD3-C7464CFC6B57}" destId="{84459F08-BF62-4AF8-825B-EBDE450AA085}" srcOrd="0" destOrd="0" presId="urn:microsoft.com/office/officeart/2005/8/layout/pyramid2"/>
    <dgm:cxn modelId="{0A9C83BC-AE21-448B-886C-EF86750F3132}" type="presOf" srcId="{4ADA5882-6F75-49BF-B288-F43483F23DE3}" destId="{9A634BCF-8486-427D-A4AB-383042F4A035}" srcOrd="0" destOrd="0" presId="urn:microsoft.com/office/officeart/2005/8/layout/pyramid2"/>
    <dgm:cxn modelId="{9673EC6E-0A5E-475C-8B5D-25020D9AFDF3}" type="presParOf" srcId="{4E6B0C2A-8922-45AE-B61A-3FBABC389621}" destId="{CBE788E9-F685-4C8E-96D7-7100B8630812}" srcOrd="0" destOrd="0" presId="urn:microsoft.com/office/officeart/2005/8/layout/pyramid2"/>
    <dgm:cxn modelId="{04C72A88-0088-407F-9DC5-D8223F343309}" type="presParOf" srcId="{4E6B0C2A-8922-45AE-B61A-3FBABC389621}" destId="{325ADECE-124C-4125-B32E-C1C85EE44925}" srcOrd="1" destOrd="0" presId="urn:microsoft.com/office/officeart/2005/8/layout/pyramid2"/>
    <dgm:cxn modelId="{47B6D2C1-EA71-4DA5-812A-BE8B8F26C057}" type="presParOf" srcId="{325ADECE-124C-4125-B32E-C1C85EE44925}" destId="{643042F5-07EB-48E4-BF3E-557539CC813D}" srcOrd="0" destOrd="0" presId="urn:microsoft.com/office/officeart/2005/8/layout/pyramid2"/>
    <dgm:cxn modelId="{B33EA0A2-141A-4B81-936E-410319277E03}" type="presParOf" srcId="{325ADECE-124C-4125-B32E-C1C85EE44925}" destId="{491FD722-4250-4462-9742-905ECBE4A557}" srcOrd="1" destOrd="0" presId="urn:microsoft.com/office/officeart/2005/8/layout/pyramid2"/>
    <dgm:cxn modelId="{B954326A-D145-4F87-9375-333ABE08C4AA}" type="presParOf" srcId="{325ADECE-124C-4125-B32E-C1C85EE44925}" destId="{9A634BCF-8486-427D-A4AB-383042F4A035}" srcOrd="2" destOrd="0" presId="urn:microsoft.com/office/officeart/2005/8/layout/pyramid2"/>
    <dgm:cxn modelId="{C0492483-E559-4AFA-AE27-A954645E4EFE}" type="presParOf" srcId="{325ADECE-124C-4125-B32E-C1C85EE44925}" destId="{03FF9513-54FA-4B2C-B793-DF4A566E9861}" srcOrd="3" destOrd="0" presId="urn:microsoft.com/office/officeart/2005/8/layout/pyramid2"/>
    <dgm:cxn modelId="{39FF43A0-034D-4540-8482-93FDD7AD5ABC}" type="presParOf" srcId="{325ADECE-124C-4125-B32E-C1C85EE44925}" destId="{E4713158-2717-4D76-B610-53CFE5B6042B}" srcOrd="4" destOrd="0" presId="urn:microsoft.com/office/officeart/2005/8/layout/pyramid2"/>
    <dgm:cxn modelId="{5724A452-1E57-4CFE-9C68-929101ADA8D8}" type="presParOf" srcId="{325ADECE-124C-4125-B32E-C1C85EE44925}" destId="{DA23A077-B40F-4AC6-970B-F3CAEB583D1F}" srcOrd="5" destOrd="0" presId="urn:microsoft.com/office/officeart/2005/8/layout/pyramid2"/>
    <dgm:cxn modelId="{962133B7-B7FC-4F43-B888-22A1E7CB1133}" type="presParOf" srcId="{325ADECE-124C-4125-B32E-C1C85EE44925}" destId="{84459F08-BF62-4AF8-825B-EBDE450AA085}" srcOrd="6" destOrd="0" presId="urn:microsoft.com/office/officeart/2005/8/layout/pyramid2"/>
    <dgm:cxn modelId="{B8E2D859-18C4-40B4-9C26-2CA55F67D5F5}" type="presParOf" srcId="{325ADECE-124C-4125-B32E-C1C85EE44925}" destId="{0B5BAB55-3F12-4170-8725-F9996DD93D6F}" srcOrd="7" destOrd="0" presId="urn:microsoft.com/office/officeart/2005/8/layout/pyramid2"/>
    <dgm:cxn modelId="{D2F54D61-0780-4E9A-9B65-3FB6ADB1E6FD}" type="presParOf" srcId="{325ADECE-124C-4125-B32E-C1C85EE44925}" destId="{22C41433-9D97-42AC-9B0C-643D4BEBEB67}" srcOrd="8" destOrd="0" presId="urn:microsoft.com/office/officeart/2005/8/layout/pyramid2"/>
    <dgm:cxn modelId="{70030532-4AE9-4D10-A2C8-FF9DCE5F1362}" type="presParOf" srcId="{325ADECE-124C-4125-B32E-C1C85EE44925}" destId="{E8616D24-D55D-4568-8217-E8BC588EAF35}" srcOrd="9" destOrd="0" presId="urn:microsoft.com/office/officeart/2005/8/layout/pyramid2"/>
    <dgm:cxn modelId="{49781A2F-B1BD-41DB-94C5-0F32BFBF3444}" type="presParOf" srcId="{325ADECE-124C-4125-B32E-C1C85EE44925}" destId="{A1D84665-7BDD-420A-84DF-58B8AB7DFAFD}" srcOrd="10" destOrd="0" presId="urn:microsoft.com/office/officeart/2005/8/layout/pyramid2"/>
    <dgm:cxn modelId="{DC394EEE-CF14-4AA5-BFB1-4B56DB448652}" type="presParOf" srcId="{325ADECE-124C-4125-B32E-C1C85EE44925}" destId="{D7385E8C-7F76-4819-8FBC-2D581F18A4B8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DF4DC5-BE82-4AA8-8B53-8DCA2D193FF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A57ECA-B14E-4AEB-BD73-FA0DC3580E7D}">
      <dgm:prSet phldrT="[Текст]"/>
      <dgm:spPr/>
      <dgm:t>
        <a:bodyPr/>
        <a:lstStyle/>
        <a:p>
          <a:r>
            <a:rPr lang="ru-RU" dirty="0" smtClean="0"/>
            <a:t>Очередная </a:t>
          </a:r>
          <a:endParaRPr lang="ru-RU" dirty="0"/>
        </a:p>
      </dgm:t>
    </dgm:pt>
    <dgm:pt modelId="{19BCA8F6-6371-43CB-B859-1FEA6FA08964}" type="parTrans" cxnId="{EA0061C9-F99E-40A1-BC81-C95C7B354C35}">
      <dgm:prSet/>
      <dgm:spPr/>
      <dgm:t>
        <a:bodyPr/>
        <a:lstStyle/>
        <a:p>
          <a:endParaRPr lang="ru-RU"/>
        </a:p>
      </dgm:t>
    </dgm:pt>
    <dgm:pt modelId="{EF8A1F8E-D067-4FE6-953E-B4CD054AC357}" type="sibTrans" cxnId="{EA0061C9-F99E-40A1-BC81-C95C7B354C35}">
      <dgm:prSet/>
      <dgm:spPr/>
      <dgm:t>
        <a:bodyPr/>
        <a:lstStyle/>
        <a:p>
          <a:endParaRPr lang="ru-RU"/>
        </a:p>
      </dgm:t>
    </dgm:pt>
    <dgm:pt modelId="{0D315346-CCA0-48ED-A006-61871828DB37}">
      <dgm:prSet phldrT="[Текст]"/>
      <dgm:spPr/>
      <dgm:t>
        <a:bodyPr/>
        <a:lstStyle/>
        <a:p>
          <a:r>
            <a:rPr lang="ru-RU" dirty="0" smtClean="0"/>
            <a:t>Внеочередная </a:t>
          </a:r>
          <a:endParaRPr lang="ru-RU" dirty="0"/>
        </a:p>
      </dgm:t>
    </dgm:pt>
    <dgm:pt modelId="{8C1CD77C-7958-4341-9CFD-FA9625449E2B}" type="parTrans" cxnId="{007322C7-DC91-40F8-AEA9-3DF12A292ACC}">
      <dgm:prSet/>
      <dgm:spPr/>
      <dgm:t>
        <a:bodyPr/>
        <a:lstStyle/>
        <a:p>
          <a:endParaRPr lang="ru-RU"/>
        </a:p>
      </dgm:t>
    </dgm:pt>
    <dgm:pt modelId="{F2A27490-6E71-44F6-83A6-156AA0212D91}" type="sibTrans" cxnId="{007322C7-DC91-40F8-AEA9-3DF12A292ACC}">
      <dgm:prSet/>
      <dgm:spPr/>
      <dgm:t>
        <a:bodyPr/>
        <a:lstStyle/>
        <a:p>
          <a:endParaRPr lang="ru-RU"/>
        </a:p>
      </dgm:t>
    </dgm:pt>
    <dgm:pt modelId="{D13DBB45-B0D5-4C11-AE5D-BB76AD0FA4D4}">
      <dgm:prSet phldrT="[Текст]"/>
      <dgm:spPr/>
      <dgm:t>
        <a:bodyPr/>
        <a:lstStyle/>
        <a:p>
          <a:r>
            <a:rPr lang="ru-RU" dirty="0" smtClean="0"/>
            <a:t>Проверка знаний требований охраны труда</a:t>
          </a:r>
          <a:endParaRPr lang="ru-RU" dirty="0"/>
        </a:p>
      </dgm:t>
    </dgm:pt>
    <dgm:pt modelId="{1F95AF0E-9C5C-4617-9ACD-8F65D309FC9E}" type="sibTrans" cxnId="{FF814B23-95A6-4D23-9473-DA90DDF0F142}">
      <dgm:prSet/>
      <dgm:spPr/>
      <dgm:t>
        <a:bodyPr/>
        <a:lstStyle/>
        <a:p>
          <a:endParaRPr lang="ru-RU"/>
        </a:p>
      </dgm:t>
    </dgm:pt>
    <dgm:pt modelId="{4FEFBF0B-4174-44E1-9B96-EF386A23DE14}" type="parTrans" cxnId="{FF814B23-95A6-4D23-9473-DA90DDF0F142}">
      <dgm:prSet/>
      <dgm:spPr/>
      <dgm:t>
        <a:bodyPr/>
        <a:lstStyle/>
        <a:p>
          <a:endParaRPr lang="ru-RU"/>
        </a:p>
      </dgm:t>
    </dgm:pt>
    <dgm:pt modelId="{2422D193-C008-46F1-A2C6-F2DBC8475343}" type="pres">
      <dgm:prSet presAssocID="{1CDF4DC5-BE82-4AA8-8B53-8DCA2D193F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D1635E-16D7-4D75-B06F-B679E203BED4}" type="pres">
      <dgm:prSet presAssocID="{D13DBB45-B0D5-4C11-AE5D-BB76AD0FA4D4}" presName="boxAndChildren" presStyleCnt="0"/>
      <dgm:spPr/>
    </dgm:pt>
    <dgm:pt modelId="{65E3246C-8368-47C7-9F08-E4300538F8A9}" type="pres">
      <dgm:prSet presAssocID="{D13DBB45-B0D5-4C11-AE5D-BB76AD0FA4D4}" presName="parentTextBox" presStyleLbl="node1" presStyleIdx="0" presStyleCnt="1"/>
      <dgm:spPr/>
      <dgm:t>
        <a:bodyPr/>
        <a:lstStyle/>
        <a:p>
          <a:endParaRPr lang="ru-RU"/>
        </a:p>
      </dgm:t>
    </dgm:pt>
    <dgm:pt modelId="{3044D0D8-3475-477C-AA07-C2119587A455}" type="pres">
      <dgm:prSet presAssocID="{D13DBB45-B0D5-4C11-AE5D-BB76AD0FA4D4}" presName="entireBox" presStyleLbl="node1" presStyleIdx="0" presStyleCnt="1" custLinFactNeighborY="-3308"/>
      <dgm:spPr/>
      <dgm:t>
        <a:bodyPr/>
        <a:lstStyle/>
        <a:p>
          <a:endParaRPr lang="ru-RU"/>
        </a:p>
      </dgm:t>
    </dgm:pt>
    <dgm:pt modelId="{DC674573-5FF7-4662-8754-6F9F5B4A8699}" type="pres">
      <dgm:prSet presAssocID="{D13DBB45-B0D5-4C11-AE5D-BB76AD0FA4D4}" presName="descendantBox" presStyleCnt="0"/>
      <dgm:spPr/>
    </dgm:pt>
    <dgm:pt modelId="{8621A09D-1FB2-4756-AA2A-69C63A03CB39}" type="pres">
      <dgm:prSet presAssocID="{6DA57ECA-B14E-4AEB-BD73-FA0DC3580E7D}" presName="childTextBox" presStyleLbl="fgAccFollowNode1" presStyleIdx="0" presStyleCnt="2" custScaleX="99944" custScaleY="104526" custLinFactNeighborY="-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A37ED-B279-46AF-A4BA-058312939187}" type="pres">
      <dgm:prSet presAssocID="{0D315346-CCA0-48ED-A006-61871828DB37}" presName="childTextBox" presStyleLbl="fgAccFollowNode1" presStyleIdx="1" presStyleCnt="2" custScaleX="100053" custScaleY="102602" custLinFactNeighborX="1048" custLinFactNeighborY="-2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0061C9-F99E-40A1-BC81-C95C7B354C35}" srcId="{D13DBB45-B0D5-4C11-AE5D-BB76AD0FA4D4}" destId="{6DA57ECA-B14E-4AEB-BD73-FA0DC3580E7D}" srcOrd="0" destOrd="0" parTransId="{19BCA8F6-6371-43CB-B859-1FEA6FA08964}" sibTransId="{EF8A1F8E-D067-4FE6-953E-B4CD054AC357}"/>
    <dgm:cxn modelId="{007322C7-DC91-40F8-AEA9-3DF12A292ACC}" srcId="{D13DBB45-B0D5-4C11-AE5D-BB76AD0FA4D4}" destId="{0D315346-CCA0-48ED-A006-61871828DB37}" srcOrd="1" destOrd="0" parTransId="{8C1CD77C-7958-4341-9CFD-FA9625449E2B}" sibTransId="{F2A27490-6E71-44F6-83A6-156AA0212D91}"/>
    <dgm:cxn modelId="{FF814B23-95A6-4D23-9473-DA90DDF0F142}" srcId="{1CDF4DC5-BE82-4AA8-8B53-8DCA2D193FF2}" destId="{D13DBB45-B0D5-4C11-AE5D-BB76AD0FA4D4}" srcOrd="0" destOrd="0" parTransId="{4FEFBF0B-4174-44E1-9B96-EF386A23DE14}" sibTransId="{1F95AF0E-9C5C-4617-9ACD-8F65D309FC9E}"/>
    <dgm:cxn modelId="{306B5590-4359-4AF5-A41B-FFF280964BAA}" type="presOf" srcId="{6DA57ECA-B14E-4AEB-BD73-FA0DC3580E7D}" destId="{8621A09D-1FB2-4756-AA2A-69C63A03CB39}" srcOrd="0" destOrd="0" presId="urn:microsoft.com/office/officeart/2005/8/layout/process4"/>
    <dgm:cxn modelId="{DD802A52-352F-460A-959E-2F950288588C}" type="presOf" srcId="{D13DBB45-B0D5-4C11-AE5D-BB76AD0FA4D4}" destId="{3044D0D8-3475-477C-AA07-C2119587A455}" srcOrd="1" destOrd="0" presId="urn:microsoft.com/office/officeart/2005/8/layout/process4"/>
    <dgm:cxn modelId="{FA7FEAA3-218C-4409-BAE0-525DE7A08078}" type="presOf" srcId="{0D315346-CCA0-48ED-A006-61871828DB37}" destId="{A27A37ED-B279-46AF-A4BA-058312939187}" srcOrd="0" destOrd="0" presId="urn:microsoft.com/office/officeart/2005/8/layout/process4"/>
    <dgm:cxn modelId="{59C59234-2CAA-4F5D-9446-23AE2BA2F715}" type="presOf" srcId="{1CDF4DC5-BE82-4AA8-8B53-8DCA2D193FF2}" destId="{2422D193-C008-46F1-A2C6-F2DBC8475343}" srcOrd="0" destOrd="0" presId="urn:microsoft.com/office/officeart/2005/8/layout/process4"/>
    <dgm:cxn modelId="{1A94709F-B96C-4ED2-B89D-58C6DD68A8A2}" type="presOf" srcId="{D13DBB45-B0D5-4C11-AE5D-BB76AD0FA4D4}" destId="{65E3246C-8368-47C7-9F08-E4300538F8A9}" srcOrd="0" destOrd="0" presId="urn:microsoft.com/office/officeart/2005/8/layout/process4"/>
    <dgm:cxn modelId="{8482F68C-D1EA-45A4-89D9-7C36B81E7290}" type="presParOf" srcId="{2422D193-C008-46F1-A2C6-F2DBC8475343}" destId="{4AD1635E-16D7-4D75-B06F-B679E203BED4}" srcOrd="0" destOrd="0" presId="urn:microsoft.com/office/officeart/2005/8/layout/process4"/>
    <dgm:cxn modelId="{A5A240BC-5552-43CC-85F8-A16A59FFE37A}" type="presParOf" srcId="{4AD1635E-16D7-4D75-B06F-B679E203BED4}" destId="{65E3246C-8368-47C7-9F08-E4300538F8A9}" srcOrd="0" destOrd="0" presId="urn:microsoft.com/office/officeart/2005/8/layout/process4"/>
    <dgm:cxn modelId="{1F5BE89F-60FA-43F7-8ED3-06B8BC24C54B}" type="presParOf" srcId="{4AD1635E-16D7-4D75-B06F-B679E203BED4}" destId="{3044D0D8-3475-477C-AA07-C2119587A455}" srcOrd="1" destOrd="0" presId="urn:microsoft.com/office/officeart/2005/8/layout/process4"/>
    <dgm:cxn modelId="{EBF0ABBD-4F75-4557-876A-C7E6DC894B09}" type="presParOf" srcId="{4AD1635E-16D7-4D75-B06F-B679E203BED4}" destId="{DC674573-5FF7-4662-8754-6F9F5B4A8699}" srcOrd="2" destOrd="0" presId="urn:microsoft.com/office/officeart/2005/8/layout/process4"/>
    <dgm:cxn modelId="{2DE948A6-42AF-4DFA-AA50-521BBC064A3E}" type="presParOf" srcId="{DC674573-5FF7-4662-8754-6F9F5B4A8699}" destId="{8621A09D-1FB2-4756-AA2A-69C63A03CB39}" srcOrd="0" destOrd="0" presId="urn:microsoft.com/office/officeart/2005/8/layout/process4"/>
    <dgm:cxn modelId="{5806B67A-A662-4227-99CD-0D36D0D80A54}" type="presParOf" srcId="{DC674573-5FF7-4662-8754-6F9F5B4A8699}" destId="{A27A37ED-B279-46AF-A4BA-05831293918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769721-7121-4756-8CED-DB2B0B7DAD0F}">
      <dsp:nvSpPr>
        <dsp:cNvPr id="0" name=""/>
        <dsp:cNvSpPr/>
      </dsp:nvSpPr>
      <dsp:spPr>
        <a:xfrm>
          <a:off x="2671754" y="0"/>
          <a:ext cx="3714776" cy="371477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8965F-2441-4BE7-B21C-1B940A95D386}">
      <dsp:nvSpPr>
        <dsp:cNvPr id="0" name=""/>
        <dsp:cNvSpPr/>
      </dsp:nvSpPr>
      <dsp:spPr>
        <a:xfrm>
          <a:off x="808660" y="352903"/>
          <a:ext cx="5880759" cy="1448762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Действует </a:t>
          </a:r>
          <a:endParaRPr lang="ru-RU" sz="1600" kern="1200" dirty="0"/>
        </a:p>
      </dsp:txBody>
      <dsp:txXfrm>
        <a:off x="808660" y="352903"/>
        <a:ext cx="5880759" cy="1448762"/>
      </dsp:txXfrm>
    </dsp:sp>
    <dsp:sp modelId="{9F38B6F2-4797-42B4-9ED1-E11F45A5F9F1}">
      <dsp:nvSpPr>
        <dsp:cNvPr id="0" name=""/>
        <dsp:cNvSpPr/>
      </dsp:nvSpPr>
      <dsp:spPr>
        <a:xfrm>
          <a:off x="3981636" y="352903"/>
          <a:ext cx="2655219" cy="1448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утвержден постановлением Минтруда России и Минобразования России  от 13 января 2003 г. № 1/29</a:t>
          </a:r>
          <a:endParaRPr lang="ru-RU" sz="1600" kern="1200" dirty="0"/>
        </a:p>
      </dsp:txBody>
      <dsp:txXfrm>
        <a:off x="3981636" y="352903"/>
        <a:ext cx="2655219" cy="1448762"/>
      </dsp:txXfrm>
    </dsp:sp>
    <dsp:sp modelId="{309A7661-F8C1-4C39-B488-AFBA72EEDF24}">
      <dsp:nvSpPr>
        <dsp:cNvPr id="0" name=""/>
        <dsp:cNvSpPr/>
      </dsp:nvSpPr>
      <dsp:spPr>
        <a:xfrm>
          <a:off x="778938" y="1928828"/>
          <a:ext cx="5797325" cy="1448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Разрабатывается</a:t>
          </a:r>
          <a:endParaRPr lang="ru-RU" sz="1600" kern="1200" dirty="0"/>
        </a:p>
      </dsp:txBody>
      <dsp:txXfrm>
        <a:off x="778938" y="1928828"/>
        <a:ext cx="5797325" cy="1448762"/>
      </dsp:txXfrm>
    </dsp:sp>
    <dsp:sp modelId="{7B8B15DA-C5F9-4E10-9A8E-87AA8C1E6723}">
      <dsp:nvSpPr>
        <dsp:cNvPr id="0" name=""/>
        <dsp:cNvSpPr/>
      </dsp:nvSpPr>
      <dsp:spPr>
        <a:xfrm>
          <a:off x="3981636" y="1913109"/>
          <a:ext cx="2655219" cy="1448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Порядок подготовки работников по охране труда</a:t>
          </a:r>
          <a:endParaRPr lang="ru-RU" sz="1600" i="1" kern="1200" dirty="0"/>
        </a:p>
      </dsp:txBody>
      <dsp:txXfrm>
        <a:off x="3981636" y="1913109"/>
        <a:ext cx="2655219" cy="14487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ACFAFE-6BE0-4E05-9980-6290D792635C}">
      <dsp:nvSpPr>
        <dsp:cNvPr id="0" name=""/>
        <dsp:cNvSpPr/>
      </dsp:nvSpPr>
      <dsp:spPr>
        <a:xfrm>
          <a:off x="2812762" y="-112625"/>
          <a:ext cx="1730099" cy="1171714"/>
        </a:xfrm>
        <a:prstGeom prst="roundRect">
          <a:avLst/>
        </a:prstGeom>
        <a:solidFill>
          <a:srgbClr val="43ACC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Инструктаж по охране труда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2762" y="-112625"/>
        <a:ext cx="1730099" cy="1171714"/>
      </dsp:txXfrm>
    </dsp:sp>
    <dsp:sp modelId="{BEF0F1DA-6873-40E4-A2FF-4D0F4CDC3FFE}">
      <dsp:nvSpPr>
        <dsp:cNvPr id="0" name=""/>
        <dsp:cNvSpPr/>
      </dsp:nvSpPr>
      <dsp:spPr>
        <a:xfrm>
          <a:off x="1755710" y="456103"/>
          <a:ext cx="3779235" cy="3779235"/>
        </a:xfrm>
        <a:custGeom>
          <a:avLst/>
          <a:gdLst/>
          <a:ahLst/>
          <a:cxnLst/>
          <a:rect l="0" t="0" r="0" b="0"/>
          <a:pathLst>
            <a:path>
              <a:moveTo>
                <a:pt x="2791817" y="229289"/>
              </a:moveTo>
              <a:arcTo wR="1889617" hR="1889617" stAng="17911142" swAng="94922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5D683-EAE6-4D53-8575-D12EE6ED7E03}">
      <dsp:nvSpPr>
        <dsp:cNvPr id="0" name=""/>
        <dsp:cNvSpPr/>
      </dsp:nvSpPr>
      <dsp:spPr>
        <a:xfrm>
          <a:off x="4362284" y="997957"/>
          <a:ext cx="2275987" cy="1811641"/>
        </a:xfrm>
        <a:prstGeom prst="roundRect">
          <a:avLst/>
        </a:prstGeom>
        <a:solidFill>
          <a:srgbClr val="43ACC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Подготовка по вопросам охраны труда в обучающих организациях, аккредитованных в установленном порядке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62284" y="997957"/>
        <a:ext cx="2275987" cy="1811641"/>
      </dsp:txXfrm>
    </dsp:sp>
    <dsp:sp modelId="{DAA2F8B1-4158-487F-AE72-722C3682F88E}">
      <dsp:nvSpPr>
        <dsp:cNvPr id="0" name=""/>
        <dsp:cNvSpPr/>
      </dsp:nvSpPr>
      <dsp:spPr>
        <a:xfrm>
          <a:off x="1769655" y="507570"/>
          <a:ext cx="3779235" cy="3779235"/>
        </a:xfrm>
        <a:custGeom>
          <a:avLst/>
          <a:gdLst/>
          <a:ahLst/>
          <a:cxnLst/>
          <a:rect l="0" t="0" r="0" b="0"/>
          <a:pathLst>
            <a:path>
              <a:moveTo>
                <a:pt x="3732587" y="2306894"/>
              </a:moveTo>
              <a:arcTo wR="1889617" hR="1889617" stAng="765453" swAng="89184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CF26C-A8B7-40FD-923D-8AB96E8760F5}">
      <dsp:nvSpPr>
        <dsp:cNvPr id="0" name=""/>
        <dsp:cNvSpPr/>
      </dsp:nvSpPr>
      <dsp:spPr>
        <a:xfrm>
          <a:off x="3900827" y="3277687"/>
          <a:ext cx="1775350" cy="1227789"/>
        </a:xfrm>
        <a:prstGeom prst="roundRect">
          <a:avLst/>
        </a:prstGeom>
        <a:solidFill>
          <a:srgbClr val="43ACC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Подготовка по вопросам охраны труда у работодателя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0827" y="3277687"/>
        <a:ext cx="1775350" cy="1227789"/>
      </dsp:txXfrm>
    </dsp:sp>
    <dsp:sp modelId="{2E80BDFC-D69D-4ACE-A4BF-987DEB8E2CD8}">
      <dsp:nvSpPr>
        <dsp:cNvPr id="0" name=""/>
        <dsp:cNvSpPr/>
      </dsp:nvSpPr>
      <dsp:spPr>
        <a:xfrm>
          <a:off x="1788194" y="473231"/>
          <a:ext cx="3779235" cy="3779235"/>
        </a:xfrm>
        <a:custGeom>
          <a:avLst/>
          <a:gdLst/>
          <a:ahLst/>
          <a:cxnLst/>
          <a:rect l="0" t="0" r="0" b="0"/>
          <a:pathLst>
            <a:path>
              <a:moveTo>
                <a:pt x="2110749" y="3766252"/>
              </a:moveTo>
              <a:arcTo wR="1889617" hR="1889617" stAng="4996775" swAng="33816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169E9-0378-4107-963D-56381D22CFD2}">
      <dsp:nvSpPr>
        <dsp:cNvPr id="0" name=""/>
        <dsp:cNvSpPr/>
      </dsp:nvSpPr>
      <dsp:spPr>
        <a:xfrm>
          <a:off x="1422569" y="3241382"/>
          <a:ext cx="2289107" cy="1300399"/>
        </a:xfrm>
        <a:prstGeom prst="roundRect">
          <a:avLst/>
        </a:prstGeom>
        <a:solidFill>
          <a:srgbClr val="43ACC5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Подготовка по вопросам оказания первой помощи пострадавшим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22569" y="3241382"/>
        <a:ext cx="2289107" cy="1300399"/>
      </dsp:txXfrm>
    </dsp:sp>
    <dsp:sp modelId="{1AB098E5-D87A-4C40-B903-B2E858EA2FEE}">
      <dsp:nvSpPr>
        <dsp:cNvPr id="0" name=""/>
        <dsp:cNvSpPr/>
      </dsp:nvSpPr>
      <dsp:spPr>
        <a:xfrm>
          <a:off x="1788194" y="473231"/>
          <a:ext cx="3779235" cy="3779235"/>
        </a:xfrm>
        <a:custGeom>
          <a:avLst/>
          <a:gdLst/>
          <a:ahLst/>
          <a:cxnLst/>
          <a:rect l="0" t="0" r="0" b="0"/>
          <a:pathLst>
            <a:path>
              <a:moveTo>
                <a:pt x="212734" y="2760661"/>
              </a:moveTo>
              <a:arcTo wR="1889617" hR="1889617" stAng="9153044" swAng="151953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51156-79EC-41AC-B5FC-32E6AA2E6C8F}">
      <dsp:nvSpPr>
        <dsp:cNvPr id="0" name=""/>
        <dsp:cNvSpPr/>
      </dsp:nvSpPr>
      <dsp:spPr>
        <a:xfrm>
          <a:off x="986276" y="1133424"/>
          <a:ext cx="1788804" cy="1291001"/>
        </a:xfrm>
        <a:prstGeom prst="roundRect">
          <a:avLst/>
        </a:prstGeom>
        <a:solidFill>
          <a:srgbClr val="43ACC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Стажировка на рабочем месте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86276" y="1133424"/>
        <a:ext cx="1788804" cy="1291001"/>
      </dsp:txXfrm>
    </dsp:sp>
    <dsp:sp modelId="{52E2CA7A-4EE3-44FC-8340-E065CAB185C4}">
      <dsp:nvSpPr>
        <dsp:cNvPr id="0" name=""/>
        <dsp:cNvSpPr/>
      </dsp:nvSpPr>
      <dsp:spPr>
        <a:xfrm>
          <a:off x="1788194" y="473231"/>
          <a:ext cx="3779235" cy="3779235"/>
        </a:xfrm>
        <a:custGeom>
          <a:avLst/>
          <a:gdLst/>
          <a:ahLst/>
          <a:cxnLst/>
          <a:rect l="0" t="0" r="0" b="0"/>
          <a:pathLst>
            <a:path>
              <a:moveTo>
                <a:pt x="459374" y="654684"/>
              </a:moveTo>
              <a:arcTo wR="1889617" hR="1889617" stAng="13248523" swAng="130358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50F937-40F9-4880-89CE-D11EA1E55CBE}">
      <dsp:nvSpPr>
        <dsp:cNvPr id="0" name=""/>
        <dsp:cNvSpPr/>
      </dsp:nvSpPr>
      <dsp:spPr>
        <a:xfrm>
          <a:off x="646746" y="1571"/>
          <a:ext cx="2954565" cy="1449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Вводный </a:t>
          </a:r>
          <a:endParaRPr lang="ru-RU" sz="3500" kern="1200" dirty="0"/>
        </a:p>
      </dsp:txBody>
      <dsp:txXfrm>
        <a:off x="646746" y="1571"/>
        <a:ext cx="2954565" cy="1449001"/>
      </dsp:txXfrm>
    </dsp:sp>
    <dsp:sp modelId="{5AA64D94-55B0-429F-85F4-BDD872A3CCAA}">
      <dsp:nvSpPr>
        <dsp:cNvPr id="0" name=""/>
        <dsp:cNvSpPr/>
      </dsp:nvSpPr>
      <dsp:spPr>
        <a:xfrm>
          <a:off x="3896768" y="20424"/>
          <a:ext cx="2954565" cy="1411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Первичный </a:t>
          </a:r>
          <a:endParaRPr lang="ru-RU" sz="3500" kern="1200" dirty="0"/>
        </a:p>
      </dsp:txBody>
      <dsp:txXfrm>
        <a:off x="3896768" y="20424"/>
        <a:ext cx="2954565" cy="1411295"/>
      </dsp:txXfrm>
    </dsp:sp>
    <dsp:sp modelId="{2222034C-EC68-48D6-B765-77A832A5BE97}">
      <dsp:nvSpPr>
        <dsp:cNvPr id="0" name=""/>
        <dsp:cNvSpPr/>
      </dsp:nvSpPr>
      <dsp:spPr>
        <a:xfrm>
          <a:off x="646746" y="1746029"/>
          <a:ext cx="2954565" cy="1527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Повторный </a:t>
          </a:r>
          <a:endParaRPr lang="ru-RU" sz="3500" kern="1200" dirty="0"/>
        </a:p>
      </dsp:txBody>
      <dsp:txXfrm>
        <a:off x="646746" y="1746029"/>
        <a:ext cx="2954565" cy="1527569"/>
      </dsp:txXfrm>
    </dsp:sp>
    <dsp:sp modelId="{7DEE4CC7-4160-48EE-838E-784C1F1B29CC}">
      <dsp:nvSpPr>
        <dsp:cNvPr id="0" name=""/>
        <dsp:cNvSpPr/>
      </dsp:nvSpPr>
      <dsp:spPr>
        <a:xfrm>
          <a:off x="3896768" y="1779596"/>
          <a:ext cx="2954565" cy="1460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/>
            <a:t>Внеплановый </a:t>
          </a:r>
          <a:endParaRPr lang="ru-RU" sz="3500" kern="1200" dirty="0"/>
        </a:p>
      </dsp:txBody>
      <dsp:txXfrm>
        <a:off x="3896768" y="1779596"/>
        <a:ext cx="2954565" cy="1460435"/>
      </dsp:txXfrm>
    </dsp:sp>
    <dsp:sp modelId="{14F37704-5896-4111-900A-C6E10EF10D18}">
      <dsp:nvSpPr>
        <dsp:cNvPr id="0" name=""/>
        <dsp:cNvSpPr/>
      </dsp:nvSpPr>
      <dsp:spPr>
        <a:xfrm>
          <a:off x="2271757" y="3569055"/>
          <a:ext cx="2954565" cy="1249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Целевой </a:t>
          </a:r>
          <a:endParaRPr lang="ru-RU" sz="3500" kern="1200" dirty="0"/>
        </a:p>
      </dsp:txBody>
      <dsp:txXfrm>
        <a:off x="2271757" y="3569055"/>
        <a:ext cx="2954565" cy="12490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788E9-F685-4C8E-96D7-7100B8630812}">
      <dsp:nvSpPr>
        <dsp:cNvPr id="0" name=""/>
        <dsp:cNvSpPr/>
      </dsp:nvSpPr>
      <dsp:spPr>
        <a:xfrm>
          <a:off x="487682" y="0"/>
          <a:ext cx="3600498" cy="4800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042F5-07EB-48E4-BF3E-557539CC813D}">
      <dsp:nvSpPr>
        <dsp:cNvPr id="0" name=""/>
        <dsp:cNvSpPr/>
      </dsp:nvSpPr>
      <dsp:spPr>
        <a:xfrm>
          <a:off x="714298" y="480951"/>
          <a:ext cx="6258535" cy="5447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руководитель организации, а также работник, курирующий вопросы охраны труда</a:t>
          </a:r>
          <a:endParaRPr lang="ru-RU" sz="18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4298" y="480951"/>
        <a:ext cx="6258535" cy="544755"/>
      </dsp:txXfrm>
    </dsp:sp>
    <dsp:sp modelId="{9A634BCF-8486-427D-A4AB-383042F4A035}">
      <dsp:nvSpPr>
        <dsp:cNvPr id="0" name=""/>
        <dsp:cNvSpPr/>
      </dsp:nvSpPr>
      <dsp:spPr>
        <a:xfrm>
          <a:off x="728417" y="1093801"/>
          <a:ext cx="6230295" cy="5447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руководители структурных подразделений (и их заместители), лица, проводящие инструктаж по охране труда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8417" y="1093801"/>
        <a:ext cx="6230295" cy="544755"/>
      </dsp:txXfrm>
    </dsp:sp>
    <dsp:sp modelId="{E4713158-2717-4D76-B610-53CFE5B6042B}">
      <dsp:nvSpPr>
        <dsp:cNvPr id="0" name=""/>
        <dsp:cNvSpPr/>
      </dsp:nvSpPr>
      <dsp:spPr>
        <a:xfrm>
          <a:off x="630328" y="1712219"/>
          <a:ext cx="6342785" cy="5447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работники, на которых  возложены обязанности по проведению стажировки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0328" y="1712219"/>
        <a:ext cx="6342785" cy="544755"/>
      </dsp:txXfrm>
    </dsp:sp>
    <dsp:sp modelId="{84459F08-BF62-4AF8-825B-EBDE450AA085}">
      <dsp:nvSpPr>
        <dsp:cNvPr id="0" name=""/>
        <dsp:cNvSpPr/>
      </dsp:nvSpPr>
      <dsp:spPr>
        <a:xfrm>
          <a:off x="714142" y="2319501"/>
          <a:ext cx="6258847" cy="7063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>руководитель и специалисты служб охраны труда, а также работник, на которого приказом работодателя возложены функции специалиста по охране труда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4142" y="2319501"/>
        <a:ext cx="6258847" cy="706351"/>
      </dsp:txXfrm>
    </dsp:sp>
    <dsp:sp modelId="{22C41433-9D97-42AC-9B0C-643D4BEBEB67}">
      <dsp:nvSpPr>
        <dsp:cNvPr id="0" name=""/>
        <dsp:cNvSpPr/>
      </dsp:nvSpPr>
      <dsp:spPr>
        <a:xfrm>
          <a:off x="707511" y="3124207"/>
          <a:ext cx="6259003" cy="5447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>члены комитетов (комиссий) по охране труда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7511" y="3124207"/>
        <a:ext cx="6259003" cy="544755"/>
      </dsp:txXfrm>
    </dsp:sp>
    <dsp:sp modelId="{A1D84665-7BDD-420A-84DF-58B8AB7DFAFD}">
      <dsp:nvSpPr>
        <dsp:cNvPr id="0" name=""/>
        <dsp:cNvSpPr/>
      </dsp:nvSpPr>
      <dsp:spPr>
        <a:xfrm>
          <a:off x="714032" y="3706798"/>
          <a:ext cx="6259065" cy="5447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>председатель и члены комиссии работодателя по проверке знания требований охраны труда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4032" y="3706798"/>
        <a:ext cx="6259065" cy="5447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4D0D8-3475-477C-AA07-C2119587A455}">
      <dsp:nvSpPr>
        <dsp:cNvPr id="0" name=""/>
        <dsp:cNvSpPr/>
      </dsp:nvSpPr>
      <dsp:spPr>
        <a:xfrm>
          <a:off x="0" y="0"/>
          <a:ext cx="6929486" cy="4533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Проверка знаний требований охраны труда</a:t>
          </a:r>
          <a:endParaRPr lang="ru-RU" sz="4400" kern="1200" dirty="0"/>
        </a:p>
      </dsp:txBody>
      <dsp:txXfrm>
        <a:off x="0" y="0"/>
        <a:ext cx="6929486" cy="2448312"/>
      </dsp:txXfrm>
    </dsp:sp>
    <dsp:sp modelId="{8621A09D-1FB2-4756-AA2A-69C63A03CB39}">
      <dsp:nvSpPr>
        <dsp:cNvPr id="0" name=""/>
        <dsp:cNvSpPr/>
      </dsp:nvSpPr>
      <dsp:spPr>
        <a:xfrm>
          <a:off x="51" y="2286014"/>
          <a:ext cx="3462802" cy="21799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Очередная </a:t>
          </a:r>
          <a:endParaRPr lang="ru-RU" sz="3700" kern="1200" dirty="0"/>
        </a:p>
      </dsp:txBody>
      <dsp:txXfrm>
        <a:off x="51" y="2286014"/>
        <a:ext cx="3462802" cy="2179993"/>
      </dsp:txXfrm>
    </dsp:sp>
    <dsp:sp modelId="{A27A37ED-B279-46AF-A4BA-058312939187}">
      <dsp:nvSpPr>
        <dsp:cNvPr id="0" name=""/>
        <dsp:cNvSpPr/>
      </dsp:nvSpPr>
      <dsp:spPr>
        <a:xfrm>
          <a:off x="3462906" y="2286014"/>
          <a:ext cx="3466579" cy="2139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Внеочередная </a:t>
          </a:r>
          <a:endParaRPr lang="ru-RU" sz="3700" kern="1200" dirty="0"/>
        </a:p>
      </dsp:txBody>
      <dsp:txXfrm>
        <a:off x="3462906" y="2286014"/>
        <a:ext cx="3466579" cy="2139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1F5F1-E66D-44AD-9DAC-AD21311B02B3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B4D6-FCDF-44DD-BE15-869CE6542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1044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445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087AD8B-43BB-4369-AD6D-0CA2FE6D7085}" type="slidenum">
              <a:rPr lang="ru-RU" altLang="ru-RU">
                <a:solidFill>
                  <a:schemeClr val="tx1"/>
                </a:solidFill>
                <a:latin typeface="Calibri" pitchFamily="34" charset="0"/>
              </a:rPr>
              <a:pPr/>
              <a:t>43</a:t>
            </a:fld>
            <a:endParaRPr lang="ru-RU" altLang="ru-RU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-1588"/>
            <a:ext cx="8013700" cy="1373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3213" cy="44180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221D4-30E9-41F8-8BC2-192270DFC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214422"/>
            <a:ext cx="7406640" cy="192654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ОХРАНА ТРУДА В ДОУ</a:t>
            </a:r>
            <a:br>
              <a:rPr lang="ru-RU" sz="54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14884"/>
            <a:ext cx="7406640" cy="1357322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Заведующий  МДОУ «Детский сад № 70»</a:t>
            </a:r>
          </a:p>
          <a:p>
            <a:pPr algn="r"/>
            <a:r>
              <a:rPr lang="ru-RU" sz="1800" dirty="0" smtClean="0"/>
              <a:t>Жидкова Марина Валерьевна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14290"/>
            <a:ext cx="7358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Первичный инструктаж на рабочем месте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проводится по программам, разработанным и утвержденным в установленном порядке в соответствии с требованиями законодательных и иных нормативных правовых актов по охране труда, локальных нормативных актов организации, инструкций по охране труда, технической и эксплуатационной документации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143116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000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Повторный инструктаж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проходят все работники, указанные при прохождении первичного инструктажа на рабочем месте,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реже одного раза в шесть месяцев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45000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Повторный  инструктаж проводят  индивидуально или с группой  работников, обслуживающих однотипное оборудование,</a:t>
            </a:r>
          </a:p>
          <a:p>
            <a:pPr algn="just" defTabSz="45000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в пределах общего рабочего места по программе первичного Инструктажа на рабочем месте в полном объеме.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4286256"/>
            <a:ext cx="72152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000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Внеплановый инструктаж проводится: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 введении в действие новых или изменении законодательных и иных нормативных правовых актов, содержащих требования охраны труда, а также инструкций по охране труда;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 изменении технологических процессов, замене или модернизации оборудования, приспособлений, инструмента и других факторов, влияющих на безопасность труда;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14291"/>
            <a:ext cx="71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нарушении работниками требований охраны труда, если эти нарушения создали реальную угрозу наступления тяжких последствий (несчастный случай на производстве, авария и т.п.);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 требованию должностных лиц органов государственного надзора и контроля;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перерывах в работе (для работ с вредными и (или) опасными условиями - более 30 календарных дней, а для остальных работ - более двух месяцев);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 решению работодателя (или уполномоченного им лица).</a:t>
            </a:r>
            <a:endParaRPr 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3000372"/>
            <a:ext cx="7072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Целевой инструктаж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проводится при выполнении разовых работ, при ликвидации последствий аварий, стихийных бедствий и работ, на которые оформляются наряд-допуск, разрешение или другие специальные документы, а также при проведении в организации 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массовых мероприятий.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51344"/>
            <a:ext cx="67151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000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Инструктажи на рабочем месте по охране труда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завершаются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устной проверкой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приобретенных работником знаний и навыков безопасных приемов работы лицом, проводившим инструктаж.</a:t>
            </a:r>
          </a:p>
          <a:p>
            <a:pPr algn="just" defTabSz="45000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Проведение инструктажей на рабочем месте по охране труда регистрируются в соответствующем журнале проведения инструктажей (в установленных случаях - в наряде-допуске на производство работ) с указанием подписи инструктируемого и подписи инструктирующего, а также даты проведения инструктажа. </a:t>
            </a:r>
          </a:p>
          <a:p>
            <a:pPr algn="just" defTabSz="450000"/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defTabSz="450000"/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Журнал должен быть пронумерован, прошнурован и скреплен печатью.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Стажировка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fontScale="85000" lnSpcReduction="20000"/>
          </a:bodyPr>
          <a:lstStyle/>
          <a:p>
            <a:pPr algn="just" defTabSz="45000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Стажировка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составная часть процесса обучения по охране труда, производственная практика, проводимая с целью овладения работником безопасных приемов и методов выполнения работ.</a:t>
            </a:r>
          </a:p>
          <a:p>
            <a:pPr defTabSz="45000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работники после первичного инструктажа</a:t>
            </a:r>
          </a:p>
          <a:p>
            <a:pPr defTabSz="45000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рабочем месте должны в течение первых </a:t>
            </a:r>
          </a:p>
          <a:p>
            <a:pPr defTabSz="450000">
              <a:buNone/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2 - 14 смен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(в зависимости от характера работы, квалификации работника) пройти стажировку под руководством лиц, назначенных приказом (распоряжением, решением). Прохождение стажировки регистрируется в журнале регистрации инструктажа на рабочем месте.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Обучение работников рабочих профессий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42976" y="1142984"/>
            <a:ext cx="7790712" cy="5105416"/>
          </a:xfrm>
        </p:spPr>
        <p:txBody>
          <a:bodyPr>
            <a:normAutofit fontScale="70000" lnSpcReduction="20000"/>
          </a:bodyPr>
          <a:lstStyle/>
          <a:p>
            <a:pPr algn="just" defTabSz="45000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Работодатель (или уполномоченное им лицо) обязан организовать </a:t>
            </a:r>
            <a:r>
              <a:rPr lang="ru-RU" sz="3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течение месяца после приема на работу</a:t>
            </a:r>
            <a:r>
              <a:rPr lang="ru-RU" sz="3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обучение безопасным методам и приемам выполнения работ всех поступающих на работу лиц, а также лиц, переводимых на другую работу. Обучение по охране труда проводится при подготовке работников рабочих профессий, переподготовке и обучении их другим рабочим профессиям.</a:t>
            </a:r>
          </a:p>
          <a:p>
            <a:pPr algn="just" defTabSz="450000"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Работодатель (или уполномоченное им лицо) обеспечивает обучение лиц, принимаемых на работу с вредными и (или) опасными условиями труда, безопасным методам и приемам выполнения работ со стажировкой на рабочем месте и сдачей экзаменов, а в процессе трудовой деятельности - проведение периодического обучения по охране труда и проверки знаний требований охраны труда. Работники рабочих профессий, впервые поступившие на указанные работы либо имеющие перерыв в работе по профессии (виду работ) более года, проходят обучение и проверку знаний требований охраны труда в течение первого месяца после назначения на эти работы.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9716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ПО ВОПРОСАМ ОКАЗАНИЯ ПЕРВОЙ ПОМОЩИ ПОСТРАДАВШИМ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35608" y="1000108"/>
            <a:ext cx="3657600" cy="5187332"/>
          </a:xfrm>
        </p:spPr>
        <p:txBody>
          <a:bodyPr>
            <a:normAutofit fontScale="47500" lnSpcReduction="20000"/>
          </a:bodyPr>
          <a:lstStyle/>
          <a:p>
            <a:pPr lvl="0" defTabSz="45000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Не реже 1 раза в 3 года работодатель обязан организовать периодическую подготовку работников по вопросам оказания первой помощи пострадавшим </a:t>
            </a:r>
          </a:p>
          <a:p>
            <a:pPr lvl="0" defTabSz="450000">
              <a:buNone/>
            </a:pP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Подготовка осуществляется с привлечением специалистов обучающей организации, имеющих соответствующую подготовку, или представителей медицинского учреждения</a:t>
            </a:r>
          </a:p>
          <a:p>
            <a:pPr defTabSz="45000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Вновь принимаемые на работу </a:t>
            </a:r>
          </a:p>
          <a:p>
            <a:pPr defTabSz="45000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проходят обучение по оказанию первой помощи </a:t>
            </a:r>
          </a:p>
          <a:p>
            <a:pPr defTabSz="45000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пострадавшим в сроки, установленные </a:t>
            </a:r>
          </a:p>
          <a:p>
            <a:pPr defTabSz="45000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работодателем (или уполномоченным им лицом), </a:t>
            </a:r>
          </a:p>
          <a:p>
            <a:pPr defTabSz="45000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но не позднее одного месяца после приема на работу.</a:t>
            </a:r>
          </a:p>
          <a:p>
            <a:pPr lvl="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 результатах подготовки по вопросам оказания первой помощи пострадавшим делается отметка в соответствующем журнале </a:t>
            </a:r>
          </a:p>
          <a:p>
            <a:endParaRPr lang="ru-RU" dirty="0"/>
          </a:p>
        </p:txBody>
      </p:sp>
      <p:pic>
        <p:nvPicPr>
          <p:cNvPr id="7" name="Picture 3" descr="F:\200185_html_5884fadd (1)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00174"/>
            <a:ext cx="3438554" cy="35280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ПОДГОТОВКЕ ПО ВОПРОСАМ ОХРАНЫ ТРУДА В ОБУЧАЮЩИХ ОРГАНИЗАЦИЯХ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подлежат следующие категории работников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знаний требований охраны труда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85918" y="1714488"/>
          <a:ext cx="6929486" cy="453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42853"/>
            <a:ext cx="7715304" cy="6715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0000"/>
            <a:r>
              <a:rPr lang="ru-RU" sz="175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Внеочередная проверка </a:t>
            </a:r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знаний требований охраны труда работников организаций независимо от срока проведения предыдущей проверки проводится:</a:t>
            </a:r>
          </a:p>
          <a:p>
            <a:pPr algn="just">
              <a:buFontTx/>
              <a:buChar char="-"/>
            </a:pPr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 введении новых или внесении изменений и дополнений в действующие законодательные и иные нормативные правовые акты, содержащие требования охраны труда. При этом осуществляется проверка знаний только этих законодательных и нормативных правовых актов;</a:t>
            </a:r>
          </a:p>
          <a:p>
            <a:pPr algn="just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при вводе в эксплуатацию нового оборудования и изменениях технологических процессов, требующих дополнительных знаний по охране труда работников. </a:t>
            </a:r>
          </a:p>
          <a:p>
            <a:pPr algn="just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при назначении или переводе работников на другую работу, если новые обязанности требуют дополнительных знаний по охране труда (до начала исполнения ими своих должностных обязанностей);</a:t>
            </a:r>
          </a:p>
          <a:p>
            <a:pPr algn="just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 требованию должностных лиц федеральной инспекции труда, других органов государственного надзора и контроля, а также федеральных органов исполнительной власти и органов исполнительной власти субъектов Российской Федерации в области охраны труда, органов местного самоуправления, а также работодателя (или уполномоченного им лица) при установлении нарушений требований охраны труда и недостаточных знаний требований безопасности и охраны труда;</a:t>
            </a:r>
          </a:p>
          <a:p>
            <a:pPr algn="just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после происшедших аварий и несчастных случаев, а также при выявлении неоднократных нарушений работниками организации требований нормативных правовых актов по охране труда;</a:t>
            </a:r>
          </a:p>
          <a:p>
            <a:pPr algn="just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при перерыве в работе в данной должности </a:t>
            </a:r>
            <a:r>
              <a:rPr lang="ru-RU" sz="175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более одного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14290"/>
            <a:ext cx="7643866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0000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проведения проверки знаний требований охраны труда работников в организациях приказом  (распоряжением) работодателя (руководителя) </a:t>
            </a:r>
          </a:p>
          <a:p>
            <a:pPr algn="just" defTabSz="450000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создается </a:t>
            </a:r>
            <a:r>
              <a:rPr lang="ru-RU" sz="175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комиссия по проверке знаний требований охраны труда </a:t>
            </a:r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составе </a:t>
            </a:r>
            <a:r>
              <a:rPr lang="ru-RU" sz="175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менее трех человек, </a:t>
            </a:r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прошедших обучение по охране труда и проверку </a:t>
            </a:r>
          </a:p>
          <a:p>
            <a:pPr algn="just" defTabSz="450000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знаний требований охраны труда в установленном  порядке. 	В состав комиссий по проверке знаний требований охраны труда организаций включаются руководители организаций и их структурных подразделений, специалисты служб охраны труда.</a:t>
            </a:r>
          </a:p>
          <a:p>
            <a:pPr algn="just" defTabSz="450000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В работе комиссии могут принимать участие представители выборного профсоюзного органа, представляющего интересы работников данной организации, в том числе уполномоченные (доверенные) лица по охране труда профессиональных союзов. </a:t>
            </a:r>
          </a:p>
          <a:p>
            <a:pPr algn="just" defTabSz="450000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75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Комиссия по проверке знаний требований охраны труда</a:t>
            </a:r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состоит из председателя, заместителя (заместителей) председателя, секретаря и членов комиссии.</a:t>
            </a:r>
          </a:p>
          <a:p>
            <a:pPr algn="just" defTabSz="450000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Проверка знаний требований охраны труда работников, в том числе руководителей, организаций проводится в соответствии с нормативными правовыми актами по охране труда, обеспечение и соблюдение требований которых входит в их обязанности с учетом их должностных обязанностей, характера производственной деятельности. </a:t>
            </a:r>
          </a:p>
          <a:p>
            <a:pPr algn="just" defTabSz="450000"/>
            <a:r>
              <a:rPr lang="ru-RU" sz="17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Результаты проверки знаний требований охраны труда работников организации оформляются протоколом по форме, приведенной ниже.</a:t>
            </a:r>
            <a:endParaRPr lang="ru-RU" sz="175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48196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1.Обучение и инструктажи по охране труда в ДОУ.</a:t>
            </a:r>
          </a:p>
          <a:p>
            <a:pPr>
              <a:buNone/>
            </a:pPr>
            <a:r>
              <a:rPr lang="ru-RU" sz="3600" dirty="0" smtClean="0"/>
              <a:t>2.Расследование и учет несчастных случаев.</a:t>
            </a:r>
          </a:p>
          <a:p>
            <a:pPr>
              <a:buNone/>
            </a:pPr>
            <a:r>
              <a:rPr lang="ru-RU" sz="3600" dirty="0" smtClean="0"/>
              <a:t>3.Контроль за охраной труда в ДОУ.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pPr algn="ctr"/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59632" y="404664"/>
            <a:ext cx="7674056" cy="6120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/>
              <a:t>ПРОТОКОЛ №____________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Заседания комиссии по проверке знаний требований охраны труда работников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_______________________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МДОУ «Детский сад №70»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приказом заведующего МДОУ «Детский сад №70»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______________ №__________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Комиссия в составе: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Председателя ______________________________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Члены комиссии: ___________________________,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Провела проверку знаний требований охраны труда работников по программе «Охрана труда в образовательных учреждениях» в объеме, соответствующим их должностным обязанностям. 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комиссии:______________________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комиссии:___________________________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/>
              <a:t>  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4149080"/>
          <a:ext cx="7704856" cy="1199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98"/>
                <a:gridCol w="1155830"/>
                <a:gridCol w="1228070"/>
                <a:gridCol w="1372548"/>
                <a:gridCol w="1228070"/>
                <a:gridCol w="1155830"/>
                <a:gridCol w="1203310"/>
              </a:tblGrid>
              <a:tr h="810499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>
                    <a:solidFill>
                      <a:srgbClr val="4BA7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Ф.И.О.</a:t>
                      </a:r>
                      <a:endParaRPr lang="ru-RU" sz="1100" dirty="0"/>
                    </a:p>
                  </a:txBody>
                  <a:tcPr>
                    <a:solidFill>
                      <a:srgbClr val="4BA7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должность </a:t>
                      </a:r>
                      <a:endParaRPr lang="ru-RU" sz="1100" dirty="0"/>
                    </a:p>
                  </a:txBody>
                  <a:tcPr>
                    <a:solidFill>
                      <a:srgbClr val="4BA7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подразделения </a:t>
                      </a:r>
                      <a:endParaRPr lang="ru-RU" sz="1100" dirty="0"/>
                    </a:p>
                  </a:txBody>
                  <a:tcPr>
                    <a:solidFill>
                      <a:srgbClr val="4BA7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Результат проверки,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№ выданного удостоверения </a:t>
                      </a:r>
                      <a:endParaRPr lang="ru-RU" sz="1100" dirty="0"/>
                    </a:p>
                  </a:txBody>
                  <a:tcPr>
                    <a:solidFill>
                      <a:srgbClr val="4BA7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Причина проверки (очередная, внеочередная)</a:t>
                      </a:r>
                    </a:p>
                    <a:p>
                      <a:endParaRPr lang="ru-RU" sz="1100" dirty="0"/>
                    </a:p>
                  </a:txBody>
                  <a:tcPr>
                    <a:solidFill>
                      <a:srgbClr val="4BA7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Подпись проверяемого </a:t>
                      </a:r>
                    </a:p>
                    <a:p>
                      <a:endParaRPr lang="ru-RU" sz="1100" dirty="0"/>
                    </a:p>
                  </a:txBody>
                  <a:tcPr>
                    <a:solidFill>
                      <a:srgbClr val="4BA7BD"/>
                    </a:solidFill>
                  </a:tcPr>
                </a:tc>
              </a:tr>
              <a:tr h="26962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743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03648" y="836712"/>
            <a:ext cx="3960440" cy="5544616"/>
          </a:xfrm>
        </p:spPr>
        <p:txBody>
          <a:bodyPr>
            <a:normAutofit fontScale="25000" lnSpcReduction="20000"/>
          </a:bodyPr>
          <a:lstStyle/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Работнику, успешно прошедшему 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проверку знаний требований охраны 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труда, выдается удостоверение за 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подписью председателя комиссии по 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проверке знаний требований охраны 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труда, заверенное печатью организации,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проводившей обучение по охране труда 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проверку знаний требований охраны 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труда, по форме, приведенной ниже.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Работник, не прошедший проверку знаний требований охраны труда при обучении, обязан после этого пройти повторную проверку знаний в срок </a:t>
            </a:r>
            <a:r>
              <a:rPr lang="ru-RU" sz="6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позднее одного месяца.</a:t>
            </a: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defTabSz="450000">
              <a:lnSpc>
                <a:spcPct val="120000"/>
              </a:lnSpc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Обучающие организации могут осуществлять проверку знаний требований охраны труда только тех работников, которые проходили в них обучение по охране труда.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Пользователь\Desktop\139326991327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84784"/>
            <a:ext cx="3606588" cy="2553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0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Расследование и учет несчастных случаев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922210" cy="46634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Расследование и учет несчастных случаев на производстве</a:t>
            </a:r>
          </a:p>
          <a:p>
            <a:pPr algn="ctr"/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altLang="ru-RU" sz="2000" dirty="0" smtClean="0"/>
              <a:t>Трудовой Кодекс Российской Федерации (ст.227-231)</a:t>
            </a:r>
          </a:p>
          <a:p>
            <a:pPr lvl="0"/>
            <a:r>
              <a:rPr lang="ru-RU" altLang="ru-RU" sz="2000" dirty="0" smtClean="0"/>
              <a:t>Приказ </a:t>
            </a:r>
            <a:r>
              <a:rPr lang="ru-RU" altLang="ru-RU" sz="2000" dirty="0" err="1" smtClean="0"/>
              <a:t>Минздравсоцразвития</a:t>
            </a:r>
            <a:r>
              <a:rPr lang="ru-RU" altLang="ru-RU" sz="2000" dirty="0" smtClean="0"/>
              <a:t> № 160 от 25.02.05 г.(Схема определения степени тяжести повреждения здоровья при несчастных случаях на производстве 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Расследование и учет несчастных случаев с учащейся молодежью и воспитанниками</a:t>
            </a:r>
          </a:p>
          <a:p>
            <a:pPr algn="ctr"/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altLang="ru-RU" sz="2000" dirty="0" smtClean="0"/>
              <a:t>Приказ Государственного комитета СССР по народному образованию от 1 октября 1990 г. N 639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>"О введении в действие Положения о расследовании и учете несчастных случаев с учащейся молодежью и воспитанниками в системе </a:t>
            </a:r>
            <a:r>
              <a:rPr lang="ru-RU" altLang="ru-RU" sz="2000" dirty="0" err="1" smtClean="0"/>
              <a:t>Гособразования</a:t>
            </a:r>
            <a:r>
              <a:rPr lang="ru-RU" altLang="ru-RU" sz="2000" dirty="0" smtClean="0"/>
              <a:t> СССР»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3600" b="1" dirty="0" smtClean="0">
                <a:solidFill>
                  <a:srgbClr val="000000"/>
                </a:solidFill>
              </a:rPr>
              <a:t>Несчастные случаи, подлежащие расследованию и учету (Ст.227ТК РФ)</a:t>
            </a:r>
            <a:r>
              <a:rPr lang="ru-RU" altLang="ru-RU" sz="4400" dirty="0" smtClean="0">
                <a:solidFill>
                  <a:srgbClr val="000000"/>
                </a:solidFill>
              </a:rPr>
              <a:t>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342900" indent="-339725">
              <a:lnSpc>
                <a:spcPct val="90000"/>
              </a:lnSpc>
              <a:spcBef>
                <a:spcPts val="5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 smtClean="0">
              <a:solidFill>
                <a:srgbClr val="000000"/>
              </a:solidFill>
            </a:endParaRPr>
          </a:p>
          <a:p>
            <a:pPr marL="342900" indent="-339725">
              <a:lnSpc>
                <a:spcPct val="90000"/>
              </a:lnSpc>
              <a:spcBef>
                <a:spcPts val="5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dirty="0" smtClean="0">
                <a:solidFill>
                  <a:srgbClr val="000000"/>
                </a:solidFill>
              </a:rPr>
              <a:t>работники и другие лица,</a:t>
            </a:r>
            <a:r>
              <a:rPr lang="ru-RU" altLang="ru-RU" b="1" dirty="0" smtClean="0">
                <a:solidFill>
                  <a:srgbClr val="000000"/>
                </a:solidFill>
              </a:rPr>
              <a:t> участвующие в производственной деятельности</a:t>
            </a:r>
            <a:r>
              <a:rPr lang="ru-RU" altLang="ru-RU" dirty="0" smtClean="0">
                <a:solidFill>
                  <a:srgbClr val="000000"/>
                </a:solidFill>
              </a:rPr>
              <a:t> </a:t>
            </a:r>
          </a:p>
          <a:p>
            <a:pPr marL="342900" indent="-339725">
              <a:lnSpc>
                <a:spcPct val="90000"/>
              </a:lnSpc>
              <a:spcBef>
                <a:spcPts val="5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 smtClean="0">
                <a:solidFill>
                  <a:srgbClr val="000000"/>
                </a:solidFill>
              </a:rPr>
              <a:t>лица, проходящие профессиональное обучение или переобучение</a:t>
            </a:r>
            <a:r>
              <a:rPr lang="ru-RU" altLang="ru-RU" dirty="0" smtClean="0">
                <a:solidFill>
                  <a:srgbClr val="000000"/>
                </a:solidFill>
              </a:rPr>
              <a:t> </a:t>
            </a:r>
          </a:p>
          <a:p>
            <a:pPr marL="342900" indent="-339725">
              <a:lnSpc>
                <a:spcPct val="90000"/>
              </a:lnSpc>
              <a:spcBef>
                <a:spcPts val="5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dirty="0" smtClean="0">
                <a:solidFill>
                  <a:srgbClr val="000000"/>
                </a:solidFill>
              </a:rPr>
              <a:t>студенты</a:t>
            </a:r>
            <a:r>
              <a:rPr lang="ru-RU" altLang="ru-RU" b="1" dirty="0" smtClean="0">
                <a:solidFill>
                  <a:srgbClr val="000000"/>
                </a:solidFill>
              </a:rPr>
              <a:t> и учащиеся</a:t>
            </a:r>
            <a:r>
              <a:rPr lang="ru-RU" altLang="ru-RU" dirty="0" smtClean="0">
                <a:solidFill>
                  <a:srgbClr val="000000"/>
                </a:solidFill>
              </a:rPr>
              <a:t> образовательных учреждений  </a:t>
            </a:r>
            <a:r>
              <a:rPr lang="ru-RU" altLang="ru-RU" b="1" dirty="0" smtClean="0">
                <a:solidFill>
                  <a:srgbClr val="000000"/>
                </a:solidFill>
              </a:rPr>
              <a:t>всех типов</a:t>
            </a:r>
            <a:r>
              <a:rPr lang="ru-RU" altLang="ru-RU" dirty="0" smtClean="0">
                <a:solidFill>
                  <a:srgbClr val="000000"/>
                </a:solidFill>
              </a:rPr>
              <a:t>, проходящие производственную практику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800" dirty="0" smtClean="0"/>
              <a:t>Несчастные случаи, </a:t>
            </a:r>
            <a:br>
              <a:rPr lang="ru-RU" altLang="ru-RU" sz="2800" dirty="0" smtClean="0"/>
            </a:br>
            <a:r>
              <a:rPr lang="ru-RU" altLang="ru-RU" sz="2800" dirty="0" smtClean="0"/>
              <a:t>которые подлежат расследованию и учету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39725" indent="-339725">
              <a:lnSpc>
                <a:spcPct val="80000"/>
              </a:lnSpc>
              <a:spcBef>
                <a:spcPts val="4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ru-RU" b="1" i="1" dirty="0" smtClean="0"/>
              <a:t>а</a:t>
            </a:r>
            <a:r>
              <a:rPr lang="ru-RU" altLang="ru-RU" sz="2900" b="1" i="1" dirty="0" smtClean="0"/>
              <a:t>)</a:t>
            </a:r>
            <a:r>
              <a:rPr lang="ru-RU" altLang="ru-RU" sz="2900" dirty="0" smtClean="0"/>
              <a:t> </a:t>
            </a:r>
            <a:r>
              <a:rPr lang="ru-RU" altLang="ru-RU" sz="2900" b="1" dirty="0" smtClean="0"/>
              <a:t>в течение рабочего времени на территории организации</a:t>
            </a:r>
            <a:r>
              <a:rPr lang="ru-RU" altLang="ru-RU" sz="2900" dirty="0" smtClean="0"/>
              <a:t> или вне территории организации (включая установленные перерывы), а также во время, необходимое для приведения в порядок орудий производства, одежды и т. п. перед началом или по окончании работы, а также при выполнении работ в сверхурочное время, выходные и праздничные дни</a:t>
            </a:r>
          </a:p>
          <a:p>
            <a:pPr marL="339725" indent="-339725">
              <a:lnSpc>
                <a:spcPct val="80000"/>
              </a:lnSpc>
              <a:spcBef>
                <a:spcPts val="4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ru-RU" sz="2900" b="1" i="1" dirty="0" smtClean="0"/>
              <a:t>б)</a:t>
            </a:r>
            <a:r>
              <a:rPr lang="ru-RU" altLang="ru-RU" sz="2900" dirty="0" smtClean="0"/>
              <a:t> при следовании к месту работы или с работы на предоставленном работодателем транспорте либо на личном транспорте при соответствующем договоре или распоряжении работодателя о его использовании в производственных целях</a:t>
            </a:r>
          </a:p>
          <a:p>
            <a:pPr marL="339725" indent="-339725">
              <a:lnSpc>
                <a:spcPct val="80000"/>
              </a:lnSpc>
              <a:spcBef>
                <a:spcPts val="4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ru-RU" sz="2900" b="1" i="1" dirty="0" smtClean="0"/>
              <a:t>в)</a:t>
            </a:r>
            <a:r>
              <a:rPr lang="ru-RU" altLang="ru-RU" sz="2900" dirty="0" smtClean="0"/>
              <a:t> </a:t>
            </a:r>
            <a:r>
              <a:rPr lang="ru-RU" altLang="ru-RU" sz="2900" b="1" dirty="0" smtClean="0"/>
              <a:t>при следовании к месту командировки и обратно</a:t>
            </a:r>
          </a:p>
          <a:p>
            <a:pPr marL="339725" indent="-339725">
              <a:lnSpc>
                <a:spcPct val="80000"/>
              </a:lnSpc>
              <a:spcBef>
                <a:spcPts val="4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ru-RU" sz="2900" b="1" i="1" dirty="0" smtClean="0"/>
              <a:t>г)</a:t>
            </a:r>
            <a:r>
              <a:rPr lang="ru-RU" altLang="ru-RU" sz="2900" dirty="0" smtClean="0"/>
              <a:t> </a:t>
            </a:r>
            <a:r>
              <a:rPr lang="ru-RU" altLang="ru-RU" sz="2900" b="1" dirty="0" smtClean="0"/>
              <a:t>при привлечении работника</a:t>
            </a:r>
            <a:r>
              <a:rPr lang="ru-RU" altLang="ru-RU" sz="2900" dirty="0" smtClean="0"/>
              <a:t> в установленном порядке </a:t>
            </a:r>
            <a:r>
              <a:rPr lang="ru-RU" altLang="ru-RU" sz="2900" b="1" dirty="0" smtClean="0"/>
              <a:t>к участию в ликвидации последствий катастрофы</a:t>
            </a:r>
            <a:r>
              <a:rPr lang="ru-RU" altLang="ru-RU" sz="2900" dirty="0" smtClean="0"/>
              <a:t>, аварии и других чрезвычайных происшествий природного и техногенного характера</a:t>
            </a:r>
          </a:p>
          <a:p>
            <a:pPr marL="339725" indent="-339725">
              <a:lnSpc>
                <a:spcPct val="80000"/>
              </a:lnSpc>
              <a:spcBef>
                <a:spcPts val="4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ru-RU" sz="2900" b="1" i="1" dirty="0" err="1" smtClean="0"/>
              <a:t>д</a:t>
            </a:r>
            <a:r>
              <a:rPr lang="ru-RU" altLang="ru-RU" sz="2900" b="1" i="1" dirty="0" smtClean="0"/>
              <a:t>)</a:t>
            </a:r>
            <a:r>
              <a:rPr lang="ru-RU" altLang="ru-RU" sz="2900" dirty="0" smtClean="0"/>
              <a:t> </a:t>
            </a:r>
            <a:r>
              <a:rPr lang="ru-RU" altLang="ru-RU" sz="2900" b="1" dirty="0" smtClean="0"/>
              <a:t>при осуществлении не входящих в трудовые обязанности</a:t>
            </a:r>
            <a:r>
              <a:rPr lang="ru-RU" altLang="ru-RU" sz="2900" dirty="0" smtClean="0"/>
              <a:t> работника </a:t>
            </a:r>
            <a:r>
              <a:rPr lang="ru-RU" altLang="ru-RU" sz="2900" b="1" dirty="0" smtClean="0"/>
              <a:t>действий</a:t>
            </a:r>
            <a:r>
              <a:rPr lang="ru-RU" altLang="ru-RU" sz="2900" dirty="0" smtClean="0"/>
              <a:t>, но </a:t>
            </a:r>
            <a:r>
              <a:rPr lang="ru-RU" altLang="ru-RU" sz="2900" b="1" dirty="0" smtClean="0"/>
              <a:t>совершаемых в интересах работодателя</a:t>
            </a:r>
            <a:r>
              <a:rPr lang="ru-RU" altLang="ru-RU" sz="2900" dirty="0" smtClean="0"/>
              <a:t> или направленных на предотвращение аварии или несчастного сл</a:t>
            </a:r>
            <a:r>
              <a:rPr lang="ru-RU" altLang="ru-RU" dirty="0" smtClean="0"/>
              <a:t>учая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Действия работодателя при несчастном случае (ст.228 ТК РФ)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/>
            <a:r>
              <a:rPr lang="ru-RU" altLang="ru-RU" dirty="0" smtClean="0"/>
              <a:t>оказать пострадавшему первую помощь и при необходимости доставить его в медицинскую организацию;</a:t>
            </a:r>
          </a:p>
          <a:p>
            <a:pPr marL="0" indent="0"/>
            <a:r>
              <a:rPr lang="ru-RU" altLang="ru-RU" dirty="0" smtClean="0"/>
              <a:t>принять неотложные меры по предотвращению аварийной или иной чрезвычайной ситуации для исключения воздействия травмирующих факторов на других лиц;</a:t>
            </a:r>
          </a:p>
          <a:p>
            <a:pPr marL="0" indent="0"/>
            <a:r>
              <a:rPr lang="ru-RU" altLang="ru-RU" dirty="0" smtClean="0"/>
              <a:t>сохранить до начала расследования обстановку такой, какой она была на момент происшествия, если это не угрожает жизни и здоровью других лиц, а в случае невозможности ее сохранения </a:t>
            </a:r>
          </a:p>
          <a:p>
            <a:pPr marL="0" indent="0"/>
            <a:r>
              <a:rPr lang="ru-RU" altLang="ru-RU" dirty="0" smtClean="0"/>
              <a:t> зафиксировать ее (составить схемы, сфотографировать или провести видеосъемку и т.д.);</a:t>
            </a:r>
          </a:p>
          <a:p>
            <a:pPr marL="0" indent="0"/>
            <a:r>
              <a:rPr lang="ru-RU" altLang="ru-RU" dirty="0" smtClean="0"/>
              <a:t> немедленно уведомить о несчастном случае ряд органов и организаций, а также родственников пострадавшего;</a:t>
            </a:r>
          </a:p>
          <a:p>
            <a:pPr marL="0" indent="0"/>
            <a:r>
              <a:rPr lang="ru-RU" altLang="ru-RU" dirty="0" smtClean="0"/>
              <a:t> организовать своевременное расследование несчастного случая и оформить материалы расследования.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2800" dirty="0" smtClean="0"/>
              <a:t>Перечень инстанций, в которые работодатель обязан направить уведомление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defRPr/>
            </a:pPr>
            <a:r>
              <a:rPr lang="ru-RU" dirty="0" smtClean="0"/>
              <a:t>- государственная инспекция труда;</a:t>
            </a:r>
          </a:p>
          <a:p>
            <a:pPr marL="0" indent="0">
              <a:defRPr/>
            </a:pPr>
            <a:r>
              <a:rPr lang="ru-RU" dirty="0" smtClean="0"/>
              <a:t>- прокуратура;</a:t>
            </a:r>
          </a:p>
          <a:p>
            <a:pPr marL="0" indent="0">
              <a:defRPr/>
            </a:pPr>
            <a:r>
              <a:rPr lang="ru-RU" dirty="0" smtClean="0"/>
              <a:t>- орган исполнительной власти субъекта РФ или орган местного самоуправления по месту государственной регистрации организации;</a:t>
            </a:r>
          </a:p>
          <a:p>
            <a:pPr marL="0" indent="0">
              <a:defRPr/>
            </a:pPr>
            <a:r>
              <a:rPr lang="ru-RU" dirty="0" smtClean="0"/>
              <a:t>- работодатель, направивший работника, с которым произошел несчастный случай;</a:t>
            </a:r>
          </a:p>
          <a:p>
            <a:pPr marL="0" indent="0">
              <a:defRPr/>
            </a:pPr>
            <a:r>
              <a:rPr lang="ru-RU" dirty="0" smtClean="0"/>
              <a:t>- территориальное отделение ФСС &lt;-&gt;;</a:t>
            </a:r>
          </a:p>
          <a:p>
            <a:pPr marL="0" indent="0">
              <a:defRPr/>
            </a:pPr>
            <a:r>
              <a:rPr lang="ru-RU" dirty="0" smtClean="0"/>
              <a:t>- территориальное объединение организаций профсоюзов (при групповом несчастном случае, тяжелом несчастном случае или несчастном случае со смертельным исходом);</a:t>
            </a:r>
          </a:p>
          <a:p>
            <a:pPr marL="0" indent="0">
              <a:defRPr/>
            </a:pPr>
            <a:r>
              <a:rPr lang="ru-RU" dirty="0" smtClean="0"/>
              <a:t>- орган исполнительной власти, осуществляющий функции по контролю и надзору в сфере санитарно-эпидемиологического благополучия населения (при острых отравлениях).</a:t>
            </a:r>
          </a:p>
          <a:p>
            <a:pPr>
              <a:buFontTx/>
              <a:buChar char="-"/>
              <a:defRPr/>
            </a:pPr>
            <a:r>
              <a:rPr lang="ru-RU" sz="2400" i="1" dirty="0" smtClean="0"/>
              <a:t>Внимание! Вышеуказанные органы извещаются только в случае группового несчастного случая (два человека и более), тяжелого несчастного случая или несчастного случая со смертельным исходом (кроме ФСС, куда сообщается о любом страховом случае).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800" b="1" dirty="0" smtClean="0"/>
              <a:t>Комиссия по расследованию несчастного случая (ст.229 ТК РФ)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altLang="ru-RU" dirty="0" smtClean="0"/>
              <a:t>В состав комиссии включаются:</a:t>
            </a:r>
            <a:br>
              <a:rPr lang="ru-RU" altLang="ru-RU" dirty="0" smtClean="0"/>
            </a:br>
            <a:r>
              <a:rPr lang="ru-RU" altLang="ru-RU" dirty="0" smtClean="0"/>
              <a:t>- специалист по охране труда или лицо, назначенное в соответствии с приказом ответственным за организацию работы по охране труда;</a:t>
            </a:r>
            <a:br>
              <a:rPr lang="ru-RU" altLang="ru-RU" dirty="0" smtClean="0"/>
            </a:br>
            <a:r>
              <a:rPr lang="ru-RU" altLang="ru-RU" dirty="0" smtClean="0"/>
              <a:t>- представители работодателя;</a:t>
            </a:r>
            <a:br>
              <a:rPr lang="ru-RU" altLang="ru-RU" dirty="0" smtClean="0"/>
            </a:br>
            <a:r>
              <a:rPr lang="ru-RU" altLang="ru-RU" dirty="0" smtClean="0"/>
              <a:t>- представители выборного органа первичной профсоюзной организации.</a:t>
            </a:r>
            <a:br>
              <a:rPr lang="ru-RU" altLang="ru-RU" dirty="0" smtClean="0"/>
            </a:br>
            <a:endParaRPr lang="ru-RU" altLang="ru-RU" dirty="0" smtClean="0"/>
          </a:p>
          <a:p>
            <a:r>
              <a:rPr lang="ru-RU" altLang="ru-RU" dirty="0" smtClean="0"/>
              <a:t>При групповом несчастном случае с тяжелыми повреждениями здоровья или несчастном случае со смертельным исходом в состав комиссии обязательно включаются представители:</a:t>
            </a:r>
            <a:br>
              <a:rPr lang="ru-RU" altLang="ru-RU" dirty="0" smtClean="0"/>
            </a:br>
            <a:r>
              <a:rPr lang="ru-RU" altLang="ru-RU" dirty="0" smtClean="0"/>
              <a:t>- государственной инспекции труда;</a:t>
            </a:r>
            <a:br>
              <a:rPr lang="ru-RU" altLang="ru-RU" dirty="0" smtClean="0"/>
            </a:br>
            <a:r>
              <a:rPr lang="ru-RU" altLang="ru-RU" dirty="0" smtClean="0"/>
              <a:t>- органа местного самоуправления;</a:t>
            </a:r>
            <a:br>
              <a:rPr lang="ru-RU" altLang="ru-RU" dirty="0" smtClean="0"/>
            </a:br>
            <a:r>
              <a:rPr lang="ru-RU" altLang="ru-RU" dirty="0" smtClean="0"/>
              <a:t>- профсоюза;</a:t>
            </a:r>
            <a:br>
              <a:rPr lang="ru-RU" altLang="ru-RU" dirty="0" smtClean="0"/>
            </a:br>
            <a:r>
              <a:rPr lang="ru-RU" altLang="ru-RU" dirty="0" smtClean="0"/>
              <a:t>- территориального органа ФСС.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Сроки расследования несчастных случаев</a:t>
            </a:r>
            <a:r>
              <a:rPr lang="ru-RU" altLang="ru-RU" sz="3200" dirty="0" smtClean="0"/>
              <a:t> (ст.229. ч.1 ТК РФ)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39725" indent="-339725">
              <a:spcBef>
                <a:spcPts val="5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ru-RU" dirty="0" smtClean="0"/>
              <a:t>Расследование несчастного случая (в том числе группового), если пострадавшие получили </a:t>
            </a:r>
            <a:r>
              <a:rPr lang="ru-RU" altLang="ru-RU" b="1" dirty="0" smtClean="0"/>
              <a:t>легкие повреждения</a:t>
            </a:r>
            <a:r>
              <a:rPr lang="ru-RU" altLang="ru-RU" dirty="0" smtClean="0"/>
              <a:t> здоровья, проводится комиссией </a:t>
            </a:r>
            <a:r>
              <a:rPr lang="ru-RU" altLang="ru-RU" b="1" dirty="0" smtClean="0"/>
              <a:t>в течение </a:t>
            </a:r>
            <a:r>
              <a:rPr lang="en-US" altLang="ru-RU" b="1" dirty="0" smtClean="0"/>
              <a:t>3</a:t>
            </a:r>
            <a:r>
              <a:rPr lang="ru-RU" altLang="ru-RU" b="1" dirty="0" smtClean="0"/>
              <a:t> дней</a:t>
            </a:r>
            <a:r>
              <a:rPr lang="ru-RU" altLang="ru-RU" dirty="0" smtClean="0"/>
              <a:t> </a:t>
            </a:r>
          </a:p>
          <a:p>
            <a:pPr marL="339725" indent="-339725">
              <a:spcBef>
                <a:spcPts val="5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altLang="ru-RU" dirty="0" smtClean="0"/>
          </a:p>
          <a:p>
            <a:pPr marL="339725" indent="-339725">
              <a:spcBef>
                <a:spcPts val="550"/>
              </a:spcBef>
              <a:buClr>
                <a:srgbClr val="CCCC99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ru-RU" b="1" dirty="0" smtClean="0"/>
              <a:t>Тяжелые</a:t>
            </a:r>
            <a:r>
              <a:rPr lang="ru-RU" altLang="ru-RU" dirty="0" smtClean="0"/>
              <a:t> или </a:t>
            </a:r>
            <a:r>
              <a:rPr lang="ru-RU" altLang="ru-RU" b="1" dirty="0" smtClean="0"/>
              <a:t>со смертельным исходом</a:t>
            </a:r>
            <a:r>
              <a:rPr lang="ru-RU" altLang="ru-RU" dirty="0" smtClean="0"/>
              <a:t> проводится комиссией </a:t>
            </a:r>
            <a:r>
              <a:rPr lang="ru-RU" altLang="ru-RU" b="1" dirty="0" smtClean="0"/>
              <a:t>в течение 15 дней</a:t>
            </a:r>
          </a:p>
          <a:p>
            <a:pPr marL="339725" indent="-339725">
              <a:spcBef>
                <a:spcPts val="550"/>
              </a:spcBef>
              <a:buClrTx/>
              <a:buSzPct val="7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ru-RU" sz="2800" dirty="0" smtClean="0"/>
              <a:t>    Сроки расследования могут быть продлены, но не более чем на 15 дней в случае необходимости проведения дополнительной проверки обстоятельств несчастного случая, получения соответствующих медицинских и иных заключений</a:t>
            </a:r>
            <a:endParaRPr lang="ru-RU" altLang="ru-RU" sz="2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Акты о НС </a:t>
            </a:r>
            <a:r>
              <a:rPr lang="ru-RU" altLang="ru-RU" dirty="0" smtClean="0"/>
              <a:t>(ст.230ТК РФ)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altLang="ru-RU" dirty="0" smtClean="0"/>
              <a:t>В трехдневный срок после утверждения акта работодатель обязан выдать один экземпляр пострадавшему, а в случае его гибели - родственникам по их требованию. Второй экземпляр акта вместе с материалами расследования хранится в течение 45 лет по месту работы пострадавшего ( ч. 6 ст. 230 ТК РФ). При страховых случаях на производстве третий экземпляр акта по форме Н-1 и копии материалов расследования работодатель направляет в территориальный орган ФСС по месту регистрации в качестве страхователя.</a:t>
            </a:r>
          </a:p>
          <a:p>
            <a:r>
              <a:rPr lang="ru-RU" dirty="0" smtClean="0"/>
              <a:t> По форме 4 оформляются акты расследования группового или тяжелого несчастного случая, несчастного случая со смертельным исходом.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25668"/>
          </a:xfrm>
        </p:spPr>
        <p:txBody>
          <a:bodyPr>
            <a:noAutofit/>
          </a:bodyPr>
          <a:lstStyle/>
          <a:p>
            <a:pPr lvl="0" algn="ctr"/>
            <a:r>
              <a:rPr lang="ru-RU" sz="2800" b="1" kern="0" dirty="0" smtClean="0">
                <a:latin typeface="Corbel" pitchFamily="34" charset="0"/>
                <a:cs typeface="Times New Roman" pitchFamily="18" charset="0"/>
              </a:rPr>
              <a:t>Порядок обучения по охране труда и проверки знаний требований охраны труда работников организаций</a:t>
            </a:r>
            <a:r>
              <a:rPr lang="ru-RU" sz="1800" b="1" kern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sz="1800" i="1" kern="0" dirty="0" smtClean="0"/>
              <a:t/>
            </a:r>
            <a:br>
              <a:rPr lang="ru-RU" sz="1800" i="1" kern="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2214554"/>
          <a:ext cx="749808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dirty="0" smtClean="0"/>
              <a:t>Несчастные случаи, не связанные с производством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714488"/>
            <a:ext cx="7143800" cy="4533912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ru-RU" altLang="ru-RU" dirty="0" smtClean="0"/>
              <a:t>смерть вследствие самоубийства, подтвержденная в установленном порядке учреждением здравоохранения и следственными органами;</a:t>
            </a:r>
          </a:p>
          <a:p>
            <a:pPr marL="0" indent="0"/>
            <a:r>
              <a:rPr lang="ru-RU" altLang="ru-RU" dirty="0" smtClean="0"/>
              <a:t>- смерть или иное повреждение здоровья, единственной причиной которых явилось алкогольное, наркотическое или иное токсическое опьянение (отравление) работника (по заключению учреждения здравоохранения);</a:t>
            </a:r>
          </a:p>
          <a:p>
            <a:pPr marL="0" indent="0"/>
            <a:r>
              <a:rPr lang="ru-RU" altLang="ru-RU" dirty="0" smtClean="0"/>
              <a:t>- несчастный случай, происшедший при совершении пострадавшим действий, квалифицированных правоохранительными органами как уголовное правонарушение (преступление).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>Расследование и учет несчастных случаев с учащейся молодежью и воспитанниками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Федеральный закон Российской Федерации от 29 декабря 2012 г. № 273-ФЗ  «Об образовании в Российской Федерации» (ст.41)</a:t>
            </a:r>
            <a:endParaRPr lang="ru-RU" altLang="ru-RU" sz="3000" dirty="0" smtClean="0"/>
          </a:p>
          <a:p>
            <a:r>
              <a:rPr lang="ru-RU" altLang="ru-RU" sz="3000" dirty="0" smtClean="0"/>
              <a:t>Приказ Государственного комитета СССР по народному образованию от </a:t>
            </a:r>
          </a:p>
          <a:p>
            <a:pPr>
              <a:buNone/>
            </a:pPr>
            <a:r>
              <a:rPr lang="ru-RU" altLang="ru-RU" sz="3000" dirty="0" smtClean="0"/>
              <a:t>    1 октября 1990 г. N 639</a:t>
            </a:r>
            <a:r>
              <a:rPr lang="en-US" altLang="ru-RU" sz="3000" dirty="0" smtClean="0"/>
              <a:t> </a:t>
            </a: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>"О введении в действие Положения о расследовании и учете несчастных случаев с учащейся молодежью и воспитанниками в системе </a:t>
            </a:r>
            <a:r>
              <a:rPr lang="ru-RU" altLang="ru-RU" sz="3000" dirty="0" err="1" smtClean="0"/>
              <a:t>Гособразования</a:t>
            </a:r>
            <a:r>
              <a:rPr lang="ru-RU" altLang="ru-RU" sz="3000" dirty="0" smtClean="0"/>
              <a:t> СССР»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Расследование и учет несчастных случаев с учащейся молодежью и воспитанниками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355600">
              <a:lnSpc>
                <a:spcPct val="150000"/>
              </a:lnSpc>
              <a:buNone/>
              <a:defRPr/>
            </a:pPr>
            <a:endParaRPr lang="ru-RU" sz="2400" dirty="0" smtClean="0"/>
          </a:p>
          <a:p>
            <a:pPr lvl="1" indent="355600">
              <a:lnSpc>
                <a:spcPct val="150000"/>
              </a:lnSpc>
              <a:buNone/>
              <a:defRPr/>
            </a:pPr>
            <a:r>
              <a:rPr lang="ru-RU" sz="2400" dirty="0" smtClean="0"/>
              <a:t>Расследованию подлежит несчастный случай</a:t>
            </a:r>
          </a:p>
          <a:p>
            <a:pPr indent="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400" dirty="0" smtClean="0"/>
              <a:t>происшедший во время </a:t>
            </a:r>
            <a:r>
              <a:rPr lang="ru-RU" sz="2400" dirty="0" err="1" smtClean="0"/>
              <a:t>учебно</a:t>
            </a:r>
            <a:r>
              <a:rPr lang="ru-RU" sz="2400" dirty="0" smtClean="0"/>
              <a:t> - воспитательного процесса (УВП), вызвавший у учащегося или воспитанника потерю работоспособности (здоровья) не менее одного дня в соответствии с медицинским заключением.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Акт о несчастном случае (форма Н-2) составляется в 4-х экземплярах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14488"/>
            <a:ext cx="7504960" cy="45339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altLang="ru-RU" sz="3000" dirty="0" smtClean="0"/>
              <a:t>Направляется по одному</a:t>
            </a:r>
          </a:p>
          <a:p>
            <a:pPr>
              <a:lnSpc>
                <a:spcPct val="150000"/>
              </a:lnSpc>
            </a:pPr>
            <a:r>
              <a:rPr lang="ru-RU" altLang="ru-RU" sz="3000" dirty="0" smtClean="0"/>
              <a:t>1. В учреждение (подразделение), где произошел несчастный случай</a:t>
            </a:r>
          </a:p>
          <a:p>
            <a:pPr>
              <a:lnSpc>
                <a:spcPct val="150000"/>
              </a:lnSpc>
            </a:pPr>
            <a:r>
              <a:rPr lang="ru-RU" altLang="ru-RU" sz="3000" dirty="0" smtClean="0"/>
              <a:t>2. В   архив  органа  управления</a:t>
            </a:r>
          </a:p>
          <a:p>
            <a:pPr>
              <a:lnSpc>
                <a:spcPct val="150000"/>
              </a:lnSpc>
            </a:pPr>
            <a:r>
              <a:rPr lang="ru-RU" altLang="ru-RU" sz="3000" dirty="0" smtClean="0"/>
              <a:t>3. В инспекцию  по охране труда</a:t>
            </a:r>
          </a:p>
          <a:p>
            <a:pPr>
              <a:lnSpc>
                <a:spcPct val="150000"/>
              </a:lnSpc>
            </a:pPr>
            <a:r>
              <a:rPr lang="ru-RU" altLang="ru-RU" sz="3000" dirty="0" smtClean="0"/>
              <a:t>4. Пострадавшему (его  родителям или лицам,   представляющим  его интересы)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Расследование и учет несчастных случаев с учащейся молодежью и воспитанниками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Сообщить вышестоящему органу управления образованием.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Назначить комиссию по расследованию НС в составе: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председатель комиссии - представитель органа управления образованием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члены комиссии - представитель администрации, отдела охраны труда или инспектор по охране труда и здоровья, педагогического коллектива.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Перечень документов при регистрации несчастных случаев с учащимися в образовательном учреждении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1.    Объяснительная записка педагога.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2.    Приказ заведующего образовательного учреждения о назначении комиссии по расследованию несчастного случая.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3.    Акт о несчастном случае по форме Н-2 в 4х экземплярах.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4.    Объяснительные очевидцев происшествия.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5.    Протокол опроса пострадавшего (если это возможно).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6.    Вносится запись в журнал регистрации несчастных случаев с учащимися.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7.    Заполняется сообщение о последствиях несчастного случая с пострадавшим.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8.    Разрабатываются мероприятия по устранению причин несчастного случая.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9. Протокол осмотра места происшествия (фотографии, чертежи).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Cambria" pitchFamily="18" charset="0"/>
              </a:rPr>
              <a:t>10. Медицинское заключение.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Контроль за состоянием охраны труда в ДОУ</a:t>
            </a: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928934"/>
            <a:ext cx="7498080" cy="331946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3"/>
          <p:cNvSpPr>
            <a:spLocks noGrp="1" noChangeArrowheads="1"/>
          </p:cNvSpPr>
          <p:nvPr>
            <p:ph type="title"/>
          </p:nvPr>
        </p:nvSpPr>
        <p:spPr>
          <a:xfrm>
            <a:off x="1071537" y="-1588"/>
            <a:ext cx="7137425" cy="1373188"/>
          </a:xfrm>
        </p:spPr>
        <p:txBody>
          <a:bodyPr/>
          <a:lstStyle/>
          <a:p>
            <a:pPr algn="ctr" eaLnBrk="1" hangingPunct="1"/>
            <a:r>
              <a:rPr lang="ru-RU" altLang="ru-RU" sz="3400" dirty="0" smtClean="0"/>
              <a:t/>
            </a:r>
            <a:br>
              <a:rPr lang="ru-RU" altLang="ru-RU" sz="3400" dirty="0" smtClean="0"/>
            </a:br>
            <a:r>
              <a:rPr lang="ru-RU" altLang="ru-RU" sz="3400" b="1" dirty="0" smtClean="0"/>
              <a:t>Органы контроля и надзора</a:t>
            </a:r>
          </a:p>
        </p:txBody>
      </p:sp>
      <p:graphicFrame>
        <p:nvGraphicFramePr>
          <p:cNvPr id="1026" name="Organization Chart 4"/>
          <p:cNvGraphicFramePr>
            <a:graphicFrameLocks/>
          </p:cNvGraphicFramePr>
          <p:nvPr>
            <p:ph idx="1"/>
          </p:nvPr>
        </p:nvGraphicFramePr>
        <p:xfrm>
          <a:off x="1285852" y="1428736"/>
          <a:ext cx="7605738" cy="470376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pPr algn="ctr"/>
            <a:r>
              <a:rPr lang="ru-RU" dirty="0" smtClean="0"/>
              <a:t>ПРОВЕРКИ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altLang="ru-RU" sz="3800" dirty="0" smtClean="0"/>
              <a:t>Плановые проверки проводятся не чаще чем один раз в три года для юридических лиц.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ru-RU" altLang="ru-RU" sz="38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altLang="ru-RU" sz="3800" dirty="0" smtClean="0"/>
              <a:t>Плановые проверки проводятся на основании разрабатываемых органами государственного контроля (надзора), органами муниципального контроля в соответствии с их полномочиями ежегодных планов.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ru-RU" altLang="ru-RU" sz="38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altLang="ru-RU" sz="3800" dirty="0" smtClean="0"/>
              <a:t>В срок до 1 сентября года, предшествующего году проведения плановых проверок, органы государственного контроля (надзора), органы муниципального контроля направляют проекты ежегодных планов проведения плановых проверок в органы прокуратуры.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altLang="ru-RU" sz="38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altLang="ru-RU" sz="3800" dirty="0" smtClean="0"/>
              <a:t>Генеральная прокуратура Российской Федерации формирует ежегодный сводный план проведения плановых проверок и размещает его на официальном сайте Генеральной прокуратуры Российской Федерации в сети "Интернет" в срок до 31 декабря текущего календарного года.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Плановая проверка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altLang="ru-RU" sz="2800" dirty="0" smtClean="0"/>
              <a:t>Плановая проверка проводится в форме </a:t>
            </a:r>
            <a:r>
              <a:rPr lang="ru-RU" altLang="ru-RU" sz="2800" b="1" dirty="0" smtClean="0"/>
              <a:t>документарной</a:t>
            </a:r>
            <a:r>
              <a:rPr lang="ru-RU" altLang="ru-RU" sz="2800" dirty="0" smtClean="0"/>
              <a:t> проверки и (или) </a:t>
            </a:r>
            <a:r>
              <a:rPr lang="ru-RU" altLang="ru-RU" sz="2800" b="1" dirty="0" smtClean="0"/>
              <a:t>выездной</a:t>
            </a:r>
            <a:r>
              <a:rPr lang="ru-RU" altLang="ru-RU" sz="2800" dirty="0" smtClean="0"/>
              <a:t> .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800" dirty="0" smtClean="0"/>
              <a:t>    Срок проверки – </a:t>
            </a:r>
            <a:r>
              <a:rPr lang="ru-RU" altLang="ru-RU" sz="2800" b="1" dirty="0" smtClean="0"/>
              <a:t>20 рабочих дней</a:t>
            </a:r>
            <a:r>
              <a:rPr lang="ru-RU" altLang="ru-RU" sz="28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lang="ru-RU" altLang="ru-RU" sz="2800" b="1" dirty="0" smtClean="0"/>
              <a:t>О проведении плановой проверки </a:t>
            </a:r>
            <a:r>
              <a:rPr lang="ru-RU" altLang="ru-RU" sz="2800" dirty="0" smtClean="0"/>
              <a:t>юридическое лицо, индивидуальный предприниматель </a:t>
            </a:r>
            <a:r>
              <a:rPr lang="ru-RU" altLang="ru-RU" sz="2800" b="1" dirty="0" smtClean="0"/>
              <a:t>уведомляются</a:t>
            </a:r>
            <a:r>
              <a:rPr lang="ru-RU" altLang="ru-RU" sz="2800" dirty="0" smtClean="0"/>
              <a:t> органом государственного контроля (надзора), органом муниципального контроля не позднее чем </a:t>
            </a:r>
            <a:r>
              <a:rPr lang="ru-RU" altLang="ru-RU" sz="2800" b="1" dirty="0" smtClean="0"/>
              <a:t>в течение трех рабочих дней </a:t>
            </a:r>
            <a:r>
              <a:rPr lang="ru-RU" altLang="ru-RU" sz="2800" dirty="0" smtClean="0"/>
              <a:t>до начала ее проведения посредством направления копии распоряжения.</a:t>
            </a:r>
          </a:p>
          <a:p>
            <a:pPr>
              <a:lnSpc>
                <a:spcPct val="80000"/>
              </a:lnSpc>
            </a:pP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lang="ru-RU" altLang="ru-RU" sz="2800" b="1" dirty="0" smtClean="0"/>
              <a:t>О проведении внеплановой выездной проверки </a:t>
            </a:r>
            <a:r>
              <a:rPr lang="ru-RU" altLang="ru-RU" sz="2800" dirty="0" smtClean="0"/>
              <a:t>юридическое лицо уведомляются органом государственного контроля (надзора), органом муниципального контроля не менее чем </a:t>
            </a:r>
            <a:r>
              <a:rPr lang="ru-RU" altLang="ru-RU" sz="2800" b="1" dirty="0" smtClean="0"/>
              <a:t>за двадцать четыре часа</a:t>
            </a:r>
            <a:r>
              <a:rPr lang="ru-RU" altLang="ru-RU" sz="2800" dirty="0" smtClean="0"/>
              <a:t> до начала ее проведения любым доступным способом.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Нормативно-правовой основой организации работы по обучению работников охране труда являются следующие документы: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defTabSz="4500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Трудовой кодекс Российской Федерации от 30 декабря 2001 года 					№ 197-ФЗ (ТК РФ):</a:t>
            </a:r>
          </a:p>
          <a:p>
            <a:pPr defTabSz="4500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1.1. Статья 212 ТК РФ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Работодатель обязан обеспечить  обучение безопасным методам и приемам выполнения работ и оказанию первой помощи пострадавшим на производстве,  проведение инструктажа по охране труда, стажировки на 	рабочем месте и проверки знания требований охраны труда. </a:t>
            </a:r>
          </a:p>
          <a:p>
            <a:pPr defTabSz="4500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1.2. Статья 219 ТК РФ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работник имеет право на обучение безопасным методам и приемам труда за счет средств работодателя.</a:t>
            </a:r>
          </a:p>
          <a:p>
            <a:pPr defTabSz="4500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1.3. Статья 225 ТК РФ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и профессиональная подготовка в области охраны труда.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4500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Постановление Министерства труда и социального развития Российской Федерации и Министерства образования Российской Федерации  от 13 января 2003 года № 1/29 «Об утверждении Порядка обучения по охране труда и проверки знаний требований охраны труда работников организаций».</a:t>
            </a:r>
          </a:p>
          <a:p>
            <a:pPr defTabSz="4500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3. ГОСТ 12.0.004-90 «Межгосударственный стандарт. Система стандартов безопасности труда. Организация обучения безопасности труда. Общие положения» от 01 июля 1991 года.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400" dirty="0" smtClean="0">
                <a:solidFill>
                  <a:schemeClr val="accent3">
                    <a:lumMod val="50000"/>
                  </a:schemeClr>
                </a:solidFill>
              </a:rPr>
              <a:t>Порядок оформления результатов проверки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ru-RU" altLang="ru-RU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altLang="ru-RU" sz="2800" dirty="0" smtClean="0"/>
              <a:t>По результатам проверки должностными лицами органа государственного контроля (надзора), органа муниципального контроля, проводящими проверку, составляется </a:t>
            </a:r>
            <a:r>
              <a:rPr lang="ru-RU" altLang="ru-RU" sz="2800" b="1" dirty="0" smtClean="0"/>
              <a:t>акт</a:t>
            </a:r>
            <a:r>
              <a:rPr lang="ru-RU" altLang="ru-RU" sz="2800" dirty="0" smtClean="0"/>
              <a:t> по установленной форме в двух экземплярах. 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ru-RU" altLang="ru-RU" sz="28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altLang="ru-RU" sz="2800" dirty="0" smtClean="0"/>
              <a:t>К акту проверки прилагаются </a:t>
            </a:r>
            <a:r>
              <a:rPr lang="ru-RU" altLang="ru-RU" sz="2800" b="1" dirty="0" smtClean="0"/>
              <a:t>протоколы, предписания</a:t>
            </a:r>
            <a:r>
              <a:rPr lang="ru-RU" alt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356"/>
            <a:ext cx="713692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Перечень документов при проведении проверок инспекцией труда Ярославской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Расчётные листы, своевременность выплат заработной платы.</a:t>
            </a:r>
          </a:p>
          <a:p>
            <a:pPr lvl="0"/>
            <a:r>
              <a:rPr lang="ru-RU" dirty="0" smtClean="0"/>
              <a:t>Должностные инструкции</a:t>
            </a:r>
          </a:p>
          <a:p>
            <a:pPr lvl="0"/>
            <a:r>
              <a:rPr lang="ru-RU" dirty="0" smtClean="0"/>
              <a:t>Личные карточки Т-2</a:t>
            </a:r>
          </a:p>
          <a:p>
            <a:pPr lvl="0"/>
            <a:r>
              <a:rPr lang="ru-RU" dirty="0" smtClean="0"/>
              <a:t>Справка по задолженности зарплаты</a:t>
            </a:r>
          </a:p>
          <a:p>
            <a:pPr lvl="0"/>
            <a:r>
              <a:rPr lang="ru-RU" dirty="0" smtClean="0"/>
              <a:t>Справка о задолженности в Фонды</a:t>
            </a:r>
          </a:p>
          <a:p>
            <a:pPr lvl="0"/>
            <a:r>
              <a:rPr lang="ru-RU" dirty="0" smtClean="0"/>
              <a:t>Перечень нормативных актов по охране труда в организации</a:t>
            </a:r>
          </a:p>
          <a:p>
            <a:pPr lvl="0"/>
            <a:r>
              <a:rPr lang="ru-RU" dirty="0" smtClean="0"/>
              <a:t>Положение (стандарт) по охране труда в организации</a:t>
            </a:r>
          </a:p>
          <a:p>
            <a:pPr lvl="0"/>
            <a:r>
              <a:rPr lang="ru-RU" dirty="0" smtClean="0"/>
              <a:t>Справка о статической численности (женщины, мужчины, несовершеннолетние, лица пред пенсионного  возраста (53 года женщины, 58 лет мужчины), инвалиды. Иностранные граждане и др.</a:t>
            </a:r>
          </a:p>
          <a:p>
            <a:pPr lvl="0"/>
            <a:r>
              <a:rPr lang="ru-RU" dirty="0" smtClean="0"/>
              <a:t>Медосмотры (контингент, журнал выдачи направлений на предварительный  медосмотр)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571481"/>
            <a:ext cx="7213630" cy="567692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8000" dirty="0" smtClean="0"/>
              <a:t>Программа вводного инструктажа, журнал</a:t>
            </a:r>
          </a:p>
          <a:p>
            <a:pPr lvl="0"/>
            <a:r>
              <a:rPr lang="ru-RU" sz="8000" dirty="0" smtClean="0"/>
              <a:t>Журнал инструктажа на рабочем месте, программы</a:t>
            </a:r>
          </a:p>
          <a:p>
            <a:pPr lvl="0"/>
            <a:r>
              <a:rPr lang="ru-RU" sz="8000" dirty="0" smtClean="0"/>
              <a:t>Средства индивидуальной защиты (хранение, дезактивация, сертификаты, карточки)</a:t>
            </a:r>
          </a:p>
          <a:p>
            <a:pPr lvl="0"/>
            <a:r>
              <a:rPr lang="ru-RU" sz="8000" dirty="0" smtClean="0"/>
              <a:t>Журнал регистрации несчастных случаев</a:t>
            </a:r>
          </a:p>
          <a:p>
            <a:pPr lvl="0"/>
            <a:r>
              <a:rPr lang="ru-RU" sz="8000" dirty="0" smtClean="0"/>
              <a:t>Сообщения о последствиях несчастных случаев (по всем случаям)</a:t>
            </a:r>
          </a:p>
          <a:p>
            <a:pPr lvl="0"/>
            <a:r>
              <a:rPr lang="ru-RU" sz="8000" dirty="0" smtClean="0"/>
              <a:t>Материалы аттестации рабочих мест</a:t>
            </a:r>
          </a:p>
          <a:p>
            <a:pPr lvl="0"/>
            <a:r>
              <a:rPr lang="ru-RU" sz="8000" dirty="0" smtClean="0"/>
              <a:t>План мероприятий по улучшению условий труда</a:t>
            </a:r>
          </a:p>
          <a:p>
            <a:pPr lvl="0"/>
            <a:r>
              <a:rPr lang="ru-RU" sz="8000" dirty="0" smtClean="0"/>
              <a:t>Финансирование на охрану труда (0,2 % - затрат на производственную деятельность)</a:t>
            </a:r>
          </a:p>
          <a:p>
            <a:pPr lvl="0"/>
            <a:r>
              <a:rPr lang="ru-RU" sz="8000" dirty="0" smtClean="0"/>
              <a:t>Компенсации за вредные условия труда</a:t>
            </a:r>
          </a:p>
          <a:p>
            <a:pPr lvl="0"/>
            <a:r>
              <a:rPr lang="ru-RU" sz="8000" dirty="0" smtClean="0"/>
              <a:t>Организация работ с повышенной опасностью</a:t>
            </a:r>
          </a:p>
          <a:p>
            <a:pPr lvl="0"/>
            <a:r>
              <a:rPr lang="ru-RU" sz="8000" dirty="0" smtClean="0"/>
              <a:t>Обучение по оказанию медпомощи</a:t>
            </a:r>
          </a:p>
          <a:p>
            <a:pPr lvl="0"/>
            <a:r>
              <a:rPr lang="ru-RU" sz="8000" dirty="0" smtClean="0"/>
              <a:t>Журнал осмотров зданий и сооружений (2 раза в год), техпаспорт</a:t>
            </a:r>
          </a:p>
          <a:p>
            <a:pPr lvl="0"/>
            <a:r>
              <a:rPr lang="ru-RU" sz="8000" dirty="0" smtClean="0"/>
              <a:t>Справка о средней заработной плате</a:t>
            </a:r>
          </a:p>
          <a:p>
            <a:pPr lvl="0"/>
            <a:r>
              <a:rPr lang="ru-RU" sz="8000" dirty="0" smtClean="0"/>
              <a:t>Графики отпусков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424862" cy="549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УСИЛЕНИЕ ОТВЕТСТВЕННОСТИ ЗА НАРУШЕНИЯ В ОБЛАСТИ ОХРАНЫ ТРУДА </a:t>
            </a:r>
            <a:endParaRPr lang="ru-RU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58213" y="6492875"/>
            <a:ext cx="58578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fld id="{708E7DDD-4C77-4399-917E-21A9D9698928}" type="slidenum">
              <a:rPr lang="ru-RU" altLang="ru-RU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>
                <a:spcBef>
                  <a:spcPct val="20000"/>
                </a:spcBef>
              </a:pPr>
              <a:t>43</a:t>
            </a:fld>
            <a:endParaRPr lang="ru-RU" altLang="ru-RU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482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482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4824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altLang="ru-RU" sz="2800">
                <a:latin typeface="Calibri" pitchFamily="34" charset="0"/>
              </a:rPr>
              <a:t>Обязательная</a:t>
            </a:r>
          </a:p>
          <a:p>
            <a:pPr>
              <a:buFontTx/>
              <a:buNone/>
            </a:pPr>
            <a:r>
              <a:rPr lang="ru-RU" altLang="ru-RU" sz="2800">
                <a:latin typeface="Calibri" pitchFamily="34" charset="0"/>
              </a:rPr>
              <a:t>страховка</a:t>
            </a:r>
          </a:p>
        </p:txBody>
      </p:sp>
      <p:sp>
        <p:nvSpPr>
          <p:cNvPr id="34825" name="TextBox 18"/>
          <p:cNvSpPr txBox="1">
            <a:spLocks noChangeArrowheads="1"/>
          </p:cNvSpPr>
          <p:nvPr/>
        </p:nvSpPr>
        <p:spPr bwMode="auto">
          <a:xfrm>
            <a:off x="611188" y="2852738"/>
            <a:ext cx="3013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altLang="ru-RU" sz="3600">
                <a:latin typeface="Calibri" pitchFamily="34" charset="0"/>
              </a:rPr>
              <a:t>Обязательная </a:t>
            </a:r>
          </a:p>
          <a:p>
            <a:pPr>
              <a:buFontTx/>
              <a:buNone/>
            </a:pPr>
            <a:r>
              <a:rPr lang="ru-RU" altLang="ru-RU" sz="3600">
                <a:latin typeface="Calibri" pitchFamily="34" charset="0"/>
              </a:rPr>
              <a:t>страховка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0825" y="476250"/>
          <a:ext cx="8785225" cy="620077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728241"/>
                <a:gridCol w="5145542"/>
                <a:gridCol w="921812"/>
                <a:gridCol w="989630"/>
              </a:tblGrid>
              <a:tr h="55349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</a:rPr>
                        <a:t>С 1 января 2015 г. вводятся дополнительные составы административных </a:t>
                      </a: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</a:rPr>
                        <a:t>правонарушений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(изменения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в КОАП)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/>
                        <a:t>Состав административного правонарушения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Размеры административного наказания (штрафов)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для должностных лиц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для юридических лиц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4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Нарушение государственных нормативных требований охраны труда, содержащихся в федеральных законах и иных нормативных правовых актах Российской Федерации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5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80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Нарушение работодателем установленного порядка проведения специальной оценки условий труда на рабочих местах или ее </a:t>
                      </a:r>
                      <a:r>
                        <a:rPr lang="ru-RU" sz="1400" u="none" strike="noStrike" dirty="0" smtClean="0"/>
                        <a:t>не</a:t>
                      </a:r>
                      <a:r>
                        <a:rPr lang="en-US" sz="1400" u="none" strike="noStrike" smtClean="0"/>
                        <a:t> </a:t>
                      </a:r>
                      <a:r>
                        <a:rPr lang="ru-RU" sz="1400" u="none" strike="noStrike" smtClean="0"/>
                        <a:t>проведение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5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Допуск работника к исполнению им трудовых обязанностей без прохождения в установленном порядке обучения и проверки знаний требований охраны труда, а также обязательных предварительных (при поступлении на работу) и периодических (в течение трудовой деятельности) медицинских осмотров, обязательных медицинских осмотров в начале рабочего дня (смены), обязательных психиатрических освидетельствований или при наличии медицинских противопоказаний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25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130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Не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ru-RU" sz="1400" u="none" strike="noStrike" dirty="0" smtClean="0"/>
                        <a:t>обеспечение </a:t>
                      </a:r>
                      <a:r>
                        <a:rPr lang="ru-RU" sz="1400" u="none" strike="noStrike" dirty="0"/>
                        <a:t>работников средствами индивидуальной защиты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30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150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 Нарушение организацией, проводившей специальную оценку условий труда, установленного порядка проведения специальной оценки условий труда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30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100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РАНЕЕ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Общая норма о нарушениях законодательства о труде и об охране труда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5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50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/>
              <a:t>Спасибо за внимание!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endParaRPr lang="ru-RU" sz="6000" b="1" dirty="0"/>
          </a:p>
        </p:txBody>
      </p:sp>
      <p:sp>
        <p:nvSpPr>
          <p:cNvPr id="60418" name="AutoShape 2" descr="data:image/jpeg;base64,/9j/4AAQSkZJRgABAQAAAQABAAD/2wCEAAkGBxASEhUTExMVFRUVGRgaGBgXFhYXGhgdGxceGx0YGBcYHiggGRolHRggITEiJSkrLi4uGR8zODMsNygtLisBCgoKDg0OGxAQGy0lICY1MC81LS0tLS0tLy8tLS0tLS8tLS0tLS0tLS0tLS0tLS0tLS0tLS0tLS0tLS0tLS0tLf/AABEIAPUAzgMBEQACEQEDEQH/xAAcAAACAwEBAQEAAAAAAAAAAAAABwQFBgMCAQj/xABLEAACAQMBBAYFBwkGBQQDAAABAgMABBESBQYhMQcTQVFhcSJSgZGhFCMysbLB0RUzQlNicpKiwiVjgpPh8UNzo9LwJFSzwzVk4v/EABsBAAEFAQEAAAAAAAAAAAAAAAACAwQFBgEH/8QAOxEAAgIBAgMFBgQFAwQDAAAAAAECAxEEIQUSMRNBUWFxIjKBkaGxBhQj8DM0UsHRQuHxJCU1ghWywv/aAAwDAQACEQMRAD8AeNABQAUAFABQAUAFABQAUAFABQB5lkVRliABzJOB7zQcbS3Z8aVQurI0gZz2YxnOa7juDmWMmZ2BvtDdT9SEZM5KMSDqxx4jsOOPbT1mncI5IGn4hC6zkSZqaYLAKACgAoAKACgAoAKACgAoAKACgAoAKACgAoAKACgAoAKACgAoAKAFt0rX5LxQA+iF1sO8kkLnywffU7Rw/wBRQ8XufNGtP1JWy7lk2G5JP0ZFXyZyo+ukzSeo2HKptcPbfmZvo8izfxfshz/IR99P6p4rK/hkc6hGq393qntpUigIB062JUNzJAXjy5HPsqPp6FNZkWfENdOmShA1+yrvroY5eWtFbHdkZxUaSw2izqnzwUvElUkcCgAoAKACgAoAKACgAoAKACgAoAKACgAoAKACgAoAKACgAoATvSJLqvpB6oRf5Af6qtNKsVoy3FJZ1D8i92udGxIV9fq/ixf7qYr31GSbf7PD4rxx/krui2LN2zerE3xZRTmrfsIj8Ijm5vwRC6QptV/L3KEX+QH6yaXplitDPE5c2ol5YGdushFnbg/qk+yKr7ffZotIsUQ9D3s3bttcO8cUgZo/pDBHbjIJGCM9orkq5RWWjtWorsk4xe6LKkD4UAFABQAUAFABQAUAFABQAUAFABQAUAFABQAUAFABQAUAI7e2bXeXDf3hH8Po/wBNW9CxBGQ1subUTfmaffRtOzrJO8IfdF//AFUbTrNsiw17xpa4/vofeiWP5y4buVB7yx+6jWdEHBo7yfoZPeWbrLudu+RwPYdI+qpNS5YL0K3Vy575PzGlvNdfJdntg4YIsa+ZAXh5DJ9lV9UVOzc0eqs7HTbeGDL9E9sTLNJ2Kir7WOf6fjUjWPZIruDRfNKXwGXUAvwoAKACgD5muZA+10AoAKACgAoAKACgAoAKACgAoAKACgAoAKAEDtN9U0rd8jn3sauYLEUvIxVzzZJ+bNT0gS/NWKd0Ofeqj7jUfTdZMsuJv2K4+X+Cx6LpQkV055LpJ8grGkatZlFD3CJctc2YzZEZmuogeckq59rZP31Jm+WDfkVVKdl682bHpW2hkxW47MyN9lfvqNpI9ZFrxi73a16su+jWy6uzDkYMrFvZ9EfAZ9tNaqWbMEvhdXJRnxNXUYsgoAqd4totEgCnDMeB7gOZqs4nq5UVpReGyRp6lOW/Q97Lvma36x+JAbJ78Zpej1M56XtbOu/0OW1pWcqM9sCVmuVYk5bVq8eBqi4bZKWrUm+ue8maiKVWMdDUttGISdVq9Pu+7PfWkerqVvZN+0QOyly82NiXUkbCgAoAKACgAoAqN5d4YLGISzaiCwVQoBYkgnhkgcgTSZSUVlknSaSzUz5IErY21IrqFJ4jlHHDPAjBwQR2EEYrqaayhu6mdM3CfVEqKZWzpYNg4OCDgjsOO2ujbTXU90HCNtK+jgjaWQ4RRxP1ADtJPCuxi5PCEWWRri5S6IykHSRalsNHKo9bCn3gHP11JelmkVseL0t7po1ez7+KdBJE4dT2j6j3HwNR5RcXhljXbGyPNF5RJpI4fn26Ppv+832jV1D3V6GIs99kjae0pJ+rL4+bjWNcdy9p8eNJhBRTF3XytxzdywddnbYeGGeFRwnCqTn6IGc478g4rkq1KSfgLq1DrhKC7yXuQV+XQliAAWOTwHCNjSdR/DeBzh+O3i33EfbF215dsy8TK4VPLOlfhg++uwSrrE3zeov9XgddlbLFGka8kUKPYMVVSeXk1lcFCKiu49XMmlGbuBPuFNWz5K5S8EOxWWkZ7dO4dnkDEnIB49+ao+DWzlOab267kzVwikmiJvTNmbHYige/j99ROMWc1+O5Id0kcQz4lleHqrEDtYKP4jk/fVhqP0eHqK67L5keHt3kDdSLMjN6q/Wf9Kg8Gh+rKXgvuPauXspeJDtXL3Kt2tID/Nn6qjVOVmsUu/mHZJRqa8jdVsipCgAoAKACgDCdKm8lxaJClu+hpC5LYViAmOADAjiW+FNWzcVsXXBtFXqJSdiyl/cpd/743eybS5PMuuvHLVodTjw1CkWvMMkvhdSo11lXk8fNf2J/RRcM2z7iMH0kd9PhqQEfHNdpfsjHG4KOqjLxS+jwZ3ob2kUu2hJ9GZCcftpxz56dXupFLfM0T+O0J0KxdV9mN3aO04IApmkSMMwVSxxknsFSW0uplq6Z2NqCb9Dtc26SIUdQysMEEZBpSeN0MyipLEugrt9dzvkwM0JJiJwVPEpnlx7Vzw48R41YUajm9mXUzuu4f2K54dPsRNwNrmC6VS2I5fRYdmf0T554Z8aVqa+aG3cN8N1DrtUW9mOBjgE91Vhp28I/PbNkk95J99Xa7jET3k2SYLQadchKp2es+OxAfix4Dx5UmUt8LqLhXtmWyO/yOII8uS6DTgBgjAk8nGG447RwPf2Unmlnl7x1Vw5XPO31It/CEkdBnCsQM8+B7fGlp8yyM2RUZNIttxog19AD2Fm9yEj401qH+myTw9c2oiOmqo1pE2scQyfuN9VRtY8UTfkxyr30UO6A9OT90fXVJwP35/vvJmt6IrL89ZcMPWfA9+BUDUvtdXJeLwPV+xUvQuN7pcCOMeJ93AfWatONTxGFfxI+jWW5M47JPV2ssnacge7A+JprRfpaOdj6v/g7cua2MSNuzDqnB9UE/d99RuEV8+oT8BzVSxDBs61pWBQAUAFABQAs+m2D5u2k7ndf4lB/oqPf0Rovw9P9ScfLPyKu3+d3dcDiYJf/ALQ32ZK51qH5/p8WT/qX9v8AKJPQncencxd6xuPYWB+sV2h9RP4hh7k15ozG6p6ja0S+rcPH7y0f303DaZY6z9XQN+MU/szSdN8p6y2TsCSNjxJUfdS728orvw7Fcs5d+y+4ztjOTbwk8zGhPtUVIXQzlyxZJLxZ3u7dZEaNxlXBUjwIxSk8PKGZwU4uL7xE7WsGt5pIW5xsRnvHMH2jBq4hLnipeJjbqnVY4eBtbLfhTYyJI3z6oUU+vkYDeY7fLxqHLTtWZXQt4cST07Uve6epjeoWH84NUnZH2L3GXH2Bx78cjLy5bLp++hVcqr97r4EWeZnbUxyfu7AByAHcKUkl0GZzcnlnOunE+4sJkE5Lp+cOWaPv7S0feO0rzHZnsbTcNn0JEkrN47PwJ+4T4v4fEsPejUnU/wANjvDnjUxHPVUawhba/MSfumomu/l5+g7T/ERn91pdLSE8gmfcaouDz5JTflkmatZUSDskap4/Fs/fUTR+3qYvxeR614qZ13gudc7dy+iPZz+OaXxO7tNQ8d23yEaaPLX6nfaTaLaGPtb0j9f3/CpGql2ejrq8d2JqXNdKXgS9z4vzj+Sj6z91SOB1+/P0Q3rJbpGkrQEEKACgAoAKAMT0vQatn6v1csbe8lP6qau9wuOBz5dWl4pmO3AfrbHaVt3xGRfPSQfiq01XvFoteKLk1NNvnj6/7kTolvNG0FXPCWN19uA4+zXKX7Q9xyvn0ufBkTbHzW2HPLTdq3vkVvvoltYOUe3w7/1f2LnpqmBuol9WHJ9rt+Fdv6kT8PxxTOXn9l/uNnZK4giHdGg/lFSV0Mvd/El6sl10bFR0oWzLdh8ei8a4PeVJBHmOHvFWOklmODN8Xg1cpeKMfipZUlpe3TSWyFsZWRl1YAZgI1xqPNiBwye6mYxUZ7eBKnY51Jvrn+xqtq7pWsdgbhQ/WdWjcWyMtpzw9tR4XydnK+mSyu0FUNP2kc5xkk7u7mWc9tFK4fU65OHwOZ7KRbqJxk0hzS8OpsqjN5yzLXUhgjmRMY+USxgkAsFAAwG5jI4HHPNSUlOSz4FbJ9lCUYeODluap+XW+PX+4k/ClXv9NidBvqIYHdVSa4rN45tMDftYUe0/gDVfxSzk00vPYf00c2IxsUzLnBxqGD4isnXbKGeV4zsWcop4yfI3KkEHBHIikRbg8rY60msM8muN56950kX92ZWBIwAoUDwFSNTqHdLmfhgRXXyJo1271vogXvb0j7eXwxWp4ZV2enj4vcrNRPmsZZVPGQoAKACgAoAot+bLrrC5QDJ6ssB4p6Y+K0mazFkzQW9lqYS8/vsJzcDa0dvdZkbTHIjxuTyAYZBPhkAe2otcknua7imnndTiCzJNNFNse+a3mimXiYnVvMA8R7Rke2kReJJkq+pXVOt96wSN4dp9fdS3CAqHfUoOMjGMZx28K7J5lkRpdO6tPGqXcidv7tiO8uzLGcp1cajhj9HJHHuLEeyu2vMhjhumlpqOSXXLY/rYDQuOWkfVU0w8veZ1oEldt7Y8d3C0TjxVu1W7GH/nGl1zcHlDGoojdBwkJG+tHhkeJxhkJBH3jwPP21bRlzLKMhbU65uEuqOyKGgChlDCRjhnVeBRQCNR48RXN1PI4t68Z7zf7X2zavs8wLPGZOqRdOscxpyMnh2VBhXNWczRdXaiqWl5FJZwjG22072NQiXIVVGABNHgeXGpbrrk8tblVHUXQWIzwiLduepwzqztKznDKx4qOJ0+NLisSG5v9PDeXnJpujDZJeZrgj0YgVXxZh9y/aFR9XPEVEn8Iocpux9ENCq80Rlt6LgvIsS/o8T5kfcPrrN8Xt7S1VLu+5P0sFGLmykMajm4/wAIJ+vAqo5F3y+RLUn3L5noxrgEscHl6Izw554+PfXeziknnZ+RxSfTH1Piwg/RYE9gwQT4csZ9tcVSeyaydcmt2j5bQl3VPWIHxoprdlih4sJy5Y5GGigAAchW6iuVJIpm8kG72vBGdLNx7gCceeOVRLtfRS8Slv5bjkKZy3SPVltWGU4RuPcQQfZnnXdPrqb3iD3CdM4btE2pY0V22du2toAZ5Vj1cs5JOO5RkmuOSXUfo01t7xXHJF2VvbYXLBIrhGc8lOVJ8gwGfZXFOL6Dl2h1FK5pxaRcuoIIPI8DSiKnh5PzPtCzMU0kODmN3T+FiPuqvawz0Om1TqjN96z9DVbn7jvdwvMxUDDogLMpVxjDthTlRnl209XVzLJWa/iq09ihHxTffleBEG52bj5L8rg67OnRpm5hdWM6McvGk9nvjI5/8m1V23ZPl8djxvVuVPYxrJJJG4dtACasg6Sc8QOHCidfIsitDxSGqm4Ri1hZGpZb0xR7LjvJMkLGoIXiS49DSM9papKmuXJlNVp3HUyrXi/l1KveTfwrsuO8txoedwihwG0EFtWQOBxoOPMVyU/ZyhNen/VcJdxdbH3nj/J8N5dusWtRqPEDUTjgBk8cZxSlLbLGpVvncYlR0hbvGdVuoBrYAagvHWvMMO8j4g+FTdNcovlZR8U0bn+pBbrqLQ1YIzjTWzPldAKAJFhZvNIkSDLOQB+J8AOPspEpKKbY5VXKyajHqx47F2dHbQpCn6I497HtY+ZqonLmllmxopVVagu4yexN+nl2nNYyIqKGdYiM6iU5hsnByoJGMYx20zz5lyk6dGKlNFNYb1LPc3MOjEgdtOfS1BGIYcuHYcdw8Kz2qpnBStW7k/Am8m0fBIsutcchp8lx8edVmbF7scfAXiL78+rO8huAgJVgPW04Jz3mnp/mVBNx28cbja7LOz+pw61+1QfEpx+Apnms74/HlF4j4/Us9nDN1GTzKgns49XU/Spfm4OXXGRiz+C8eJYbZ28qgpEct2t2L5d5qfr+KKtOFW78fAZp07k8y6GdsbOSZtKjPeTyHiTVDp9NZqJ4j8WTbLI1rc0uzt3ljYOXJYceHAfjWh03CYVSU28tEG3UuawlsXdW5FMtvfuTBfsJGd45FXSrA5XGSeKHxPZg03OtS3LHQ8Ss0m0Umn++ooN6N2riwlCycVPGORcgNju9Vh3VGnBx6ms0euq1kNuvev31Gj0fb7JdIsEzabhRjj/xQP0h+13j2jwkV2c2z6ma4nwyWnlzwXsP6FdtbcO4lubm4imSMyt6B9LK8tZyBwJK44dhNJdTy2mO08VrhTCqcW8dfB+BaW+zbyPZ88Mbl7lSAHDYJbShyGY8OHfS+V8mO8iu6ieqjZNLk8PLcVS21/8ALurBf5ZqPHWurVoyfTzj6PjUX2ubzNU56b8rzNfp+m3X59TZ9Ikc67Ls1uCTMJB1mSGOrq3zkjgadtT5FzFPwmVb1tjq93G3zRiZNrn8mNak8rlHHkUbI8tSg+2kxl7OB7ilCV8bfFY+RZ73ME2TsuMfpCWU+3B/+w0uT9lFPVvbNlj0hN1eytmQ96K5HlEPvkrs9opCKN7ZMY1rtiCy2dby3L6FEUKk4JJJQcAFBJP4GncpLciODnY1E5bxbo294vWJhJCMh1HBsjhrHb586k1Xyh5oq9Vw+u7foxTXtq8UjxuMMhKnHHiPHuqzhJSWUZe2t1ycX1Rxro2MXor2WumS5I9LPVr4DALH25A9njUHVz35DQcIoWHY/Qo99r97TbtvPkhSkQPHhoLMrjy5nzxVXJ4nk1NSU6HErt/82W2kuRwVjFN7AdDj2hT/ABVyeVMXR7dLiQtvM1ltkyIdIMgcEerIME/E1DllQko9VnA9DE61n94GD+WLj9YfcPwrP/n9R4h+Xr8D0duXGMa/gv4Ut8T1LWOb6CVpq85wfPyxcfrD7h+FI/8AkNR/V9Ed/L1+BFuLl5DqZiTyz/tTFl9lkuab3FxrjFYR8toDI6ovNjj/AFopqlbYorv/AHk7OSjHmZu7CySFAqjzPaT3mtnptPCiHJEqLLHN5ZJqQICgAoArd4NjRXkDQyjg3IjmrdjL4iuSjlYJGm1M9PYrIf8AJ+d9oWjwTPE3B4nK5HDip4MO7vFQZJp4N9VZG6tSXRrP+w2txdpC6gihNwxdEZ5ArkSMxlb6TfS4DjwPHUKlQeUkZHiVDotlNQ2zhbbdC0sd4bO3eaKa6TUsv6Z9LGhBxxzIxjPhSlJLbJGlo77YxlCt4x3IiSXWy7i5i6h4OvkYlpECiXAQ8FcjIJ5Z54zjHMGYN7DvZ6uqqXaKXKu59Opm+ladURLbrS5V0kCs2p1BSRSC3MjIB48fS8qZv6YLHgcHKbt5cbY8uqFncqdIPYSR7QBn7Q99NRJ3FJJuMDS7+yf+n2ZH6tlG38YH/ZTk+iKGnrN+ZbdLvpTWVuvNYAAP+YwUfYpdnVDel2jKXmT+lhjNcWWzoz6uQOwuRGvuUE+2u2dUhGm2jKbG3GgUBRyAAHkKeIIjd5pNV3cH+9f4MR91W9KxBGN1cua+b8ytpwjE64ubqG0iuYJHXqLlgwBIU640KlwOBX0CvH1vGqriGedSRr/w84yqlBlz0rhLuzs7+McGyreGsZwf3WUr5moVm6Ui603sSlBkLpDlF1s7Z95zODE5/a08f5o299Fnupi6FyWSiUu+UnXQWFz2vAY3P7ULaDn66YxifqkO1LDlHwf3Nnsi56yGN/WRSfPHH41k9RDkslEeJdMgFAHa1tnkYKgyfq8SeynaKJ3TUYLIic4wWWa3ZGxVh9InU+OfYPKtRouGw075nvL99Cuuvdm3cWtWZHCgAoAKACgDD787gpeFp4TouMcQfoSYGBq7mxwz76asqUi44dxaWmxXPeP1XoJuaOWGRlYNHIhII4qynu4VEezwa6MoXQUlhp/E4VwcSXceGm0kc8jjkcPdSkiHqdXGp8slnJ7MurLEkk8ySSfaTXHnvHaLq7I+x8i83v2b1FtYKRhnjllbzdlI9ygD2U81iKM5qLu21Fj7k8fIpNrbSe46rUAOqhjhXHdGMAnxOc1xvIzGKjn4lw23hdbSguJ8RorwA8chVjI7fME+2lZzLLGuz5K3FeZptxmO0NtS3bfQj1Ouez/hxj+HJ8xSo+1LIzd+nSo+I5KfIAgdovqmlbvdz72Jq5h7qMTdvZJ+bI9LG8G33G2cl3Z3ls/J9OD6pIOlvYyg+yq7Wxy0aPgc+VSa8TMbu3TG1vdlXHouokeIHski9JkHmU1D/F31WLo4s1Ni9qNqM9Ht0/IGsmUkdcssbZ+j6JDLjxzkebUhS2wOuv2+chSbQdoEgONCO7r3guACPL0c+ZNcxuL5faz4m93Im1Wij1GZfjkfA1m+JQxe/MUVm9O8cyy9RBkEYBIGWLHkq+8DvzUrQ6GEoKdm/kDNxutunfCIfKZBqJzgnUVGPo5HM+2n7uFStszFKK+vqRZauC6bl/LtazsZYLU6usnOAQM8zgFz2AngKtNPp6tMlCPzGo0XaiErV0j+9iLt/fQW99BZiPX1pQO2rGnrG0rgY4958MU/KzElEe03DXdpp35xjO3jjqasSKSVyMjmM8RnvFOFbh4yeqDgUAFABQAUAZTfbcmK/AdSI514B8ZDD1XHaO48xTc61Is+H8SnpXjrHw/wK7a+4W0bfJMPWqP0ojr/AJeDfCo8qpI0tHF9Na/ex5S/yZd05g/7U30ZNsqhbDD3OVuQHAb6OQG8s8T7qX1KKmyWmsafn/sNHf2S0nvo4T1bLHbgjLSAAYZzpMZAyEVW9Lhin54bwUtXMoOXmZqWy2esnVlYgQuogm6L46syEgqdB9HBHtzxxSMIdUptZKjbiWnVq0AGNQBI6/1SSGMno+qRp44zmuSx3DkOZPEje9B0JV7xWBVx1IIIwR+c4EHlTlXeRtY8qJu97ttG0h1KAXZtK55d5JA8BSdTd2UMo5oNItTbyN4XeJpVB1E95qRqNbarKoQeM4z8Sr0HB9PLT6m61Z5eZL4d5z0nGe+rSOorlY611RmrOH316aOpkvZbwje9Er+ncL3rGfcW/GmdYuhO4N1kvQyPTFYCLaGtRgTRq5/eBKH4KKqbVubDSyzDHgeNn32x7RESezkuJTHG7uWBX00D4VSwAADY5dlCcV3HXG2b9mWCw21tfYKO0LbNcEBfSjKp9JQ3Ahge2uuUc9BEIXNKXMVOydpRWMt1CxJRGYx55kqcBTjtIx7jVRr9I7pRa7tvgSoScopnvoytPlW1FeTjoDzt4kEBfczg+yrOiCjiK7hnUy5axi228c7bae01fMrHgLgfSCB9WeeeOKd532nKLno61w9X/wCrP0MzO5ut4VHMROB5CJC3280h72ljH9HhTf8AV/d/4OUZ+Vbw55hJT7BCn/cvxrnvWin+hwrHiv8A7P8AwStwLp59s3UuSQRLn90SKqD2AClVtubGuJVRq4fXHG+V9txsVIM0FABQAUAFABQAUAITpNQDaU+Bj82eHeYlyah2+8zb8Gbejhnz+5kLgcaTHoRuJVNWKfcWG7DYuVPPSsrdvHTExwcZODjHbTkepU27xJO17pUuZtaswdIwcNpbikbEZI5HGk8BwPsofU5FNxR2s9qQpZBGchuuY6RbW0pAKcx1pyV/aPHPDlXU0kccG55x9xjdHUyy7Q2hJG2qMiIBgqKCcueGg4b97mc05DqyJesVxT67nrpQufnIY/VVmPtOB9k1D1ntWwgWPC/06LbfBf2MDyTzqVD9XiKfcv7Iq7c0fh/zn/8Apn2YYAFK4bLmvsuY1+IIOvQabSQ3e23w/wAmw6LTpupF74s+51/GpktStRXzxWN2VdXD5aDVOmbTbint5lf06wHrbV8cCki58QVP31BtNBo3s0XWxbLY720LXEMbyrDAJCY3Y5aEFQSBx9EUqKjhZGpStUnysnXNrsF9crwxHSup2MUnJQF7uPDAruItiU7lsmJ7ezHy25xy66THlqOKYl12LCv+HEYPQnsFwZL1uClTFGPW9JS7eQKgD/FTtS7yLq7P9B12a+N45c9uof8AQX8KSv4rLa5f9pjjy+7K7o+uFO0by6c+jGk8nvkz9QNJr95tj/FIuOkqpXVtL6EDcW7KNfXrfSjgcj9+VvR+Ix7a5W92x/icMqnTLvkvojQ9CNpwuZf+XGPYCx+sUuhdSD+IZ7wr9WNKpBmwoAKACgAoAKACgBDdKP8A+Tm8ov8A4lqHd7zNtwX+Tj6v7mUYZpvOCwtqVsXGR22FcrDOrucBQ+CQSM6CFzgE41YzjszTq65MrqKpRbi+p525cpJOzocqQnHjzCKDzAPMHiaH1ERTUcHC1s3kzpAOOfECm52qHUkVUTtzyj86NNkRW1kgRldpPTkZTn0yPo/4RgezxqVThxyin1fOrWprGDI9IMmq8kHqqqj+DP1tUC2xR1SlLosFzRRKfDJQgt5Z/wAGbkTOB2Z+qjT6iMZW2d7X1YniOgnZXp9PFZSaz5JI+EZbypyEnVo+VdZv6DNtP5niylL3KV9WaXo0l/8AXfvRuPip+6rnsFTpoxMetY9VxKdvjnHojb797tC/tTGMCRTriY8gwHI/skHB889lRJx5kXdNnZyyJjaG9N4ltHYnXC1sxBZXdZDjUNDYP0Rny4Co7k8YLGNUW+frk57vb5XdrN1pd5/RK6JZZGXjjjgk8Rj40Rk0FlMZRx0KhIpbmY6QWeRix4k8zkkk9gzzNM2Wxri5SHUktj9J7u2C29rDCvJI1HmccSfEnJ9tTKnmCfkU9jzNsSu3tuNFtW4uYsEq8ijPL831RP3+yo8pYm2jZ6XSq3Qwqnt0f1yUVjtGSFJUQgCZAj9+nOcA9meXlSFLCwT7dPCycZS6xeV6na32potZbcL+ekjZm/ZjBIXH7xzXVLCaG5afm1ELm/dT282OTos2f1Oz0J5zFpD7eC/yqKlVLEEZLjFvaaqSXRbfI11OFWFABQAUAFABQAUAIjpTH9pTfuxf/GKh3e8zbcF/k4+r+5k6aLUZvRzsW1v7GWG4jDGOU6WHB0DKp9FuY454cj21JqSlHDMpxtyr1Kku9C53l2T8kupbfVr6tsBsYyCoYZHfg4NIlHleCPXPmipF90W7GjurqRZCcLCxABxkkhQfZnPnijso2LDCzUSoxKHibfcW/wDk1xJbSnGo448AHXI+I+oVF0c+zm62TOKVdvTG+H7TKi5T5XfvpDMHkP0cZ0g4zk8AMDnTEsW3vG6JkJfldGm8Jpd/i9y+3y3bijhWSGJgU4NpORjvYHif3h/tJ1emjGGYrp+9yu4br7JW8tksp+P7+hgpuAPj/tSeHrtb4pvKQvj81pdBbOCw5bZ9di56PpMX8XiHH/TP4VqNSv02eacMljUL4jkqsNSKzpq2JFoS6UYlzpfH6a8ACf2gSBnuPgKi3zUZRXeydo5Pddwo6STho7tbPiigQxji6qzN2kkZ9wzyrL6u6dlrUvHGDnQZG8W0fktpJKOLImEHexwqDHb6RFbBezArdNV216g+je/p3/QwW6u5KxL1l0iyXRDtHA7qQdP6Tc88TxPHGRSIQ731LnXcUlY+SltQWMyRmtj7He+2gY5LcQhdRmSNSirgHAOc6dRwMjnzFNpc091gsr9UtJpOaE+bPRvd/tFXtzYc0Eio6LE0rMEjDaio1BQScn0STwJ54JpEoYJWn1kLYNxeVFdcYHftra8GzbVS3JFVI0GAXIGAo+89lTJSUUY2jT2ay7Ee/dvwMFs/pI2nPLiG0SQZ+giyEgeL5wvmRimVbJvZF3dwbS0w/Usx5vH2GxExKgkYJAJB5jwOKkGZezPVBwKACgAoAKAEV0qD+0pf3Y/sCod3vM2vBP5RerMjTRajL6E7nElzH3rGw9hYH7QqTQ92Z38Qw2hP1X2MR0gPq2ldH+8x7lA+6kz94raP4cS46HJtO0QPXikX7Lf00qr3hGr/AIfxNBv3s54rpnP0ZfSU+wAjzB+uqzW1uNjfiXfCb42UKC6x2J+5caRfOSXcUQOPmw8epseuTxUeAp/SLk3lJLyIvFJStfJCuTx34ePgbLbFzFo0m4WAuMqxZOPsbgw41PslFLDlgo6K582VByx3f8Ch21bdWxXXG+TkNGylTx8OXlUfhdbWq7ntnKJX4m1CnwzGGt0sPyO+5j4vrc/t494I++tHqP4bPP8AQPGogO2qk1wuOl2TVC6+oqe8yA/VVJqrM66EfBFjpI+y2JepxL7hobjS9ZbwjtDaPc3D4EVndXXjV+rQmfRs23SbamTZs4H6Ol/Yrgn4ZrV2r2GRuEzUdXDPft8xY7A2ftW+eGVJGxCQiSuwGgA8dI5vjODwOeAJplKctzRaq3R6aM65Ld7tJfL0GTtK8W7jubW0uEW7UAOwGNWOYyP4cjOnNPN52j1M7TW6JQtvg+R937/bEncxTQzFZAyyxsMhuJBByOfMcKiPKZtK3XbXmHuvwLiyjutrXiJJIWZs5YjhGg4nSo4AdgHaSKUs2SwyHY6eH6duMf8Ad+o9Ni7JhtYlhhUKq+9j2sx7SamJJbIxl9875uc3lk6ujIUAFABQAUAFACM6Vx/aL/uR/ZqJd7xtOCP/AKRerMfTJbGz6JLjTtAL+sjdfdhv6aeoftFPxyGdLnwa/ujLb2vqvrs//sTfCQiuz6spavcj6Fh0aT6Np2x72Zf4o2H112D9pCNQs1seO9WxvlUBQYDqdSE947PIjhStRT2sMd5G0WqentUu7vFJeWkkTFJFKsOYP/nEeNUc4Sg8PqbKq2Fq5oPKC5vJZMdY7PpGBqOcDuHurrlKez3ExrrpTkkl3sr5XyfCtXw3R/l68v3n9Dyv8R8X/PX8sPcj0833sm7vPpurc/3sf2xU+3eDRSaSXLdF+Y9qpzZit6QJNcV0fd/hI/Csp2vPr2/PHyLemOK0hRVfrqOjC6KJdTmPukRvfz+zVXqq86mp+I3btWxz3tsssbxt9F1ZT5MMH66v2slTCTjJSXcfnnY21pLSYOQXaAOqLrKqrEnJIH0lzkkcM8M1Ci+V+nQ3d+mjqa8Lbmw3tv8AAg2V/LDKJo2KyKSQR3nnkdoPdXFJrdEi2iFlfZyW3gaGaS723drpRVKqFJA9GNe1nbmcnOB7BTjzYyviqOGUPLzn5t+g2t1d07awX5sFpGGHkbm3gByVc9g+NSIQUTL63X26qXtvbuXcX9LIQUAFABQAUAFABQAjulof2i3/AC4/qNRLveNnwL+V+LMbTJcF5uRcdXtC1b+9C/xgp/VS63iSIPEoc2lmvL7blLtx83Vwe+aU/wDUalvqzOQXsr4fY77pzaL21bumj+LgffXY9UJtWYNH6aqUU5hOlB1xAMDUS5z24AHDyyfhVdxBrES/4EnzTedhezn0fd9dNcMipalJ+f2HPxNbKvhtji8PZfNojVsjyJs72D6ZY27nQ+5hSJ+6xdL/AFI+qH1cy6EZvVBPuFUVs+SDl4G5iuZpCr3j42s/7jH4ZrGaSWdRF+ZdJCprVnDadEcuNoKvrK3vUZ/Gm5Vc84PweRnUPFbHhta8EMEsp5RozfwqTU9vCK6mt2WRgu9pH5nyTxPEniT3mq/ruejRSSwhqdG+5lnNarczx9Y7lsBidICsVHojny7c1KqrXLlmX4rxG+u51VvCWPXdDHsrKKFdMUaRr3IoUe4U8lgoJ2TseZtt+ZIrogKACgAoAKACgAoAKAEj0uj+0D4xR/W34VEu942PAn/0vxf9jFUyXJ3sZtEsb+o6N/CwP3V1PDEWx5q5R8U/sQbqTU7t6zMfeSacMmljYLWXRIj+qyt7mB+6gJbpn6pU541MKQWPSPc6roJ+rQD2kk/URVPr5Zsx4Gp4LXihy8WZC4+j7vrp3hP8yvj9iJ+K/wDxs/VfdEateeTHpTgg9xFJfRiovDQ8d4ZtNu37WB7/APSsrxWfJppeexv9KszQvttrm3mH92/2TWW0zxdH1LYUorW9wF7uNedTtC1fOB1gU+T+h/VSoPEkNXLNbQ4ulW+6rZ7gHBlZIx7TqP8AKpp654gxPBqufVxfhl/IRlQzan6A6O4tOzrYd6E/xMT99Ta/dRhOJyzq7PU0dLIAUAFABQAUAFABQAUAFACU6Ylxfr4wJ9txUW73jX8A/ln6/wBkYemC7Cg5LoyHTpk5dWfH5Gg4fqXZE2uCF/WjQ+9QalroUslhtCj3kuOsupm/bYDyX0R8BVBqJc1kn5/Y2ughyaeEfL77lTcfR91TuEfzPzKT8WP/ALbL1X3Ita48oBq4C6jj3pl+biXv4+4f61iOOz9iMfFno2hXf5GT2guYpB3o4/lNZ+l4ti/NFiKAVsEB6SUoQ45qQw8wcj6qAxkanTDtMSLaRqeDKZj/AIgAv9VOXPoiV+H6sc8/RC1NRzSH6N3Si0WVsvdDH9gVOj7qPPtZLm1E35v7ltSiMFABQAUAFABQAUAFABQAnumlMXULd8WPc5/7qjX9Uav8Pv8ASkvP+wvajl+BoOS91kOnTJPqwNAH6O3UvMbLt5T+jboT/hTj9VSObEObyKqUOa7l8WKgsScnmeJrPN53NzFYSSONz9H3VacI31PwZmfxb/49+q+5HrWnlR8blXDq6jW3kky0Y7o1+P8AtXnvG5ZuUfBHpOhX6eSmmGVI7wfqqoh7yJomhWxXQGBroF3tfaRn6kn/AIcEMX8CYJ9+aTOWWX/Daezo9W2V7cqQWB+nNnx6Yo19VFHuUCrBdDzex5m35kiuiAoAKACgAoAKACgAoAKAFP03JiS1bvWUe4p+NR710NP+HntZ8P7iz1DvqPg0gFh30CZe6yGGFOJmSfUNQoAd+y7zTsCM55x6B7ZCv1V26XLp2RtNXza1Lzz8lkw2apEa9HK5PD21bcG3v+BlPxe8aBeqI+a1h5bg+E1w6kMzbEmZT4BR7lFeacUnzaqXkem6RfoxIear1sSRN3ICuy9zMPccVsa3mKA56hSwSy8EtSO+mzWVx5YJHa0TVIij9JlHvYChdTlr5a5PyZ+nwKsDzgKACgAoAKACgAoAKACgAoA4XNnFJjrI0fHLUqtjPdkcK40mLjZOHutr0Ka+m2TC+iX5Ij+qwiB9oxwpDcE8PBKrjrLI80OZryyWK7ItCMiCEg8iI04/Cl8qGHfb0cn82H5EtP8A28P+Un4UYQ3zy8Q/Itp/7eH/ACk/CjCDnl4kgWcWgR9Wmgcl0rpHbwXGKGk9mCnJPKe5z/Jlv+pj/gX8KT2cPBC+3t/qfzYHZdv+pi/y1/ClRio+7sInKVi5ZvK89z5+Srb9RF/lp+FL55eIx2Nf9K+Qfkq2/URf5afhRzy8Q7Gv+lfI7G1jPEov8Iph01t5cV8h9Tku8qW21swEgz2oI4H04+HxpPZU+C+hJWm1TWVGXyZMXZNm41CCBg3HPVoc545zjjmnkl3EdymnhtnCxs9nzAtFFbSAHBKJEwBHZkDnXFhipq2t4llHoWVh1nVdXb9YF1aNEerTnGrTjOM8M0YQvtb+Xm5pY6ZyyQuyLYEEQRAjiCI04fCu4Qh32vZyfzZNro0FABQAUAFABQAUAFABQAUAeZCcHHPBxQdXUX+4WybS4sHmuY0kklaUzu4BYEMf0jxXA48O/NMVqMo5ZdcSutq1KhU2lFLCXoWG0b5LTZBksZdSxqvVu3p85Qp+kPEjGOFLfsw9kj11y1GuUNQsNvfu7iRuntua7aaYyKIYwI1QqFbUEVmlc81GcgAgcONEJOWWN6zTRo5YY9p7/XCS8TN2O9l18qth8pE6TSmNwsBSFQTgdVKwBcikKbz1yT56GrsJvk5XFZ97L+K7i4333hubJ2xIpWWJzEugFopEAwT2shyckjANKsm4kbQaOGpj03TWXnqn/c67l7euLxmdnURwxxKyaQGeRo9Tue1FzwXHA8a7CTkJ1+khp8RS3bfftjOEvN+Jm7PfW9k0XKs7hpcG2W2cqItWMiYDi48/wptWt7r7FhZw2iOanthe85LOceHgXu9m89xa39vGpHUFEaUaRnDSmMtq5jGVPspc5tSXgQtHo67tPOTzzLp4dMnzdvei4udpzRah8mCSNENI46JVi1auZBIb30Rk3Jo7qtFXTpYz/wBW2fim/wDBuGYAEnkKdKgUVpsuFti3VyYkMjtKyOVBYDrAODc+w1GS/Tbx4mnldNcQrrTeEksZ8jW7w7Y+S7IVwcO0McafvOgGR5DLf4aclLlgVum03b65xfRNt+iZnejXaNtBdtawzCSOaJGB4jEqL6agMAeIyfICkVNJ4W5N4rVbbQrpxw4tr/1zt/g1cVi35YebBx8kVQezJl4jz9EU7j28lbKxfkVDv5m/oailleFABQAUAFABQAUAFABQAUAFABQBlr/cOzkd3DTRCQ5kjilKRyE89SePhjnTbqi3ksa+J3Qils8dG1lr0ZZ7R3fgltDZ4KQlVUBMAgKQRgkHtHbSnBOPL3EavU2Qu7brLruc7TdqCOWWVS/z0axyISNDBV0hiAM6scM57TQorLYqerslCMH/AKXleKzuVlnuDBGYvn7lhBIHhUuulOOSoGnBBPM8+HAjjSFUljyJFnE7J83sx9pYbx1J2090oLiWWWR5C0sXU81wiHidA08CSOZzzNKcE8v4DNWtsrhGEcYT5vV+Z72XuvBbzLNG0gYQpCRldLqgAVnGni+AOII5V1QSeUcu1llsOSWMZb9M9ceRDt9yIEkDLNOIlk61YA+Ig/gANWn9nOKT2az1HZ8RnOGJRTeMc2N8fvvJm2N17e5kaSQvloGgIBXGlm1ahkH0weR5eFKcE+ozRrLKY8sPHm+KPOxt1Le2kSWMvqSDqACVwV16yxwB6Zbt5eFCik8o7drbLouMsbvP0x8jvvbZzTWc0UH5x1wvpae0Z9Ls4Zomm4tITo7IV3xnZ0Rnk6OIep6s3N5p04MfXDq888adOMZpHZLBOfF7O05+WOfHG/zJGw902a2s1vGcyWrO2kOGVjrJTUSCSFXGACO6uxr2We4b1GuXa2ypWFPC8/PHqy62pu/DPJDIdSPA+tGTSCe9WyDlT2ilOCeCJVqp1xlFbqSw8/vqdl2UouTc9ZJqMfV6NXzeNQOoLj6XDGc8q7jfIjtX2fZ4XXOe/wCfgWFdGgoAKACgAoAKACgAoAKACgCLtO+SCJ5X+iiknHM+A8SeHtpUIuTSQ3bYq4Ob6IzKbS2u0XykR2/VldYiOvrCuM/S5asf7U841J8u5CVuqce0SWOuO/Bc2+8dubeO5ZtEcmB6QPBuRUkcsEEZpt1S5uVbkmGqrdasbwmTLfaULyPEjhnjxqAz6OeWTypLi0stDkbYSk4p7ogDeuxyo69fSOBz58uJx6PtpXZT8Br85TnHMTdqbWgt1DTOFDHA4EknwA4mkxhKXRDlt0K1mbwfLba9vJCZ0kBiUEluPDHPI5jFDhJPDW4RvrlDnT28Q/K9v80esHz/AOa4H0/Lh49tHJLfboHbV7b9enmctqbftbdgssoViM4wScd5ABwPE12NU5LKQmzUV1vE2WEMquoZSGVgCCOIIPaDSGsDyaayiu2hvBaQPollVGwDghuR5HgPCnI1Tl7qGbNTVW+Wckmevy9a9UJ+tXqi2kNg4znGOWa52cs4xud/MVcnPzbeJ92dty2nZkilV2TmBnl3jPMeIolXKKy0FeorsbUX0Pq7atjE03Wjq0JDNx9EggYIxnOSPfXOSWcYO9vXyuWdkdL3asEUYlkcKjYwxB7RkcMZ5UKLbwjs7YQjzSeEc9mbbtrgkQyhyoycZ4Z8xXZVyj7yE1aiu14g8nCPeazaXqRMpfOkDBwW5aQ2ME+2uuqaWcCVqqnLk5ty3pskBQAUAFABQAUAFABQAUAVu8ezjcW0sIOC68PMHIz4ZFLrlyyUhjU1O2qUF3mdh3jnS3EBs7j5QqaAAmUJA0htfLT2/wDmaedUebPMsEOOqnGvkcHzYx02PU2znttli2MRmkcadKgsAzktkkcguefeBQpqd3NnCOul1aTs8Zb228WddxrSS2622liIcHX1wVtMoIH6Z4ZXlj/WuXyUsST+B3QwlUnXNb9c+PxMrYSF9nSWyW8jySy+gyplThlyWf8ARIAxx8Oyn5JKxSztggxblp5VRi8tvf49TTb0NPG1qAraACHmjhE0itpAwuQdOrv/AApipJ8xN1LsTgu7vaWXkibCspl2ffRtHIHZpiqsvpNqQYxgYYnw7aXZKLsi15DWnrmtPZFp536ka02PcodmsxmcAglGThB6I4HC5Hd6XdSpWRfOl/yIhp7IulvL8vA6bwW88V5cSHr9E0ahDDEsurC6TE2pTpyRn21ytxcEtsrxO6iE43Sk84a7ln4Gt3ZsjDaxRkMMLyfGpcnOk6eHDOKjWS5pNllpoclUY/crd/7V5LZQiM7dbHwVSxwCePDjil0tJ7jOug5V7LLyvuceklQLMAKD87Hw7+J4UrTe/wBRHEVilYXejjYap9oxzJBJEkUJRy6aMseSD1sZ5jhw8q7L2a3HOcsRVmzUKai0ksblftOwf5c1kv5m5kjuGx2BQesB82UfClwkuTn71sM21v8AMdivdk1J/DqWG+19qmgtxHK4R0nk6tC/oqSAAB3kUimOzl8B7W2JzjWk3jd48Dnu/e52jcHqpY+ujUxiRCmerAByD4mu2R/TW/QTp7M6ib5WsrbKx0KBYrqTqC0UwMdwrPEluEijGrmukZcnv48M+BLqcY5w1jHiRGrZyjlPKlusbLcatQDQBQAUAFABQAUAFABQAUAFABQAUAFAEPZWzIrZOriBC5J4kniefE0qUnJ5Y3VVGuPLEmUkcCgAoAKACgAoAh7V2ZFcIElBKhg3AkcRy4ilRk4vKG7ao2x5ZEykjhWWOw4YpnnGppHyCzuWwCc6VzyXPZ4Ut2SceXuGIaeEJua6smi1j6wy6RrKhS3bpByB5ZpOXjA7yrPN3g1qhcSFRrUFQ3aAcEjy4CjLxgOVZ5u87VwUFABQAUAFAB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20" name="AutoShape 4" descr="data:image/jpeg;base64,/9j/4AAQSkZJRgABAQAAAQABAAD/2wCEAAkGBxASEhUTExMVFRUVGRgaGBgXFhYXGhgdGxceGx0YGBcYHiggGRolHRggITEiJSkrLi4uGR8zODMsNygtLisBCgoKDg0OGxAQGy0lICY1MC81LS0tLS0tLy8tLS0tLS8tLS0tLS0tLS0tLS0tLS0tLS0tLS0tLS0tLS0tLS0tLf/AABEIAPUAzgMBEQACEQEDEQH/xAAcAAACAwEBAQEAAAAAAAAAAAAABwQFBgMCAQj/xABLEAACAQMBBAYFBwkGBQQDAAABAgMABBESBQYhMQcTQVFhcSJSgZGhFCMysbLB0RUzQlNicpKiwiVjgpPh8UNzo9LwJFSzwzVk4v/EABsBAAEFAQEAAAAAAAAAAAAAAAACAwQFBgEH/8QAOxEAAgIBAgMFBgQFAwQDAAAAAAECAxEEIQUSMRNBUWFxIjKBkaGxBhQj8DM0UsHRQuHxJCU1ghWywv/aAAwDAQACEQMRAD8AeNABQAUAFABQAUAFABQAUAFABQB5lkVRliABzJOB7zQcbS3Z8aVQurI0gZz2YxnOa7juDmWMmZ2BvtDdT9SEZM5KMSDqxx4jsOOPbT1mncI5IGn4hC6zkSZqaYLAKACgAoAKACgAoAKACgAoAKACgAoAKACgAoAKACgAoAKACgAoAKAFt0rX5LxQA+iF1sO8kkLnywffU7Rw/wBRQ8XufNGtP1JWy7lk2G5JP0ZFXyZyo+ukzSeo2HKptcPbfmZvo8izfxfshz/IR99P6p4rK/hkc6hGq393qntpUigIB062JUNzJAXjy5HPsqPp6FNZkWfENdOmShA1+yrvroY5eWtFbHdkZxUaSw2izqnzwUvElUkcCgAoAKACgAoAKACgAoAKACgAoAKACgAoAKACgAoAKACgAoATvSJLqvpB6oRf5Af6qtNKsVoy3FJZ1D8i92udGxIV9fq/ixf7qYr31GSbf7PD4rxx/krui2LN2zerE3xZRTmrfsIj8Ijm5vwRC6QptV/L3KEX+QH6yaXplitDPE5c2ol5YGdushFnbg/qk+yKr7ffZotIsUQ9D3s3bttcO8cUgZo/pDBHbjIJGCM9orkq5RWWjtWorsk4xe6LKkD4UAFABQAUAFABQAUAFABQAUAFABQAUAFABQAUAFABQAUAI7e2bXeXDf3hH8Po/wBNW9CxBGQ1subUTfmaffRtOzrJO8IfdF//AFUbTrNsiw17xpa4/vofeiWP5y4buVB7yx+6jWdEHBo7yfoZPeWbrLudu+RwPYdI+qpNS5YL0K3Vy575PzGlvNdfJdntg4YIsa+ZAXh5DJ9lV9UVOzc0eqs7HTbeGDL9E9sTLNJ2Kir7WOf6fjUjWPZIruDRfNKXwGXUAvwoAKACgD5muZA+10AoAKACgAoAKACgAoAKACgAoAKACgAoAKAEDtN9U0rd8jn3sauYLEUvIxVzzZJ+bNT0gS/NWKd0Ofeqj7jUfTdZMsuJv2K4+X+Cx6LpQkV055LpJ8grGkatZlFD3CJctc2YzZEZmuogeckq59rZP31Jm+WDfkVVKdl682bHpW2hkxW47MyN9lfvqNpI9ZFrxi73a16su+jWy6uzDkYMrFvZ9EfAZ9tNaqWbMEvhdXJRnxNXUYsgoAqd4totEgCnDMeB7gOZqs4nq5UVpReGyRp6lOW/Q97Lvma36x+JAbJ78Zpej1M56XtbOu/0OW1pWcqM9sCVmuVYk5bVq8eBqi4bZKWrUm+ue8maiKVWMdDUttGISdVq9Pu+7PfWkerqVvZN+0QOyly82NiXUkbCgAoAKACgAoAqN5d4YLGISzaiCwVQoBYkgnhkgcgTSZSUVlknSaSzUz5IErY21IrqFJ4jlHHDPAjBwQR2EEYrqaayhu6mdM3CfVEqKZWzpYNg4OCDgjsOO2ujbTXU90HCNtK+jgjaWQ4RRxP1ADtJPCuxi5PCEWWRri5S6IykHSRalsNHKo9bCn3gHP11JelmkVseL0t7po1ez7+KdBJE4dT2j6j3HwNR5RcXhljXbGyPNF5RJpI4fn26Ppv+832jV1D3V6GIs99kjae0pJ+rL4+bjWNcdy9p8eNJhBRTF3XytxzdywddnbYeGGeFRwnCqTn6IGc478g4rkq1KSfgLq1DrhKC7yXuQV+XQliAAWOTwHCNjSdR/DeBzh+O3i33EfbF215dsy8TK4VPLOlfhg++uwSrrE3zeov9XgddlbLFGka8kUKPYMVVSeXk1lcFCKiu49XMmlGbuBPuFNWz5K5S8EOxWWkZ7dO4dnkDEnIB49+ao+DWzlOab267kzVwikmiJvTNmbHYige/j99ROMWc1+O5Id0kcQz4lleHqrEDtYKP4jk/fVhqP0eHqK67L5keHt3kDdSLMjN6q/Wf9Kg8Gh+rKXgvuPauXspeJDtXL3Kt2tID/Nn6qjVOVmsUu/mHZJRqa8jdVsipCgAoAKACgDCdKm8lxaJClu+hpC5LYViAmOADAjiW+FNWzcVsXXBtFXqJSdiyl/cpd/743eybS5PMuuvHLVodTjw1CkWvMMkvhdSo11lXk8fNf2J/RRcM2z7iMH0kd9PhqQEfHNdpfsjHG4KOqjLxS+jwZ3ob2kUu2hJ9GZCcftpxz56dXupFLfM0T+O0J0KxdV9mN3aO04IApmkSMMwVSxxknsFSW0uplq6Z2NqCb9Dtc26SIUdQysMEEZBpSeN0MyipLEugrt9dzvkwM0JJiJwVPEpnlx7Vzw48R41YUajm9mXUzuu4f2K54dPsRNwNrmC6VS2I5fRYdmf0T554Z8aVqa+aG3cN8N1DrtUW9mOBjgE91Vhp28I/PbNkk95J99Xa7jET3k2SYLQadchKp2es+OxAfix4Dx5UmUt8LqLhXtmWyO/yOII8uS6DTgBgjAk8nGG447RwPf2Unmlnl7x1Vw5XPO31It/CEkdBnCsQM8+B7fGlp8yyM2RUZNIttxog19AD2Fm9yEj401qH+myTw9c2oiOmqo1pE2scQyfuN9VRtY8UTfkxyr30UO6A9OT90fXVJwP35/vvJmt6IrL89ZcMPWfA9+BUDUvtdXJeLwPV+xUvQuN7pcCOMeJ93AfWatONTxGFfxI+jWW5M47JPV2ssnacge7A+JprRfpaOdj6v/g7cua2MSNuzDqnB9UE/d99RuEV8+oT8BzVSxDBs61pWBQAUAFABQAs+m2D5u2k7ndf4lB/oqPf0Rovw9P9ScfLPyKu3+d3dcDiYJf/ALQ32ZK51qH5/p8WT/qX9v8AKJPQncencxd6xuPYWB+sV2h9RP4hh7k15ozG6p6ja0S+rcPH7y0f303DaZY6z9XQN+MU/szSdN8p6y2TsCSNjxJUfdS728orvw7Fcs5d+y+4ztjOTbwk8zGhPtUVIXQzlyxZJLxZ3u7dZEaNxlXBUjwIxSk8PKGZwU4uL7xE7WsGt5pIW5xsRnvHMH2jBq4hLnipeJjbqnVY4eBtbLfhTYyJI3z6oUU+vkYDeY7fLxqHLTtWZXQt4cST07Uve6epjeoWH84NUnZH2L3GXH2Bx78cjLy5bLp++hVcqr97r4EWeZnbUxyfu7AByAHcKUkl0GZzcnlnOunE+4sJkE5Lp+cOWaPv7S0feO0rzHZnsbTcNn0JEkrN47PwJ+4T4v4fEsPejUnU/wANjvDnjUxHPVUawhba/MSfumomu/l5+g7T/ERn91pdLSE8gmfcaouDz5JTflkmatZUSDskap4/Fs/fUTR+3qYvxeR614qZ13gudc7dy+iPZz+OaXxO7tNQ8d23yEaaPLX6nfaTaLaGPtb0j9f3/CpGql2ejrq8d2JqXNdKXgS9z4vzj+Sj6z91SOB1+/P0Q3rJbpGkrQEEKACgAoAKAMT0vQatn6v1csbe8lP6qau9wuOBz5dWl4pmO3AfrbHaVt3xGRfPSQfiq01XvFoteKLk1NNvnj6/7kTolvNG0FXPCWN19uA4+zXKX7Q9xyvn0ufBkTbHzW2HPLTdq3vkVvvoltYOUe3w7/1f2LnpqmBuol9WHJ9rt+Fdv6kT8PxxTOXn9l/uNnZK4giHdGg/lFSV0Mvd/El6sl10bFR0oWzLdh8ei8a4PeVJBHmOHvFWOklmODN8Xg1cpeKMfipZUlpe3TSWyFsZWRl1YAZgI1xqPNiBwye6mYxUZ7eBKnY51Jvrn+xqtq7pWsdgbhQ/WdWjcWyMtpzw9tR4XydnK+mSyu0FUNP2kc5xkk7u7mWc9tFK4fU65OHwOZ7KRbqJxk0hzS8OpsqjN5yzLXUhgjmRMY+USxgkAsFAAwG5jI4HHPNSUlOSz4FbJ9lCUYeODluap+XW+PX+4k/ClXv9NidBvqIYHdVSa4rN45tMDftYUe0/gDVfxSzk00vPYf00c2IxsUzLnBxqGD4isnXbKGeV4zsWcop4yfI3KkEHBHIikRbg8rY60msM8muN56950kX92ZWBIwAoUDwFSNTqHdLmfhgRXXyJo1271vogXvb0j7eXwxWp4ZV2enj4vcrNRPmsZZVPGQoAKACgAoAot+bLrrC5QDJ6ssB4p6Y+K0mazFkzQW9lqYS8/vsJzcDa0dvdZkbTHIjxuTyAYZBPhkAe2otcknua7imnndTiCzJNNFNse+a3mimXiYnVvMA8R7Rke2kReJJkq+pXVOt96wSN4dp9fdS3CAqHfUoOMjGMZx28K7J5lkRpdO6tPGqXcidv7tiO8uzLGcp1cajhj9HJHHuLEeyu2vMhjhumlpqOSXXLY/rYDQuOWkfVU0w8veZ1oEldt7Y8d3C0TjxVu1W7GH/nGl1zcHlDGoojdBwkJG+tHhkeJxhkJBH3jwPP21bRlzLKMhbU65uEuqOyKGgChlDCRjhnVeBRQCNR48RXN1PI4t68Z7zf7X2zavs8wLPGZOqRdOscxpyMnh2VBhXNWczRdXaiqWl5FJZwjG22072NQiXIVVGABNHgeXGpbrrk8tblVHUXQWIzwiLduepwzqztKznDKx4qOJ0+NLisSG5v9PDeXnJpujDZJeZrgj0YgVXxZh9y/aFR9XPEVEn8Iocpux9ENCq80Rlt6LgvIsS/o8T5kfcPrrN8Xt7S1VLu+5P0sFGLmykMajm4/wAIJ+vAqo5F3y+RLUn3L5noxrgEscHl6Izw554+PfXeziknnZ+RxSfTH1Piwg/RYE9gwQT4csZ9tcVSeyaydcmt2j5bQl3VPWIHxoprdlih4sJy5Y5GGigAAchW6iuVJIpm8kG72vBGdLNx7gCceeOVRLtfRS8Slv5bjkKZy3SPVltWGU4RuPcQQfZnnXdPrqb3iD3CdM4btE2pY0V22du2toAZ5Vj1cs5JOO5RkmuOSXUfo01t7xXHJF2VvbYXLBIrhGc8lOVJ8gwGfZXFOL6Dl2h1FK5pxaRcuoIIPI8DSiKnh5PzPtCzMU0kODmN3T+FiPuqvawz0Om1TqjN96z9DVbn7jvdwvMxUDDogLMpVxjDthTlRnl209XVzLJWa/iq09ihHxTffleBEG52bj5L8rg67OnRpm5hdWM6McvGk9nvjI5/8m1V23ZPl8djxvVuVPYxrJJJG4dtACasg6Sc8QOHCidfIsitDxSGqm4Ri1hZGpZb0xR7LjvJMkLGoIXiS49DSM9papKmuXJlNVp3HUyrXi/l1KveTfwrsuO8txoedwihwG0EFtWQOBxoOPMVyU/ZyhNen/VcJdxdbH3nj/J8N5dusWtRqPEDUTjgBk8cZxSlLbLGpVvncYlR0hbvGdVuoBrYAagvHWvMMO8j4g+FTdNcovlZR8U0bn+pBbrqLQ1YIzjTWzPldAKAJFhZvNIkSDLOQB+J8AOPspEpKKbY5VXKyajHqx47F2dHbQpCn6I497HtY+ZqonLmllmxopVVagu4yexN+nl2nNYyIqKGdYiM6iU5hsnByoJGMYx20zz5lyk6dGKlNFNYb1LPc3MOjEgdtOfS1BGIYcuHYcdw8Kz2qpnBStW7k/Am8m0fBIsutcchp8lx8edVmbF7scfAXiL78+rO8huAgJVgPW04Jz3mnp/mVBNx28cbja7LOz+pw61+1QfEpx+Apnms74/HlF4j4/Us9nDN1GTzKgns49XU/Spfm4OXXGRiz+C8eJYbZ28qgpEct2t2L5d5qfr+KKtOFW78fAZp07k8y6GdsbOSZtKjPeTyHiTVDp9NZqJ4j8WTbLI1rc0uzt3ljYOXJYceHAfjWh03CYVSU28tEG3UuawlsXdW5FMtvfuTBfsJGd45FXSrA5XGSeKHxPZg03OtS3LHQ8Ss0m0Umn++ooN6N2riwlCycVPGORcgNju9Vh3VGnBx6ms0euq1kNuvev31Gj0fb7JdIsEzabhRjj/xQP0h+13j2jwkV2c2z6ma4nwyWnlzwXsP6FdtbcO4lubm4imSMyt6B9LK8tZyBwJK44dhNJdTy2mO08VrhTCqcW8dfB+BaW+zbyPZ88Mbl7lSAHDYJbShyGY8OHfS+V8mO8iu6ieqjZNLk8PLcVS21/8ALurBf5ZqPHWurVoyfTzj6PjUX2ubzNU56b8rzNfp+m3X59TZ9Ikc67Ls1uCTMJB1mSGOrq3zkjgadtT5FzFPwmVb1tjq93G3zRiZNrn8mNak8rlHHkUbI8tSg+2kxl7OB7ilCV8bfFY+RZ73ME2TsuMfpCWU+3B/+w0uT9lFPVvbNlj0hN1eytmQ96K5HlEPvkrs9opCKN7ZMY1rtiCy2dby3L6FEUKk4JJJQcAFBJP4GncpLciODnY1E5bxbo294vWJhJCMh1HBsjhrHb586k1Xyh5oq9Vw+u7foxTXtq8UjxuMMhKnHHiPHuqzhJSWUZe2t1ycX1Rxro2MXor2WumS5I9LPVr4DALH25A9njUHVz35DQcIoWHY/Qo99r97TbtvPkhSkQPHhoLMrjy5nzxVXJ4nk1NSU6HErt/82W2kuRwVjFN7AdDj2hT/ABVyeVMXR7dLiQtvM1ltkyIdIMgcEerIME/E1DllQko9VnA9DE61n94GD+WLj9YfcPwrP/n9R4h+Xr8D0duXGMa/gv4Ut8T1LWOb6CVpq85wfPyxcfrD7h+FI/8AkNR/V9Ed/L1+BFuLl5DqZiTyz/tTFl9lkuab3FxrjFYR8toDI6ovNjj/AFopqlbYorv/AHk7OSjHmZu7CySFAqjzPaT3mtnptPCiHJEqLLHN5ZJqQICgAoArd4NjRXkDQyjg3IjmrdjL4iuSjlYJGm1M9PYrIf8AJ+d9oWjwTPE3B4nK5HDip4MO7vFQZJp4N9VZG6tSXRrP+w2txdpC6gihNwxdEZ5ArkSMxlb6TfS4DjwPHUKlQeUkZHiVDotlNQ2zhbbdC0sd4bO3eaKa6TUsv6Z9LGhBxxzIxjPhSlJLbJGlo77YxlCt4x3IiSXWy7i5i6h4OvkYlpECiXAQ8FcjIJ5Z54zjHMGYN7DvZ6uqqXaKXKu59Opm+ladURLbrS5V0kCs2p1BSRSC3MjIB48fS8qZv6YLHgcHKbt5cbY8uqFncqdIPYSR7QBn7Q99NRJ3FJJuMDS7+yf+n2ZH6tlG38YH/ZTk+iKGnrN+ZbdLvpTWVuvNYAAP+YwUfYpdnVDel2jKXmT+lhjNcWWzoz6uQOwuRGvuUE+2u2dUhGm2jKbG3GgUBRyAAHkKeIIjd5pNV3cH+9f4MR91W9KxBGN1cua+b8ytpwjE64ubqG0iuYJHXqLlgwBIU640KlwOBX0CvH1vGqriGedSRr/w84yqlBlz0rhLuzs7+McGyreGsZwf3WUr5moVm6Ui603sSlBkLpDlF1s7Z95zODE5/a08f5o299Fnupi6FyWSiUu+UnXQWFz2vAY3P7ULaDn66YxifqkO1LDlHwf3Nnsi56yGN/WRSfPHH41k9RDkslEeJdMgFAHa1tnkYKgyfq8SeynaKJ3TUYLIic4wWWa3ZGxVh9InU+OfYPKtRouGw075nvL99Cuuvdm3cWtWZHCgAoAKACgDD787gpeFp4TouMcQfoSYGBq7mxwz76asqUi44dxaWmxXPeP1XoJuaOWGRlYNHIhII4qynu4VEezwa6MoXQUlhp/E4VwcSXceGm0kc8jjkcPdSkiHqdXGp8slnJ7MurLEkk8ySSfaTXHnvHaLq7I+x8i83v2b1FtYKRhnjllbzdlI9ygD2U81iKM5qLu21Fj7k8fIpNrbSe46rUAOqhjhXHdGMAnxOc1xvIzGKjn4lw23hdbSguJ8RorwA8chVjI7fME+2lZzLLGuz5K3FeZptxmO0NtS3bfQj1Ouez/hxj+HJ8xSo+1LIzd+nSo+I5KfIAgdovqmlbvdz72Jq5h7qMTdvZJ+bI9LG8G33G2cl3Z3ls/J9OD6pIOlvYyg+yq7Wxy0aPgc+VSa8TMbu3TG1vdlXHouokeIHski9JkHmU1D/F31WLo4s1Ni9qNqM9Ht0/IGsmUkdcssbZ+j6JDLjxzkebUhS2wOuv2+chSbQdoEgONCO7r3guACPL0c+ZNcxuL5faz4m93Im1Wij1GZfjkfA1m+JQxe/MUVm9O8cyy9RBkEYBIGWLHkq+8DvzUrQ6GEoKdm/kDNxutunfCIfKZBqJzgnUVGPo5HM+2n7uFStszFKK+vqRZauC6bl/LtazsZYLU6usnOAQM8zgFz2AngKtNPp6tMlCPzGo0XaiErV0j+9iLt/fQW99BZiPX1pQO2rGnrG0rgY4958MU/KzElEe03DXdpp35xjO3jjqasSKSVyMjmM8RnvFOFbh4yeqDgUAFABQAUAZTfbcmK/AdSI514B8ZDD1XHaO48xTc61Is+H8SnpXjrHw/wK7a+4W0bfJMPWqP0ojr/AJeDfCo8qpI0tHF9Na/ex5S/yZd05g/7U30ZNsqhbDD3OVuQHAb6OQG8s8T7qX1KKmyWmsafn/sNHf2S0nvo4T1bLHbgjLSAAYZzpMZAyEVW9Lhin54bwUtXMoOXmZqWy2esnVlYgQuogm6L46syEgqdB9HBHtzxxSMIdUptZKjbiWnVq0AGNQBI6/1SSGMno+qRp44zmuSx3DkOZPEje9B0JV7xWBVx1IIIwR+c4EHlTlXeRtY8qJu97ttG0h1KAXZtK55d5JA8BSdTd2UMo5oNItTbyN4XeJpVB1E95qRqNbarKoQeM4z8Sr0HB9PLT6m61Z5eZL4d5z0nGe+rSOorlY611RmrOH316aOpkvZbwje9Er+ncL3rGfcW/GmdYuhO4N1kvQyPTFYCLaGtRgTRq5/eBKH4KKqbVubDSyzDHgeNn32x7RESezkuJTHG7uWBX00D4VSwAADY5dlCcV3HXG2b9mWCw21tfYKO0LbNcEBfSjKp9JQ3Ahge2uuUc9BEIXNKXMVOydpRWMt1CxJRGYx55kqcBTjtIx7jVRr9I7pRa7tvgSoScopnvoytPlW1FeTjoDzt4kEBfczg+yrOiCjiK7hnUy5axi228c7bae01fMrHgLgfSCB9WeeeOKd532nKLno61w9X/wCrP0MzO5ut4VHMROB5CJC3280h72ljH9HhTf8AV/d/4OUZ+Vbw55hJT7BCn/cvxrnvWin+hwrHiv8A7P8AwStwLp59s3UuSQRLn90SKqD2AClVtubGuJVRq4fXHG+V9txsVIM0FABQAUAFABQAUAITpNQDaU+Bj82eHeYlyah2+8zb8Gbejhnz+5kLgcaTHoRuJVNWKfcWG7DYuVPPSsrdvHTExwcZODjHbTkepU27xJO17pUuZtaswdIwcNpbikbEZI5HGk8BwPsofU5FNxR2s9qQpZBGchuuY6RbW0pAKcx1pyV/aPHPDlXU0kccG55x9xjdHUyy7Q2hJG2qMiIBgqKCcueGg4b97mc05DqyJesVxT67nrpQufnIY/VVmPtOB9k1D1ntWwgWPC/06LbfBf2MDyTzqVD9XiKfcv7Iq7c0fh/zn/8Apn2YYAFK4bLmvsuY1+IIOvQabSQ3e23w/wAmw6LTpupF74s+51/GpktStRXzxWN2VdXD5aDVOmbTbint5lf06wHrbV8cCki58QVP31BtNBo3s0XWxbLY720LXEMbyrDAJCY3Y5aEFQSBx9EUqKjhZGpStUnysnXNrsF9crwxHSup2MUnJQF7uPDAruItiU7lsmJ7ezHy25xy66THlqOKYl12LCv+HEYPQnsFwZL1uClTFGPW9JS7eQKgD/FTtS7yLq7P9B12a+N45c9uof8AQX8KSv4rLa5f9pjjy+7K7o+uFO0by6c+jGk8nvkz9QNJr95tj/FIuOkqpXVtL6EDcW7KNfXrfSjgcj9+VvR+Ix7a5W92x/icMqnTLvkvojQ9CNpwuZf+XGPYCx+sUuhdSD+IZ7wr9WNKpBmwoAKACgAoAKACgBDdKP8A+Tm8ov8A4lqHd7zNtwX+Tj6v7mUYZpvOCwtqVsXGR22FcrDOrucBQ+CQSM6CFzgE41YzjszTq65MrqKpRbi+p525cpJOzocqQnHjzCKDzAPMHiaH1ERTUcHC1s3kzpAOOfECm52qHUkVUTtzyj86NNkRW1kgRldpPTkZTn0yPo/4RgezxqVThxyin1fOrWprGDI9IMmq8kHqqqj+DP1tUC2xR1SlLosFzRRKfDJQgt5Z/wAGbkTOB2Z+qjT6iMZW2d7X1YniOgnZXp9PFZSaz5JI+EZbypyEnVo+VdZv6DNtP5niylL3KV9WaXo0l/8AXfvRuPip+6rnsFTpoxMetY9VxKdvjnHojb797tC/tTGMCRTriY8gwHI/skHB889lRJx5kXdNnZyyJjaG9N4ltHYnXC1sxBZXdZDjUNDYP0Rny4Co7k8YLGNUW+frk57vb5XdrN1pd5/RK6JZZGXjjjgk8Rj40Rk0FlMZRx0KhIpbmY6QWeRix4k8zkkk9gzzNM2Wxri5SHUktj9J7u2C29rDCvJI1HmccSfEnJ9tTKnmCfkU9jzNsSu3tuNFtW4uYsEq8ijPL831RP3+yo8pYm2jZ6XSq3Qwqnt0f1yUVjtGSFJUQgCZAj9+nOcA9meXlSFLCwT7dPCycZS6xeV6na32potZbcL+ekjZm/ZjBIXH7xzXVLCaG5afm1ELm/dT282OTos2f1Oz0J5zFpD7eC/yqKlVLEEZLjFvaaqSXRbfI11OFWFABQAUAFABQAUAIjpTH9pTfuxf/GKh3e8zbcF/k4+r+5k6aLUZvRzsW1v7GWG4jDGOU6WHB0DKp9FuY454cj21JqSlHDMpxtyr1Kku9C53l2T8kupbfVr6tsBsYyCoYZHfg4NIlHleCPXPmipF90W7GjurqRZCcLCxABxkkhQfZnPnijso2LDCzUSoxKHibfcW/wDk1xJbSnGo448AHXI+I+oVF0c+zm62TOKVdvTG+H7TKi5T5XfvpDMHkP0cZ0g4zk8AMDnTEsW3vG6JkJfldGm8Jpd/i9y+3y3bijhWSGJgU4NpORjvYHif3h/tJ1emjGGYrp+9yu4br7JW8tksp+P7+hgpuAPj/tSeHrtb4pvKQvj81pdBbOCw5bZ9di56PpMX8XiHH/TP4VqNSv02eacMljUL4jkqsNSKzpq2JFoS6UYlzpfH6a8ACf2gSBnuPgKi3zUZRXeydo5Pddwo6STho7tbPiigQxji6qzN2kkZ9wzyrL6u6dlrUvHGDnQZG8W0fktpJKOLImEHexwqDHb6RFbBezArdNV216g+je/p3/QwW6u5KxL1l0iyXRDtHA7qQdP6Tc88TxPHGRSIQ731LnXcUlY+SltQWMyRmtj7He+2gY5LcQhdRmSNSirgHAOc6dRwMjnzFNpc091gsr9UtJpOaE+bPRvd/tFXtzYc0Eio6LE0rMEjDaio1BQScn0STwJ54JpEoYJWn1kLYNxeVFdcYHftra8GzbVS3JFVI0GAXIGAo+89lTJSUUY2jT2ay7Ee/dvwMFs/pI2nPLiG0SQZ+giyEgeL5wvmRimVbJvZF3dwbS0w/Usx5vH2GxExKgkYJAJB5jwOKkGZezPVBwKACgAoAKAEV0qD+0pf3Y/sCod3vM2vBP5RerMjTRajL6E7nElzH3rGw9hYH7QqTQ92Z38Qw2hP1X2MR0gPq2ldH+8x7lA+6kz94raP4cS46HJtO0QPXikX7Lf00qr3hGr/AIfxNBv3s54rpnP0ZfSU+wAjzB+uqzW1uNjfiXfCb42UKC6x2J+5caRfOSXcUQOPmw8epseuTxUeAp/SLk3lJLyIvFJStfJCuTx34ePgbLbFzFo0m4WAuMqxZOPsbgw41PslFLDlgo6K582VByx3f8Ch21bdWxXXG+TkNGylTx8OXlUfhdbWq7ntnKJX4m1CnwzGGt0sPyO+5j4vrc/t494I++tHqP4bPP8AQPGogO2qk1wuOl2TVC6+oqe8yA/VVJqrM66EfBFjpI+y2JepxL7hobjS9ZbwjtDaPc3D4EVndXXjV+rQmfRs23SbamTZs4H6Ol/Yrgn4ZrV2r2GRuEzUdXDPft8xY7A2ftW+eGVJGxCQiSuwGgA8dI5vjODwOeAJplKctzRaq3R6aM65Ld7tJfL0GTtK8W7jubW0uEW7UAOwGNWOYyP4cjOnNPN52j1M7TW6JQtvg+R937/bEncxTQzFZAyyxsMhuJBByOfMcKiPKZtK3XbXmHuvwLiyjutrXiJJIWZs5YjhGg4nSo4AdgHaSKUs2SwyHY6eH6duMf8Ad+o9Ni7JhtYlhhUKq+9j2sx7SamJJbIxl9875uc3lk6ujIUAFABQAUAFACM6Vx/aL/uR/ZqJd7xtOCP/AKRerMfTJbGz6JLjTtAL+sjdfdhv6aeoftFPxyGdLnwa/ujLb2vqvrs//sTfCQiuz6spavcj6Fh0aT6Np2x72Zf4o2H112D9pCNQs1seO9WxvlUBQYDqdSE947PIjhStRT2sMd5G0WqentUu7vFJeWkkTFJFKsOYP/nEeNUc4Sg8PqbKq2Fq5oPKC5vJZMdY7PpGBqOcDuHurrlKez3ExrrpTkkl3sr5XyfCtXw3R/l68v3n9Dyv8R8X/PX8sPcj0833sm7vPpurc/3sf2xU+3eDRSaSXLdF+Y9qpzZit6QJNcV0fd/hI/Csp2vPr2/PHyLemOK0hRVfrqOjC6KJdTmPukRvfz+zVXqq86mp+I3btWxz3tsssbxt9F1ZT5MMH66v2slTCTjJSXcfnnY21pLSYOQXaAOqLrKqrEnJIH0lzkkcM8M1Ci+V+nQ3d+mjqa8Lbmw3tv8AAg2V/LDKJo2KyKSQR3nnkdoPdXFJrdEi2iFlfZyW3gaGaS723drpRVKqFJA9GNe1nbmcnOB7BTjzYyviqOGUPLzn5t+g2t1d07awX5sFpGGHkbm3gByVc9g+NSIQUTL63X26qXtvbuXcX9LIQUAFABQAUAFABQAjulof2i3/AC4/qNRLveNnwL+V+LMbTJcF5uRcdXtC1b+9C/xgp/VS63iSIPEoc2lmvL7blLtx83Vwe+aU/wDUalvqzOQXsr4fY77pzaL21bumj+LgffXY9UJtWYNH6aqUU5hOlB1xAMDUS5z24AHDyyfhVdxBrES/4EnzTedhezn0fd9dNcMipalJ+f2HPxNbKvhtji8PZfNojVsjyJs72D6ZY27nQ+5hSJ+6xdL/AFI+qH1cy6EZvVBPuFUVs+SDl4G5iuZpCr3j42s/7jH4ZrGaSWdRF+ZdJCprVnDadEcuNoKvrK3vUZ/Gm5Vc84PweRnUPFbHhta8EMEsp5RozfwqTU9vCK6mt2WRgu9pH5nyTxPEniT3mq/ruejRSSwhqdG+5lnNarczx9Y7lsBidICsVHojny7c1KqrXLlmX4rxG+u51VvCWPXdDHsrKKFdMUaRr3IoUe4U8lgoJ2TseZtt+ZIrogKACgAoAKACgAoAKAEj0uj+0D4xR/W34VEu942PAn/0vxf9jFUyXJ3sZtEsb+o6N/CwP3V1PDEWx5q5R8U/sQbqTU7t6zMfeSacMmljYLWXRIj+qyt7mB+6gJbpn6pU541MKQWPSPc6roJ+rQD2kk/URVPr5Zsx4Gp4LXihy8WZC4+j7vrp3hP8yvj9iJ+K/wDxs/VfdEateeTHpTgg9xFJfRiovDQ8d4ZtNu37WB7/APSsrxWfJppeexv9KszQvttrm3mH92/2TWW0zxdH1LYUorW9wF7uNedTtC1fOB1gU+T+h/VSoPEkNXLNbQ4ulW+6rZ7gHBlZIx7TqP8AKpp654gxPBqufVxfhl/IRlQzan6A6O4tOzrYd6E/xMT99Ta/dRhOJyzq7PU0dLIAUAFABQAUAFABQAUAFACU6Ylxfr4wJ9txUW73jX8A/ln6/wBkYemC7Cg5LoyHTpk5dWfH5Gg4fqXZE2uCF/WjQ+9QalroUslhtCj3kuOsupm/bYDyX0R8BVBqJc1kn5/Y2ughyaeEfL77lTcfR91TuEfzPzKT8WP/ALbL1X3Ita48oBq4C6jj3pl+biXv4+4f61iOOz9iMfFno2hXf5GT2guYpB3o4/lNZ+l4ti/NFiKAVsEB6SUoQ45qQw8wcj6qAxkanTDtMSLaRqeDKZj/AIgAv9VOXPoiV+H6sc8/RC1NRzSH6N3Si0WVsvdDH9gVOj7qPPtZLm1E35v7ltSiMFABQAUAFABQAUAFABQAnumlMXULd8WPc5/7qjX9Uav8Pv8ASkvP+wvajl+BoOS91kOnTJPqwNAH6O3UvMbLt5T+jboT/hTj9VSObEObyKqUOa7l8WKgsScnmeJrPN53NzFYSSONz9H3VacI31PwZmfxb/49+q+5HrWnlR8blXDq6jW3kky0Y7o1+P8AtXnvG5ZuUfBHpOhX6eSmmGVI7wfqqoh7yJomhWxXQGBroF3tfaRn6kn/AIcEMX8CYJ9+aTOWWX/Daezo9W2V7cqQWB+nNnx6Yo19VFHuUCrBdDzex5m35kiuiAoAKACgAoAKACgAoAKAFP03JiS1bvWUe4p+NR710NP+HntZ8P7iz1DvqPg0gFh30CZe6yGGFOJmSfUNQoAd+y7zTsCM55x6B7ZCv1V26XLp2RtNXza1Lzz8lkw2apEa9HK5PD21bcG3v+BlPxe8aBeqI+a1h5bg+E1w6kMzbEmZT4BR7lFeacUnzaqXkem6RfoxIear1sSRN3ICuy9zMPccVsa3mKA56hSwSy8EtSO+mzWVx5YJHa0TVIij9JlHvYChdTlr5a5PyZ+nwKsDzgKACgAoAKACgAoAKACgAoA4XNnFJjrI0fHLUqtjPdkcK40mLjZOHutr0Ka+m2TC+iX5Ij+qwiB9oxwpDcE8PBKrjrLI80OZryyWK7ItCMiCEg8iI04/Cl8qGHfb0cn82H5EtP8A28P+Un4UYQ3zy8Q/Itp/7eH/ACk/CjCDnl4kgWcWgR9Wmgcl0rpHbwXGKGk9mCnJPKe5z/Jlv+pj/gX8KT2cPBC+3t/qfzYHZdv+pi/y1/ClRio+7sInKVi5ZvK89z5+Srb9RF/lp+FL55eIx2Nf9K+Qfkq2/URf5afhRzy8Q7Gv+lfI7G1jPEov8Iph01t5cV8h9Tku8qW21swEgz2oI4H04+HxpPZU+C+hJWm1TWVGXyZMXZNm41CCBg3HPVoc545zjjmnkl3EdymnhtnCxs9nzAtFFbSAHBKJEwBHZkDnXFhipq2t4llHoWVh1nVdXb9YF1aNEerTnGrTjOM8M0YQvtb+Xm5pY6ZyyQuyLYEEQRAjiCI04fCu4Qh32vZyfzZNro0FABQAUAFABQAUAFABQAUAeZCcHHPBxQdXUX+4WybS4sHmuY0kklaUzu4BYEMf0jxXA48O/NMVqMo5ZdcSutq1KhU2lFLCXoWG0b5LTZBksZdSxqvVu3p85Qp+kPEjGOFLfsw9kj11y1GuUNQsNvfu7iRuntua7aaYyKIYwI1QqFbUEVmlc81GcgAgcONEJOWWN6zTRo5YY9p7/XCS8TN2O9l18qth8pE6TSmNwsBSFQTgdVKwBcikKbz1yT56GrsJvk5XFZ97L+K7i4333hubJ2xIpWWJzEugFopEAwT2shyckjANKsm4kbQaOGpj03TWXnqn/c67l7euLxmdnURwxxKyaQGeRo9Tue1FzwXHA8a7CTkJ1+khp8RS3bfftjOEvN+Jm7PfW9k0XKs7hpcG2W2cqItWMiYDi48/wptWt7r7FhZw2iOanthe85LOceHgXu9m89xa39vGpHUFEaUaRnDSmMtq5jGVPspc5tSXgQtHo67tPOTzzLp4dMnzdvei4udpzRah8mCSNENI46JVi1auZBIb30Rk3Jo7qtFXTpYz/wBW2fim/wDBuGYAEnkKdKgUVpsuFti3VyYkMjtKyOVBYDrAODc+w1GS/Tbx4mnldNcQrrTeEksZ8jW7w7Y+S7IVwcO0McafvOgGR5DLf4aclLlgVum03b65xfRNt+iZnejXaNtBdtawzCSOaJGB4jEqL6agMAeIyfICkVNJ4W5N4rVbbQrpxw4tr/1zt/g1cVi35YebBx8kVQezJl4jz9EU7j28lbKxfkVDv5m/oailleFABQAUAFABQAUAFABQAUAFABQBlr/cOzkd3DTRCQ5kjilKRyE89SePhjnTbqi3ksa+J3Qils8dG1lr0ZZ7R3fgltDZ4KQlVUBMAgKQRgkHtHbSnBOPL3EavU2Qu7brLruc7TdqCOWWVS/z0axyISNDBV0hiAM6scM57TQorLYqerslCMH/AKXleKzuVlnuDBGYvn7lhBIHhUuulOOSoGnBBPM8+HAjjSFUljyJFnE7J83sx9pYbx1J2090oLiWWWR5C0sXU81wiHidA08CSOZzzNKcE8v4DNWtsrhGEcYT5vV+Z72XuvBbzLNG0gYQpCRldLqgAVnGni+AOII5V1QSeUcu1llsOSWMZb9M9ceRDt9yIEkDLNOIlk61YA+Ig/gANWn9nOKT2az1HZ8RnOGJRTeMc2N8fvvJm2N17e5kaSQvloGgIBXGlm1ahkH0weR5eFKcE+ozRrLKY8sPHm+KPOxt1Le2kSWMvqSDqACVwV16yxwB6Zbt5eFCik8o7drbLouMsbvP0x8jvvbZzTWc0UH5x1wvpae0Z9Ls4Zomm4tITo7IV3xnZ0Rnk6OIep6s3N5p04MfXDq888adOMZpHZLBOfF7O05+WOfHG/zJGw902a2s1vGcyWrO2kOGVjrJTUSCSFXGACO6uxr2We4b1GuXa2ypWFPC8/PHqy62pu/DPJDIdSPA+tGTSCe9WyDlT2ilOCeCJVqp1xlFbqSw8/vqdl2UouTc9ZJqMfV6NXzeNQOoLj6XDGc8q7jfIjtX2fZ4XXOe/wCfgWFdGgoAKACgAoAKACgAoAKACgCLtO+SCJ5X+iiknHM+A8SeHtpUIuTSQ3bYq4Ob6IzKbS2u0XykR2/VldYiOvrCuM/S5asf7U841J8u5CVuqce0SWOuO/Bc2+8dubeO5ZtEcmB6QPBuRUkcsEEZpt1S5uVbkmGqrdasbwmTLfaULyPEjhnjxqAz6OeWTypLi0stDkbYSk4p7ogDeuxyo69fSOBz58uJx6PtpXZT8Br85TnHMTdqbWgt1DTOFDHA4EknwA4mkxhKXRDlt0K1mbwfLba9vJCZ0kBiUEluPDHPI5jFDhJPDW4RvrlDnT28Q/K9v80esHz/AOa4H0/Lh49tHJLfboHbV7b9enmctqbftbdgssoViM4wScd5ABwPE12NU5LKQmzUV1vE2WEMquoZSGVgCCOIIPaDSGsDyaayiu2hvBaQPollVGwDghuR5HgPCnI1Tl7qGbNTVW+Wckmevy9a9UJ+tXqi2kNg4znGOWa52cs4xud/MVcnPzbeJ92dty2nZkilV2TmBnl3jPMeIolXKKy0FeorsbUX0Pq7atjE03Wjq0JDNx9EggYIxnOSPfXOSWcYO9vXyuWdkdL3asEUYlkcKjYwxB7RkcMZ5UKLbwjs7YQjzSeEc9mbbtrgkQyhyoycZ4Z8xXZVyj7yE1aiu14g8nCPeazaXqRMpfOkDBwW5aQ2ME+2uuqaWcCVqqnLk5ty3pskBQAUAFABQAUAFABQAUAVu8ezjcW0sIOC68PMHIz4ZFLrlyyUhjU1O2qUF3mdh3jnS3EBs7j5QqaAAmUJA0htfLT2/wDmaedUebPMsEOOqnGvkcHzYx02PU2znttli2MRmkcadKgsAzktkkcguefeBQpqd3NnCOul1aTs8Zb228WddxrSS2622liIcHX1wVtMoIH6Z4ZXlj/WuXyUsST+B3QwlUnXNb9c+PxMrYSF9nSWyW8jySy+gyplThlyWf8ARIAxx8Oyn5JKxSztggxblp5VRi8tvf49TTb0NPG1qAraACHmjhE0itpAwuQdOrv/AApipJ8xN1LsTgu7vaWXkibCspl2ffRtHIHZpiqsvpNqQYxgYYnw7aXZKLsi15DWnrmtPZFp536ka02PcodmsxmcAglGThB6I4HC5Hd6XdSpWRfOl/yIhp7IulvL8vA6bwW88V5cSHr9E0ahDDEsurC6TE2pTpyRn21ytxcEtsrxO6iE43Sk84a7ln4Gt3ZsjDaxRkMMLyfGpcnOk6eHDOKjWS5pNllpoclUY/crd/7V5LZQiM7dbHwVSxwCePDjil0tJ7jOug5V7LLyvuceklQLMAKD87Hw7+J4UrTe/wBRHEVilYXejjYap9oxzJBJEkUJRy6aMseSD1sZ5jhw8q7L2a3HOcsRVmzUKai0ksblftOwf5c1kv5m5kjuGx2BQesB82UfClwkuTn71sM21v8AMdivdk1J/DqWG+19qmgtxHK4R0nk6tC/oqSAAB3kUimOzl8B7W2JzjWk3jd48Dnu/e52jcHqpY+ujUxiRCmerAByD4mu2R/TW/QTp7M6ib5WsrbKx0KBYrqTqC0UwMdwrPEluEijGrmukZcnv48M+BLqcY5w1jHiRGrZyjlPKlusbLcatQDQBQAUAFABQAUAFABQAUAFABQAUAFAEPZWzIrZOriBC5J4kniefE0qUnJ5Y3VVGuPLEmUkcCgAoAKACgAoAh7V2ZFcIElBKhg3AkcRy4ilRk4vKG7ao2x5ZEykjhWWOw4YpnnGppHyCzuWwCc6VzyXPZ4Ut2SceXuGIaeEJua6smi1j6wy6RrKhS3bpByB5ZpOXjA7yrPN3g1qhcSFRrUFQ3aAcEjy4CjLxgOVZ5u87VwUFABQAUAFAB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0421" name="Picture 5" descr="C:\Users\Марина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643314"/>
            <a:ext cx="1962150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/>
        </p:nvGraphicFramePr>
        <p:xfrm>
          <a:off x="1187624" y="1500174"/>
          <a:ext cx="7599217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46238" y="285750"/>
            <a:ext cx="7497762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rbel" pitchFamily="34" charset="0"/>
                <a:cs typeface="Times New Roman" pitchFamily="18" charset="0"/>
              </a:rPr>
              <a:t>ФОРМЫ  ПОДГОТОВКИ  РАБОТНИКОВ 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rbel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rbel" pitchFamily="34" charset="0"/>
                <a:cs typeface="Times New Roman" pitchFamily="18" charset="0"/>
              </a:rPr>
              <a:t>В  ОБЛАСТИ  ОХРАНЫ 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Инструктаж по охране труда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35608" y="1428736"/>
          <a:ext cx="7498080" cy="481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Вводный инструктаж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351234" cy="4800600"/>
          </a:xfrm>
        </p:spPr>
        <p:txBody>
          <a:bodyPr anchor="ctr">
            <a:normAutofit fontScale="70000" lnSpcReduction="20000"/>
          </a:bodyPr>
          <a:lstStyle/>
          <a:p>
            <a:pPr algn="just">
              <a:buNone/>
            </a:pPr>
            <a:r>
              <a:rPr lang="ru-RU" sz="3100" b="1" dirty="0" smtClean="0">
                <a:latin typeface="Times New Roman" pitchFamily="18" charset="0"/>
              </a:rPr>
              <a:t>Вводный инструктаж </a:t>
            </a:r>
            <a:r>
              <a:rPr lang="ru-RU" b="1" dirty="0" smtClean="0">
                <a:latin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</a:rPr>
              <a:t>проходят в установленном порядке все принимаемые на работу лица, а также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</a:rPr>
              <a:t>командированные в организацию работники и работники</a:t>
            </a:r>
          </a:p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</a:rPr>
              <a:t>сторонних организаций,  выполняющие работы на выделенном участке, обучающиеся образовательных учреждений соответствующих уровней, проходящие в организации производственную практику, и другие лица, участвующие в производственной деятельности организации.</a:t>
            </a: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</a:rPr>
              <a:t>Вводный инструктаж - </a:t>
            </a:r>
            <a:r>
              <a:rPr lang="ru-RU" dirty="0" smtClean="0">
                <a:latin typeface="Times New Roman" pitchFamily="18" charset="0"/>
              </a:rPr>
              <a:t>проводит специалист по охране труда или работник, на которого приказом работодателя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</a:rPr>
              <a:t>(или уполномоченного им лица) возложены эти обязанности.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22672" cy="5462606"/>
          </a:xfrm>
        </p:spPr>
        <p:txBody>
          <a:bodyPr>
            <a:normAutofit fontScale="85000" lnSpcReduction="10000"/>
          </a:bodyPr>
          <a:lstStyle/>
          <a:p>
            <a:pPr algn="just" defTabSz="45000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Вводный инструктаж по охране труда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проводится по программе, разработанной на основании законодательных и иных нормативных правовых актов Российской Федерации с учетом специфики деятельности организации и утвержденной в установленном порядке работодателем (или уполномоченным им лицом). </a:t>
            </a:r>
            <a:endParaRPr lang="ru-RU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О проведении вводного инструктажа делают запись в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журнале регистрации вводного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инструктажа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с обязательной подписью инструктируемого и инструктирующего.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Рекомендуемая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журнала регистрации вводного инструктажа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ГОСТ 12.0.004-90.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85852" y="357166"/>
            <a:ext cx="7500990" cy="5891234"/>
          </a:xfrm>
        </p:spPr>
        <p:txBody>
          <a:bodyPr>
            <a:noAutofit/>
          </a:bodyPr>
          <a:lstStyle/>
          <a:p>
            <a:pPr algn="just" defTabSz="450000">
              <a:buNone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Первичный инструктаж на рабочем месте, повторный, внеплановый и целевой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инструктажи проводит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непосредственный руководитель (производитель)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 (зам.зав. По АХЧ, ст. воспитатель), прошедший в установленном  порядке обучение по охране труда и проверку знаний требований охраны труда. Проведение инструктажей по охране труда включает в себя ознакомление работников с имеющимися опасными или вредными производственными факторами, изучение требований охраны труда, содержащихся в локальных нормативных актах организации, инструкциях по охране труда, технической, эксплуатационной документации, а также применение безопасных методов и приемов выполнения работ.</a:t>
            </a:r>
          </a:p>
          <a:p>
            <a:pPr algn="ctr" defTabSz="450000">
              <a:buNone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Первичный  инструктаж на рабочем месте </a:t>
            </a:r>
          </a:p>
          <a:p>
            <a:pPr algn="just" defTabSz="450000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проводится до начала самостоятельной работы:  со всеми вновь принятыми в организацию работниками, включая работников, выполняющих работу на условиях трудового договора, заключенного на срок до двух месяцев или на период выполнения сезонных работ, в свободное от основной работы время (совместители), с работниками организации, переведенными в установленном порядке из другого структурного подразделения, либо работниками, которым поручается выполнение новой для них работы;</a:t>
            </a:r>
          </a:p>
          <a:p>
            <a:pPr algn="just" defTabSz="450000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с командированными работниками сторонних организаций, обучающимися образовательных учреждений соответствующих уровней, проходящими производственную практику (практические занятия), и другими лицами, участвующими в производственной  деятельности организации.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551</TotalTime>
  <Words>3187</Words>
  <Application>Microsoft Office PowerPoint</Application>
  <PresentationFormat>Экран (4:3)</PresentationFormat>
  <Paragraphs>328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Солнцестояние</vt:lpstr>
      <vt:lpstr>ОХРАНА ТРУДА В ДОУ </vt:lpstr>
      <vt:lpstr>Слайд 2</vt:lpstr>
      <vt:lpstr>Порядок обучения по охране труда и проверки знаний требований охраны труда работников организаций                                                                                        </vt:lpstr>
      <vt:lpstr>Нормативно-правовой основой организации работы по обучению работников охране труда являются следующие документы:</vt:lpstr>
      <vt:lpstr>ФОРМЫ  ПОДГОТОВКИ  РАБОТНИКОВ  В  ОБЛАСТИ  ОХРАНЫ  ТРУДА</vt:lpstr>
      <vt:lpstr>Инструктаж по охране труда</vt:lpstr>
      <vt:lpstr>Вводный инструктаж</vt:lpstr>
      <vt:lpstr>Слайд 8</vt:lpstr>
      <vt:lpstr>Слайд 9</vt:lpstr>
      <vt:lpstr>Слайд 10</vt:lpstr>
      <vt:lpstr>Слайд 11</vt:lpstr>
      <vt:lpstr>Слайд 12</vt:lpstr>
      <vt:lpstr>Стажировка </vt:lpstr>
      <vt:lpstr>Обучение работников рабочих профессий</vt:lpstr>
      <vt:lpstr>ПОДГОТОВКА ПО ВОПРОСАМ ОКАЗАНИЯ ПЕРВОЙ ПОМОЩИ ПОСТРАДАВШИМ</vt:lpstr>
      <vt:lpstr>ПОДГОТОВКЕ ПО ВОПРОСАМ ОХРАНЫ ТРУДА В ОБУЧАЮЩИХ ОРГАНИЗАЦИЯХ подлежат следующие категории работников</vt:lpstr>
      <vt:lpstr>Проверка знаний требований охраны труда</vt:lpstr>
      <vt:lpstr>Слайд 18</vt:lpstr>
      <vt:lpstr>Слайд 19</vt:lpstr>
      <vt:lpstr>Слайд 20</vt:lpstr>
      <vt:lpstr>Слайд 21</vt:lpstr>
      <vt:lpstr>Расследование и учет несчастных случаев</vt:lpstr>
      <vt:lpstr>Несчастные случаи, подлежащие расследованию и учету (Ст.227ТК РФ):</vt:lpstr>
      <vt:lpstr>Несчастные случаи,  которые подлежат расследованию и учету</vt:lpstr>
      <vt:lpstr>Действия работодателя при несчастном случае (ст.228 ТК РФ)</vt:lpstr>
      <vt:lpstr>Перечень инстанций, в которые работодатель обязан направить уведомление</vt:lpstr>
      <vt:lpstr>Комиссия по расследованию несчастного случая (ст.229 ТК РФ)</vt:lpstr>
      <vt:lpstr>Сроки расследования несчастных случаев (ст.229. ч.1 ТК РФ)</vt:lpstr>
      <vt:lpstr>Акты о НС (ст.230ТК РФ)</vt:lpstr>
      <vt:lpstr>Несчастные случаи, не связанные с производством</vt:lpstr>
      <vt:lpstr>Расследование и учет несчастных случаев с учащейся молодежью и воспитанниками</vt:lpstr>
      <vt:lpstr>Расследование и учет несчастных случаев с учащейся молодежью и воспитанниками</vt:lpstr>
      <vt:lpstr>Акт о несчастном случае (форма Н-2) составляется в 4-х экземплярах</vt:lpstr>
      <vt:lpstr>Расследование и учет несчастных случаев с учащейся молодежью и воспитанниками</vt:lpstr>
      <vt:lpstr>Перечень документов при регистрации несчастных случаев с учащимися в образовательном учреждении</vt:lpstr>
      <vt:lpstr>       Контроль за состоянием охраны труда в ДОУ</vt:lpstr>
      <vt:lpstr> Органы контроля и надзора</vt:lpstr>
      <vt:lpstr>ПРОВЕРКИ</vt:lpstr>
      <vt:lpstr>Плановая проверка </vt:lpstr>
      <vt:lpstr>Порядок оформления результатов проверки</vt:lpstr>
      <vt:lpstr>  Перечень документов при проведении проверок инспекцией труда Ярославской области </vt:lpstr>
      <vt:lpstr>Слайд 42</vt:lpstr>
      <vt:lpstr>УСИЛЕНИЕ ОТВЕТСТВЕННОСТИ ЗА НАРУШЕНИЯ В ОБЛАСТИ ОХРАНЫ ТРУДА </vt:lpstr>
      <vt:lpstr>           Спасибо за внимание!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 В ДОУ</dc:title>
  <dc:creator>Марина</dc:creator>
  <cp:lastModifiedBy>Марина</cp:lastModifiedBy>
  <cp:revision>59</cp:revision>
  <dcterms:created xsi:type="dcterms:W3CDTF">2016-12-12T21:16:16Z</dcterms:created>
  <dcterms:modified xsi:type="dcterms:W3CDTF">2016-12-19T11:28:52Z</dcterms:modified>
</cp:coreProperties>
</file>