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3"/>
  </p:notesMasterIdLst>
  <p:sldIdLst>
    <p:sldId id="306" r:id="rId2"/>
    <p:sldId id="276" r:id="rId3"/>
    <p:sldId id="275" r:id="rId4"/>
    <p:sldId id="284" r:id="rId5"/>
    <p:sldId id="286" r:id="rId6"/>
    <p:sldId id="287" r:id="rId7"/>
    <p:sldId id="317" r:id="rId8"/>
    <p:sldId id="288" r:id="rId9"/>
    <p:sldId id="320" r:id="rId10"/>
    <p:sldId id="310" r:id="rId11"/>
    <p:sldId id="289" r:id="rId12"/>
    <p:sldId id="290" r:id="rId13"/>
    <p:sldId id="291" r:id="rId14"/>
    <p:sldId id="311" r:id="rId15"/>
    <p:sldId id="322" r:id="rId16"/>
    <p:sldId id="292" r:id="rId17"/>
    <p:sldId id="392" r:id="rId18"/>
    <p:sldId id="293" r:id="rId19"/>
    <p:sldId id="294" r:id="rId20"/>
    <p:sldId id="295" r:id="rId21"/>
    <p:sldId id="296" r:id="rId22"/>
    <p:sldId id="297" r:id="rId23"/>
    <p:sldId id="393" r:id="rId24"/>
    <p:sldId id="298" r:id="rId25"/>
    <p:sldId id="304" r:id="rId26"/>
    <p:sldId id="299" r:id="rId27"/>
    <p:sldId id="300" r:id="rId28"/>
    <p:sldId id="301" r:id="rId29"/>
    <p:sldId id="302" r:id="rId30"/>
    <p:sldId id="303" r:id="rId31"/>
    <p:sldId id="305" r:id="rId32"/>
    <p:sldId id="394" r:id="rId33"/>
    <p:sldId id="395" r:id="rId34"/>
    <p:sldId id="396" r:id="rId35"/>
    <p:sldId id="397" r:id="rId36"/>
    <p:sldId id="398" r:id="rId37"/>
    <p:sldId id="399" r:id="rId38"/>
    <p:sldId id="318" r:id="rId39"/>
    <p:sldId id="256" r:id="rId40"/>
    <p:sldId id="257" r:id="rId41"/>
    <p:sldId id="258" r:id="rId42"/>
    <p:sldId id="259" r:id="rId43"/>
    <p:sldId id="260" r:id="rId44"/>
    <p:sldId id="261" r:id="rId45"/>
    <p:sldId id="263" r:id="rId46"/>
    <p:sldId id="264" r:id="rId47"/>
    <p:sldId id="266" r:id="rId48"/>
    <p:sldId id="319" r:id="rId49"/>
    <p:sldId id="323" r:id="rId50"/>
    <p:sldId id="328" r:id="rId51"/>
    <p:sldId id="334" r:id="rId52"/>
    <p:sldId id="335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346" r:id="rId61"/>
    <p:sldId id="351" r:id="rId62"/>
    <p:sldId id="352" r:id="rId63"/>
    <p:sldId id="353" r:id="rId64"/>
    <p:sldId id="354" r:id="rId65"/>
    <p:sldId id="355" r:id="rId66"/>
    <p:sldId id="356" r:id="rId67"/>
    <p:sldId id="357" r:id="rId68"/>
    <p:sldId id="358" r:id="rId69"/>
    <p:sldId id="359" r:id="rId70"/>
    <p:sldId id="360" r:id="rId71"/>
    <p:sldId id="361" r:id="rId72"/>
    <p:sldId id="362" r:id="rId73"/>
    <p:sldId id="363" r:id="rId74"/>
    <p:sldId id="364" r:id="rId75"/>
    <p:sldId id="365" r:id="rId76"/>
    <p:sldId id="366" r:id="rId77"/>
    <p:sldId id="367" r:id="rId78"/>
    <p:sldId id="368" r:id="rId79"/>
    <p:sldId id="369" r:id="rId80"/>
    <p:sldId id="370" r:id="rId81"/>
    <p:sldId id="371" r:id="rId82"/>
    <p:sldId id="372" r:id="rId83"/>
    <p:sldId id="373" r:id="rId84"/>
    <p:sldId id="374" r:id="rId85"/>
    <p:sldId id="375" r:id="rId86"/>
    <p:sldId id="376" r:id="rId87"/>
    <p:sldId id="377" r:id="rId88"/>
    <p:sldId id="378" r:id="rId89"/>
    <p:sldId id="379" r:id="rId90"/>
    <p:sldId id="380" r:id="rId91"/>
    <p:sldId id="381" r:id="rId92"/>
    <p:sldId id="382" r:id="rId93"/>
    <p:sldId id="383" r:id="rId94"/>
    <p:sldId id="384" r:id="rId95"/>
    <p:sldId id="385" r:id="rId96"/>
    <p:sldId id="386" r:id="rId97"/>
    <p:sldId id="387" r:id="rId98"/>
    <p:sldId id="388" r:id="rId99"/>
    <p:sldId id="389" r:id="rId100"/>
    <p:sldId id="390" r:id="rId101"/>
    <p:sldId id="391" r:id="rId10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237" autoAdjust="0"/>
    <p:restoredTop sz="92383" autoAdjust="0"/>
  </p:normalViewPr>
  <p:slideViewPr>
    <p:cSldViewPr>
      <p:cViewPr>
        <p:scale>
          <a:sx n="86" d="100"/>
          <a:sy n="86" d="100"/>
        </p:scale>
        <p:origin x="-13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7D10BB-7BAF-403B-BD06-0F7C801F45E7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664F7AB-B0C8-46CC-BE6B-433D57FB7F70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 –</a:t>
          </a:r>
          <a:b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коммуникативное развитие</a:t>
          </a:r>
        </a:p>
      </dgm:t>
    </dgm:pt>
    <dgm:pt modelId="{0CD7D99C-1C51-4DED-A2F6-22214624C07D}" type="parTrans" cxnId="{9D52CA09-A1C0-4019-B97C-0BFA881135F9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29338F9-0046-4FB4-A88B-9E8EC09C2B67}" type="sibTrans" cxnId="{9D52CA09-A1C0-4019-B97C-0BFA881135F9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0A524688-D690-4736-AE79-5B3BDB16A741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Познавательное развитие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D4764F-3E1C-49E5-9577-0B03F6FF19CE}" type="parTrans" cxnId="{71C5557A-B843-44FE-A162-7ABAE1F3C515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3B8C700-7D72-4E12-8897-E44A123958DD}" type="sibTrans" cxnId="{71C5557A-B843-44FE-A162-7ABAE1F3C515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D74041C-3F25-4737-B517-64D51052076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 – </a:t>
          </a:r>
          <a:b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эстетическое развитие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E1CA11-5B47-4419-9368-B98457536378}" type="parTrans" cxnId="{4701FA3E-FEA7-4A8A-9938-89AD47D63826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5D145AE-86A3-4F86-B3F0-618124CB7833}" type="sibTrans" cxnId="{4701FA3E-FEA7-4A8A-9938-89AD47D63826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A0DCEB34-3928-424E-A646-90F726E81B5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развитие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B515FB-DB67-4BA7-9129-77FA8581702C}" type="parTrans" cxnId="{BBA06B36-15F4-4CBE-9A8C-013D993210AB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10DC671D-EF2D-40F6-AFFB-1D87A3124C26}" type="sibTrans" cxnId="{BBA06B36-15F4-4CBE-9A8C-013D993210AB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94BB278-ACB6-4C6F-AFA6-87887BA9920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Речевое развитие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6D91FA-6DCB-4726-A8E0-D97B85F7E00F}" type="parTrans" cxnId="{89D7F608-935C-4D6B-BAD1-54B69960D820}">
      <dgm:prSet/>
      <dgm:spPr/>
      <dgm:t>
        <a:bodyPr/>
        <a:lstStyle/>
        <a:p>
          <a:endParaRPr lang="ru-RU" b="0"/>
        </a:p>
      </dgm:t>
    </dgm:pt>
    <dgm:pt modelId="{BB6AE56D-BC3E-4DA6-A6CC-D1EDEA4B4C27}" type="sibTrans" cxnId="{89D7F608-935C-4D6B-BAD1-54B69960D820}">
      <dgm:prSet/>
      <dgm:spPr/>
      <dgm:t>
        <a:bodyPr/>
        <a:lstStyle/>
        <a:p>
          <a:endParaRPr lang="ru-RU" b="0"/>
        </a:p>
      </dgm:t>
    </dgm:pt>
    <dgm:pt modelId="{2156BDA4-D755-45A3-B6E1-03E345C48250}" type="pres">
      <dgm:prSet presAssocID="{C57D10BB-7BAF-403B-BD06-0F7C801F45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DC783B-C501-4F68-93B9-77BEFB52B810}" type="pres">
      <dgm:prSet presAssocID="{C664F7AB-B0C8-46CC-BE6B-433D57FB7F7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EC039-93C0-4D8A-A208-6EE4FDFBBEC1}" type="pres">
      <dgm:prSet presAssocID="{F29338F9-0046-4FB4-A88B-9E8EC09C2B67}" presName="spacer" presStyleCnt="0"/>
      <dgm:spPr/>
      <dgm:t>
        <a:bodyPr/>
        <a:lstStyle/>
        <a:p>
          <a:endParaRPr lang="ru-RU"/>
        </a:p>
      </dgm:t>
    </dgm:pt>
    <dgm:pt modelId="{5BE26614-D759-4B62-A9CA-271E045E508C}" type="pres">
      <dgm:prSet presAssocID="{0A524688-D690-4736-AE79-5B3BDB16A74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DC21F-B614-480D-96FB-21E627ACF4B2}" type="pres">
      <dgm:prSet presAssocID="{B3B8C700-7D72-4E12-8897-E44A123958DD}" presName="spacer" presStyleCnt="0"/>
      <dgm:spPr/>
      <dgm:t>
        <a:bodyPr/>
        <a:lstStyle/>
        <a:p>
          <a:endParaRPr lang="ru-RU"/>
        </a:p>
      </dgm:t>
    </dgm:pt>
    <dgm:pt modelId="{24BBC588-691C-4FB5-9946-E60280BA0B83}" type="pres">
      <dgm:prSet presAssocID="{B94BB278-ACB6-4C6F-AFA6-87887BA9920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5FD29-C11C-46BD-A089-85BE9BB588BC}" type="pres">
      <dgm:prSet presAssocID="{BB6AE56D-BC3E-4DA6-A6CC-D1EDEA4B4C27}" presName="spacer" presStyleCnt="0"/>
      <dgm:spPr/>
      <dgm:t>
        <a:bodyPr/>
        <a:lstStyle/>
        <a:p>
          <a:endParaRPr lang="ru-RU"/>
        </a:p>
      </dgm:t>
    </dgm:pt>
    <dgm:pt modelId="{218BCDC9-20AF-4AE9-8FCA-730660FAD8A2}" type="pres">
      <dgm:prSet presAssocID="{FD74041C-3F25-4737-B517-64D51052076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ECDC0-5D98-4984-9569-AE8DFC925189}" type="pres">
      <dgm:prSet presAssocID="{B5D145AE-86A3-4F86-B3F0-618124CB7833}" presName="spacer" presStyleCnt="0"/>
      <dgm:spPr/>
      <dgm:t>
        <a:bodyPr/>
        <a:lstStyle/>
        <a:p>
          <a:endParaRPr lang="ru-RU"/>
        </a:p>
      </dgm:t>
    </dgm:pt>
    <dgm:pt modelId="{E532612F-4BF5-42C8-A1A6-9763C43D7424}" type="pres">
      <dgm:prSet presAssocID="{A0DCEB34-3928-424E-A646-90F726E81B5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01FA3E-FEA7-4A8A-9938-89AD47D63826}" srcId="{C57D10BB-7BAF-403B-BD06-0F7C801F45E7}" destId="{FD74041C-3F25-4737-B517-64D510520762}" srcOrd="3" destOrd="0" parTransId="{EAE1CA11-5B47-4419-9368-B98457536378}" sibTransId="{B5D145AE-86A3-4F86-B3F0-618124CB7833}"/>
    <dgm:cxn modelId="{8DE9DD51-2AFA-4222-AE69-BE3B1F44AD76}" type="presOf" srcId="{B94BB278-ACB6-4C6F-AFA6-87887BA9920F}" destId="{24BBC588-691C-4FB5-9946-E60280BA0B83}" srcOrd="0" destOrd="0" presId="urn:microsoft.com/office/officeart/2005/8/layout/vList2"/>
    <dgm:cxn modelId="{71C5557A-B843-44FE-A162-7ABAE1F3C515}" srcId="{C57D10BB-7BAF-403B-BD06-0F7C801F45E7}" destId="{0A524688-D690-4736-AE79-5B3BDB16A741}" srcOrd="1" destOrd="0" parTransId="{6CD4764F-3E1C-49E5-9577-0B03F6FF19CE}" sibTransId="{B3B8C700-7D72-4E12-8897-E44A123958DD}"/>
    <dgm:cxn modelId="{9D52CA09-A1C0-4019-B97C-0BFA881135F9}" srcId="{C57D10BB-7BAF-403B-BD06-0F7C801F45E7}" destId="{C664F7AB-B0C8-46CC-BE6B-433D57FB7F70}" srcOrd="0" destOrd="0" parTransId="{0CD7D99C-1C51-4DED-A2F6-22214624C07D}" sibTransId="{F29338F9-0046-4FB4-A88B-9E8EC09C2B67}"/>
    <dgm:cxn modelId="{21794AF2-19D3-4228-9001-9AE10152BC99}" type="presOf" srcId="{A0DCEB34-3928-424E-A646-90F726E81B58}" destId="{E532612F-4BF5-42C8-A1A6-9763C43D7424}" srcOrd="0" destOrd="0" presId="urn:microsoft.com/office/officeart/2005/8/layout/vList2"/>
    <dgm:cxn modelId="{89D7F608-935C-4D6B-BAD1-54B69960D820}" srcId="{C57D10BB-7BAF-403B-BD06-0F7C801F45E7}" destId="{B94BB278-ACB6-4C6F-AFA6-87887BA9920F}" srcOrd="2" destOrd="0" parTransId="{946D91FA-6DCB-4726-A8E0-D97B85F7E00F}" sibTransId="{BB6AE56D-BC3E-4DA6-A6CC-D1EDEA4B4C27}"/>
    <dgm:cxn modelId="{BBA06B36-15F4-4CBE-9A8C-013D993210AB}" srcId="{C57D10BB-7BAF-403B-BD06-0F7C801F45E7}" destId="{A0DCEB34-3928-424E-A646-90F726E81B58}" srcOrd="4" destOrd="0" parTransId="{A2B515FB-DB67-4BA7-9129-77FA8581702C}" sibTransId="{10DC671D-EF2D-40F6-AFFB-1D87A3124C26}"/>
    <dgm:cxn modelId="{01B004A1-D740-412E-919C-7E7D22E4CF50}" type="presOf" srcId="{0A524688-D690-4736-AE79-5B3BDB16A741}" destId="{5BE26614-D759-4B62-A9CA-271E045E508C}" srcOrd="0" destOrd="0" presId="urn:microsoft.com/office/officeart/2005/8/layout/vList2"/>
    <dgm:cxn modelId="{99EFB7AF-C40C-4C51-AD6E-B44979710D63}" type="presOf" srcId="{C57D10BB-7BAF-403B-BD06-0F7C801F45E7}" destId="{2156BDA4-D755-45A3-B6E1-03E345C48250}" srcOrd="0" destOrd="0" presId="urn:microsoft.com/office/officeart/2005/8/layout/vList2"/>
    <dgm:cxn modelId="{0FDB952E-E89B-455B-AE53-9B616C731E2C}" type="presOf" srcId="{FD74041C-3F25-4737-B517-64D510520762}" destId="{218BCDC9-20AF-4AE9-8FCA-730660FAD8A2}" srcOrd="0" destOrd="0" presId="urn:microsoft.com/office/officeart/2005/8/layout/vList2"/>
    <dgm:cxn modelId="{B1EA66D3-1872-4102-A5BF-C387BCC47F5E}" type="presOf" srcId="{C664F7AB-B0C8-46CC-BE6B-433D57FB7F70}" destId="{95DC783B-C501-4F68-93B9-77BEFB52B810}" srcOrd="0" destOrd="0" presId="urn:microsoft.com/office/officeart/2005/8/layout/vList2"/>
    <dgm:cxn modelId="{31F9E9E2-7190-4FE9-BD3A-3C52D262CC92}" type="presParOf" srcId="{2156BDA4-D755-45A3-B6E1-03E345C48250}" destId="{95DC783B-C501-4F68-93B9-77BEFB52B810}" srcOrd="0" destOrd="0" presId="urn:microsoft.com/office/officeart/2005/8/layout/vList2"/>
    <dgm:cxn modelId="{010801A5-6ED5-4416-9EAB-5321429C1467}" type="presParOf" srcId="{2156BDA4-D755-45A3-B6E1-03E345C48250}" destId="{58CEC039-93C0-4D8A-A208-6EE4FDFBBEC1}" srcOrd="1" destOrd="0" presId="urn:microsoft.com/office/officeart/2005/8/layout/vList2"/>
    <dgm:cxn modelId="{CAC23B57-A7FB-4747-836D-C9363DA3E3E9}" type="presParOf" srcId="{2156BDA4-D755-45A3-B6E1-03E345C48250}" destId="{5BE26614-D759-4B62-A9CA-271E045E508C}" srcOrd="2" destOrd="0" presId="urn:microsoft.com/office/officeart/2005/8/layout/vList2"/>
    <dgm:cxn modelId="{DB339154-B411-406D-BE11-C9FD66518365}" type="presParOf" srcId="{2156BDA4-D755-45A3-B6E1-03E345C48250}" destId="{F97DC21F-B614-480D-96FB-21E627ACF4B2}" srcOrd="3" destOrd="0" presId="urn:microsoft.com/office/officeart/2005/8/layout/vList2"/>
    <dgm:cxn modelId="{73D6667D-FFBC-4EC0-A37A-9D6E58487EF9}" type="presParOf" srcId="{2156BDA4-D755-45A3-B6E1-03E345C48250}" destId="{24BBC588-691C-4FB5-9946-E60280BA0B83}" srcOrd="4" destOrd="0" presId="urn:microsoft.com/office/officeart/2005/8/layout/vList2"/>
    <dgm:cxn modelId="{CFEA3BFC-C03D-4957-A385-1C0300F0C8FD}" type="presParOf" srcId="{2156BDA4-D755-45A3-B6E1-03E345C48250}" destId="{1B65FD29-C11C-46BD-A089-85BE9BB588BC}" srcOrd="5" destOrd="0" presId="urn:microsoft.com/office/officeart/2005/8/layout/vList2"/>
    <dgm:cxn modelId="{A4F9CE61-2625-4A39-8982-44A7A46F8991}" type="presParOf" srcId="{2156BDA4-D755-45A3-B6E1-03E345C48250}" destId="{218BCDC9-20AF-4AE9-8FCA-730660FAD8A2}" srcOrd="6" destOrd="0" presId="urn:microsoft.com/office/officeart/2005/8/layout/vList2"/>
    <dgm:cxn modelId="{3F29688B-78F8-4F93-9107-5E9164D4F0C7}" type="presParOf" srcId="{2156BDA4-D755-45A3-B6E1-03E345C48250}" destId="{8B9ECDC0-5D98-4984-9569-AE8DFC925189}" srcOrd="7" destOrd="0" presId="urn:microsoft.com/office/officeart/2005/8/layout/vList2"/>
    <dgm:cxn modelId="{D2E57008-7B66-47D4-97E1-ED0CB335BD83}" type="presParOf" srcId="{2156BDA4-D755-45A3-B6E1-03E345C48250}" destId="{E532612F-4BF5-42C8-A1A6-9763C43D7424}" srcOrd="8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C39AFC-00BE-4A13-844D-E85E9536B5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B83FE0-DD35-4337-9C6C-819A5F48758A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развитие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D95637-393E-42D2-A5AF-F031241B5110}" type="parTrans" cxnId="{58D6C64F-71CF-4CAF-853B-8B598E355CBD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DC7DC4C-3044-4AA0-A901-311D8A957FAE}" type="sibTrans" cxnId="{58D6C64F-71CF-4CAF-853B-8B598E355CBD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7BCAC5FE-B4CD-46A3-A106-2EE3FE5E3A30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Социально-личностное развитие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E47178-0BB3-411A-9C78-EE6EB0F920AD}" type="parTrans" cxnId="{12C4FCD3-DB06-4BA4-B5D3-0ED51AE373E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9CEA070-4D0F-4BA8-84A4-8A60D139E876}" type="sibTrans" cxnId="{12C4FCD3-DB06-4BA4-B5D3-0ED51AE373E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2C7EF54-6CDE-4690-A08C-9C107569EA13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Познавательно-речевое развитие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A8D9B5-1C16-4299-B21F-E908FE8ECB50}" type="parTrans" cxnId="{92ED264D-51E8-4B85-A7D5-0DA4AAC168D3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4256DD95-0CF0-4A9E-A7FF-876C50884443}" type="sibTrans" cxnId="{92ED264D-51E8-4B85-A7D5-0DA4AAC168D3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0EF00866-8D98-4079-BA72-1C7645E45BA6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Художественно-эстетическое развитие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59AB25-902F-4AF1-9ECF-6CDDDB100546}" type="parTrans" cxnId="{19DB6FA6-8D49-44DC-9A1E-AEB5882AA28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908D502C-DBF2-4C70-962B-CC57B1DFD7D1}" type="sibTrans" cxnId="{19DB6FA6-8D49-44DC-9A1E-AEB5882AA28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2F5F753C-D837-441B-806E-EFA06E33125E}" type="pres">
      <dgm:prSet presAssocID="{84C39AFC-00BE-4A13-844D-E85E9536B5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38377D-3922-42DF-8369-39ECD7F427D8}" type="pres">
      <dgm:prSet presAssocID="{01B83FE0-DD35-4337-9C6C-819A5F48758A}" presName="parentText" presStyleLbl="node1" presStyleIdx="0" presStyleCnt="4" custLinFactY="383212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5203B-A179-4D94-9709-33767BE5F7B0}" type="pres">
      <dgm:prSet presAssocID="{FDC7DC4C-3044-4AA0-A901-311D8A957FAE}" presName="spacer" presStyleCnt="0"/>
      <dgm:spPr/>
    </dgm:pt>
    <dgm:pt modelId="{4CA5769E-245D-458D-AF83-50B01101D3D7}" type="pres">
      <dgm:prSet presAssocID="{7BCAC5FE-B4CD-46A3-A106-2EE3FE5E3A30}" presName="parentText" presStyleLbl="node1" presStyleIdx="1" presStyleCnt="4" custLinFactY="-100000" custLinFactNeighborY="-118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0719A-1E78-4DEB-85BB-7E250BDCD67C}" type="pres">
      <dgm:prSet presAssocID="{B9CEA070-4D0F-4BA8-84A4-8A60D139E876}" presName="spacer" presStyleCnt="0"/>
      <dgm:spPr/>
    </dgm:pt>
    <dgm:pt modelId="{EE10E463-673C-4E89-BB71-83D8C5ADF0CF}" type="pres">
      <dgm:prSet presAssocID="{F2C7EF54-6CDE-4690-A08C-9C107569EA13}" presName="parentText" presStyleLbl="node1" presStyleIdx="2" presStyleCnt="4" custScaleY="190381" custLinFactY="-100000" custLinFactNeighborY="-162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8A2A0-E81C-4D37-BC1E-2A9571ED0067}" type="pres">
      <dgm:prSet presAssocID="{4256DD95-0CF0-4A9E-A7FF-876C50884443}" presName="spacer" presStyleCnt="0"/>
      <dgm:spPr/>
    </dgm:pt>
    <dgm:pt modelId="{038AC2C6-75AA-433C-BF70-7CF5CCB69053}" type="pres">
      <dgm:prSet presAssocID="{0EF00866-8D98-4079-BA72-1C7645E45BA6}" presName="parentText" presStyleLbl="node1" presStyleIdx="3" presStyleCnt="4" custLinFactY="-100000" custLinFactNeighborY="-1217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EA6AE3-CFAA-44A9-A8ED-16A4DAF5966C}" type="presOf" srcId="{7BCAC5FE-B4CD-46A3-A106-2EE3FE5E3A30}" destId="{4CA5769E-245D-458D-AF83-50B01101D3D7}" srcOrd="0" destOrd="0" presId="urn:microsoft.com/office/officeart/2005/8/layout/vList2"/>
    <dgm:cxn modelId="{9CDF0618-A81D-45DE-AC8E-0A9B4E518B6C}" type="presOf" srcId="{01B83FE0-DD35-4337-9C6C-819A5F48758A}" destId="{7B38377D-3922-42DF-8369-39ECD7F427D8}" srcOrd="0" destOrd="0" presId="urn:microsoft.com/office/officeart/2005/8/layout/vList2"/>
    <dgm:cxn modelId="{58D6C64F-71CF-4CAF-853B-8B598E355CBD}" srcId="{84C39AFC-00BE-4A13-844D-E85E9536B52A}" destId="{01B83FE0-DD35-4337-9C6C-819A5F48758A}" srcOrd="0" destOrd="0" parTransId="{9ED95637-393E-42D2-A5AF-F031241B5110}" sibTransId="{FDC7DC4C-3044-4AA0-A901-311D8A957FAE}"/>
    <dgm:cxn modelId="{92ED264D-51E8-4B85-A7D5-0DA4AAC168D3}" srcId="{84C39AFC-00BE-4A13-844D-E85E9536B52A}" destId="{F2C7EF54-6CDE-4690-A08C-9C107569EA13}" srcOrd="2" destOrd="0" parTransId="{2FA8D9B5-1C16-4299-B21F-E908FE8ECB50}" sibTransId="{4256DD95-0CF0-4A9E-A7FF-876C50884443}"/>
    <dgm:cxn modelId="{8A150388-1C7D-4BCD-854E-BEC8883A830D}" type="presOf" srcId="{84C39AFC-00BE-4A13-844D-E85E9536B52A}" destId="{2F5F753C-D837-441B-806E-EFA06E33125E}" srcOrd="0" destOrd="0" presId="urn:microsoft.com/office/officeart/2005/8/layout/vList2"/>
    <dgm:cxn modelId="{19DB6FA6-8D49-44DC-9A1E-AEB5882AA281}" srcId="{84C39AFC-00BE-4A13-844D-E85E9536B52A}" destId="{0EF00866-8D98-4079-BA72-1C7645E45BA6}" srcOrd="3" destOrd="0" parTransId="{7359AB25-902F-4AF1-9ECF-6CDDDB100546}" sibTransId="{908D502C-DBF2-4C70-962B-CC57B1DFD7D1}"/>
    <dgm:cxn modelId="{12C4FCD3-DB06-4BA4-B5D3-0ED51AE373E1}" srcId="{84C39AFC-00BE-4A13-844D-E85E9536B52A}" destId="{7BCAC5FE-B4CD-46A3-A106-2EE3FE5E3A30}" srcOrd="1" destOrd="0" parTransId="{D1E47178-0BB3-411A-9C78-EE6EB0F920AD}" sibTransId="{B9CEA070-4D0F-4BA8-84A4-8A60D139E876}"/>
    <dgm:cxn modelId="{61C6BBBB-9B60-46C5-8A3C-43EE259FC836}" type="presOf" srcId="{0EF00866-8D98-4079-BA72-1C7645E45BA6}" destId="{038AC2C6-75AA-433C-BF70-7CF5CCB69053}" srcOrd="0" destOrd="0" presId="urn:microsoft.com/office/officeart/2005/8/layout/vList2"/>
    <dgm:cxn modelId="{F53CB157-A3DC-400D-A0AB-42AE7EFE8272}" type="presOf" srcId="{F2C7EF54-6CDE-4690-A08C-9C107569EA13}" destId="{EE10E463-673C-4E89-BB71-83D8C5ADF0CF}" srcOrd="0" destOrd="0" presId="urn:microsoft.com/office/officeart/2005/8/layout/vList2"/>
    <dgm:cxn modelId="{F2DA32EE-A5CC-4977-A6B1-6C4DCAAAF1A1}" type="presParOf" srcId="{2F5F753C-D837-441B-806E-EFA06E33125E}" destId="{7B38377D-3922-42DF-8369-39ECD7F427D8}" srcOrd="0" destOrd="0" presId="urn:microsoft.com/office/officeart/2005/8/layout/vList2"/>
    <dgm:cxn modelId="{86EEFF3A-24C6-4CE2-94D7-6C8650FDCA38}" type="presParOf" srcId="{2F5F753C-D837-441B-806E-EFA06E33125E}" destId="{5975203B-A179-4D94-9709-33767BE5F7B0}" srcOrd="1" destOrd="0" presId="urn:microsoft.com/office/officeart/2005/8/layout/vList2"/>
    <dgm:cxn modelId="{6EC1B072-A7B3-4279-A79E-274B049C1772}" type="presParOf" srcId="{2F5F753C-D837-441B-806E-EFA06E33125E}" destId="{4CA5769E-245D-458D-AF83-50B01101D3D7}" srcOrd="2" destOrd="0" presId="urn:microsoft.com/office/officeart/2005/8/layout/vList2"/>
    <dgm:cxn modelId="{38B99922-1A00-46C2-B9A3-5BF6600D4F11}" type="presParOf" srcId="{2F5F753C-D837-441B-806E-EFA06E33125E}" destId="{72D0719A-1E78-4DEB-85BB-7E250BDCD67C}" srcOrd="3" destOrd="0" presId="urn:microsoft.com/office/officeart/2005/8/layout/vList2"/>
    <dgm:cxn modelId="{D116D82E-8065-4D51-AB00-461C90B58B88}" type="presParOf" srcId="{2F5F753C-D837-441B-806E-EFA06E33125E}" destId="{EE10E463-673C-4E89-BB71-83D8C5ADF0CF}" srcOrd="4" destOrd="0" presId="urn:microsoft.com/office/officeart/2005/8/layout/vList2"/>
    <dgm:cxn modelId="{A5F2274D-E084-41F5-AECC-5ADECA86215C}" type="presParOf" srcId="{2F5F753C-D837-441B-806E-EFA06E33125E}" destId="{7A68A2A0-E81C-4D37-BC1E-2A9571ED0067}" srcOrd="5" destOrd="0" presId="urn:microsoft.com/office/officeart/2005/8/layout/vList2"/>
    <dgm:cxn modelId="{C1155520-4D9E-45FD-B8D1-C8868A917EFD}" type="presParOf" srcId="{2F5F753C-D837-441B-806E-EFA06E33125E}" destId="{038AC2C6-75AA-433C-BF70-7CF5CCB69053}" srcOrd="6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D82F59-2519-48FC-923D-D28CB0DCDD5F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7B707B-18B2-452F-801F-E27F11DD8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5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B4D0E8-CFEC-4DF9-A41B-A88F4E224EC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CB425C-EA1D-48B4-A368-5EF5EDD1217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56BE0-90F6-485A-916F-87EC52F54A5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547E8D-ADD3-404D-88DE-B64E214DFE6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1698BF-0ED8-46D8-8222-40C663AA4FF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5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0E5D2-B4A2-4270-88F9-B6116AF2DF3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5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1CEBC-E9F3-4333-AA57-DC1CE0812F2A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5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942E8C-4440-4639-BCA4-C0558A2DC0F8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900" b="1" smtClean="0">
                <a:latin typeface="Times New Roman" pitchFamily="18" charset="0"/>
              </a:rPr>
              <a:t>[1] Выготский Л.С. Собрание сочинений: В 6-ти т. Т.4. Детская психология/ Под ред. Д.Б.Эльконина. – М.: Педагогика, 1984. – С.376.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900" b="1" smtClean="0">
                <a:latin typeface="Times New Roman" pitchFamily="18" charset="0"/>
              </a:rPr>
              <a:t>[2] Давыдов В.В. Генезис развития личности в детском возрасте. // Вопросы психологии. 1992. № 1. – С.25.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900" b="1" smtClean="0">
                <a:latin typeface="Times New Roman" pitchFamily="18" charset="0"/>
              </a:rPr>
              <a:t>[3] Давыдов В.В., Кудрявцев В.Т. Развивающее образование: теоретические основания преемственности дошкольной и начальной школьной ступеней // Вопросы психологии. – 1997. № 1. – С.9.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900" b="1" smtClean="0">
                <a:latin typeface="Times New Roman" pitchFamily="18" charset="0"/>
              </a:rPr>
              <a:t>[1] Выготский Л.С. Собрание сочинений: В 6-ти т. Т.4. Детская психология/ Под ред. Д.Б.Эльконина. – М.: Педагогика, 1984. – С.376.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900" b="1" smtClean="0">
                <a:latin typeface="Times New Roman" pitchFamily="18" charset="0"/>
              </a:rPr>
              <a:t>[2] Давыдов В.В. Генезис развития личности в детском возрасте. // Вопросы психологии. 1992. № 1. – С.25.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900" b="1" smtClean="0">
                <a:latin typeface="Times New Roman" pitchFamily="18" charset="0"/>
              </a:rPr>
              <a:t>[3] Давыдов В.В., Кудрявцев В.Т. Развивающее образование: теоретические основания преемственности дошкольной и начальной школьной ступеней // Вопросы психологии. – 1997. № 1. – С.9.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900" b="1" smtClean="0">
                <a:latin typeface="Times New Roman" pitchFamily="18" charset="0"/>
              </a:rPr>
              <a:t>[1] Выготский Л.С. Собрание сочинений: В 6-ти т. Т.4. Детская психология/ Под ред. Д.Б.Эльконина. – М.: Педагогика, 1984. – С.376.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900" b="1" smtClean="0">
                <a:latin typeface="Times New Roman" pitchFamily="18" charset="0"/>
              </a:rPr>
              <a:t>[2] Давыдов В.В. Генезис развития личности в детском возрасте. // Вопросы психологии. 1992. № 1. – С.25.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900" b="1" smtClean="0">
                <a:latin typeface="Times New Roman" pitchFamily="18" charset="0"/>
              </a:rPr>
              <a:t>[3] Давыдов В.В., Кудрявцев В.Т. Развивающее образование: теоретические основания преемственности дошкольной и начальной школьной ступеней // Вопросы психологии. – 1997. № 1. – С.9.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5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403A7B-9A14-41D9-B712-52C24132E5F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FDCEE-5DBE-4EAD-A4E2-5F3E7D89807D}" type="datetime1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4F96B-61B7-4C97-A5FF-8DCA2836A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EFFE3-E5E8-41E5-A87F-5890EA3D0D93}" type="datetime1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F575-2319-4906-89F8-E8A6F8F2C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1F50A-D629-4549-8C0F-AA3A283DCD32}" type="datetime1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EEB01-30BA-45E9-9C6C-482D622B6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96464"/>
                </a:solidFill>
              </a:defRPr>
            </a:lvl1pPr>
          </a:lstStyle>
          <a:p>
            <a:pPr>
              <a:defRPr/>
            </a:pPr>
            <a:fld id="{EB735A27-4F8C-4664-92B6-A8B05290AADA}" type="datetime1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96464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481BF-9422-4564-AB3C-722271272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A454D-22F8-4B4A-9386-6B59E8052AE3}" type="datetime1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FBFAE-2B9B-4E57-882E-AECD0C6DD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82B4F-0871-400A-B6B3-F85C244A94FC}" type="datetime1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2CED3-1199-4391-87C7-E29ABEDD4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4F44D-C1FE-4226-8351-81DD467D4E71}" type="datetime1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9DF23-D539-4FAE-802B-3FCA49960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B7039-E7A5-48C4-AADC-D7CD2AB2EA35}" type="datetime1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42A0-1984-4A6A-9EF0-B1F46A2BD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5B1F6-49EA-405B-8913-1FD87F433D5B}" type="datetime1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65721-2CC7-49F7-8DF4-247C6FD65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3476-AB92-4970-9BBD-11EFB0726EE9}" type="datetime1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D3FDF-ED9A-416A-9DB6-506A2D973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CAB43-A6FD-48F0-9500-BCE1F7415F08}" type="datetime1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5D26C-B245-47FF-8E42-BB426B4B4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644C9-2F2B-457C-AA4E-E549C3673C88}" type="datetime1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E6D19-0378-4304-9E3B-E357E9D14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3DF27C-5968-4187-80D2-A3C1C110151A}" type="datetime1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D54DB9-398A-4BF8-B0C3-2072F692C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2" descr="D:\ПРОСВЕЩЕНИЕ\Картинки в пособиях\Логотипы_для_презентаций\Лого_Просвещение\Логтип из-ва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52388" y="6200775"/>
            <a:ext cx="14954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hastnik.ru/wp-content/uploads/2011/08/04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288" y="549275"/>
            <a:ext cx="8353425" cy="554355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00113" y="981075"/>
            <a:ext cx="7343775" cy="3095625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«Корректировка Основной образовательной программы дошкольной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образовательной организации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соответствии с ФГОС дошкольного образования»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76" name="Подзаголовок 8"/>
          <p:cNvSpPr txBox="1">
            <a:spLocks/>
          </p:cNvSpPr>
          <p:nvPr/>
        </p:nvSpPr>
        <p:spPr bwMode="auto">
          <a:xfrm>
            <a:off x="1042988" y="3933825"/>
            <a:ext cx="74818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</a:pPr>
            <a:endParaRPr lang="ru-RU" altLang="ru-RU" sz="2800" b="1">
              <a:solidFill>
                <a:srgbClr val="002060"/>
              </a:solidFill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ru-RU" altLang="ru-RU" sz="2800" b="1">
                <a:solidFill>
                  <a:srgbClr val="002060"/>
                </a:solidFill>
              </a:rPr>
              <a:t>Скоролупова Оксана Алексеевна,</a:t>
            </a:r>
          </a:p>
          <a:p>
            <a:pPr algn="r">
              <a:lnSpc>
                <a:spcPct val="90000"/>
              </a:lnSpc>
            </a:pPr>
            <a:r>
              <a:rPr lang="ru-RU" altLang="ru-RU" sz="2400" b="1">
                <a:solidFill>
                  <a:srgbClr val="002060"/>
                </a:solidFill>
              </a:rPr>
              <a:t>руководитель проекта по</a:t>
            </a:r>
            <a:r>
              <a:rPr lang="en-US" altLang="ru-RU" sz="2400" b="1">
                <a:solidFill>
                  <a:srgbClr val="002060"/>
                </a:solidFill>
              </a:rPr>
              <a:t> </a:t>
            </a:r>
            <a:r>
              <a:rPr lang="ru-RU" altLang="ru-RU" sz="2400" b="1">
                <a:solidFill>
                  <a:srgbClr val="002060"/>
                </a:solidFill>
              </a:rPr>
              <a:t>дошкольному образованию</a:t>
            </a:r>
          </a:p>
          <a:p>
            <a:pPr algn="r">
              <a:lnSpc>
                <a:spcPct val="90000"/>
              </a:lnSpc>
            </a:pPr>
            <a:r>
              <a:rPr lang="ru-RU" altLang="ru-RU" sz="2400" b="1">
                <a:solidFill>
                  <a:srgbClr val="002060"/>
                </a:solidFill>
              </a:rPr>
              <a:t> издательства «Просвещение» </a:t>
            </a:r>
          </a:p>
          <a:p>
            <a:pPr algn="r">
              <a:lnSpc>
                <a:spcPct val="90000"/>
              </a:lnSpc>
            </a:pPr>
            <a:r>
              <a:rPr lang="ru-RU" altLang="ru-RU" sz="2800" b="1"/>
              <a:t> </a:t>
            </a:r>
          </a:p>
          <a:p>
            <a:pPr algn="r">
              <a:lnSpc>
                <a:spcPct val="90000"/>
              </a:lnSpc>
            </a:pPr>
            <a:endParaRPr lang="ru-RU" altLang="ru-RU" sz="2800" b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3C552-0EA8-4AB7-8DE6-D36C569EC758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Образовательные области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1341438"/>
            <a:ext cx="4041775" cy="6223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</a:p>
          <a:p>
            <a:pPr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721225" y="1341438"/>
            <a:ext cx="4041775" cy="6223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ФГТ</a:t>
            </a:r>
          </a:p>
          <a:p>
            <a:pPr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развития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2"/>
          </p:nvPr>
        </p:nvGraphicFramePr>
        <p:xfrm>
          <a:off x="381000" y="2133600"/>
          <a:ext cx="4041775" cy="403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quarter" idx="4"/>
          </p:nvPr>
        </p:nvGraphicFramePr>
        <p:xfrm>
          <a:off x="4718050" y="2133600"/>
          <a:ext cx="4041775" cy="403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997575" y="6356350"/>
            <a:ext cx="2895600" cy="365125"/>
          </a:xfrm>
        </p:spPr>
        <p:txBody>
          <a:bodyPr/>
          <a:lstStyle/>
          <a:p>
            <a:pPr>
              <a:defRPr/>
            </a:pPr>
            <a:fld id="{0B6434FF-7D50-42BD-889E-07C768375774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01647" y="2060848"/>
            <a:ext cx="792088" cy="4104456"/>
          </a:xfrm>
          <a:prstGeom prst="rect">
            <a:avLst/>
          </a:prstGeom>
          <a:solidFill>
            <a:srgbClr val="D6E9EA">
              <a:alpha val="50196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wordArtVert" wrap="none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Личностное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358775" y="866775"/>
            <a:ext cx="8501063" cy="5168900"/>
            <a:chOff x="710" y="1410"/>
            <a:chExt cx="15336" cy="8140"/>
          </a:xfrm>
        </p:grpSpPr>
        <p:sp>
          <p:nvSpPr>
            <p:cNvPr id="104452" name="Text Box 3"/>
            <p:cNvSpPr txBox="1">
              <a:spLocks noChangeArrowheads="1"/>
            </p:cNvSpPr>
            <p:nvPr/>
          </p:nvSpPr>
          <p:spPr bwMode="auto">
            <a:xfrm>
              <a:off x="6747" y="1410"/>
              <a:ext cx="3265" cy="143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b="1">
                  <a:latin typeface="Times New Roman" pitchFamily="18" charset="0"/>
                  <a:cs typeface="Times New Roman" pitchFamily="18" charset="0"/>
                </a:rPr>
                <a:t>Музыкальное 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ru-RU" b="1">
                  <a:latin typeface="Times New Roman" pitchFamily="18" charset="0"/>
                  <a:cs typeface="Times New Roman" pitchFamily="18" charset="0"/>
                </a:rPr>
                <a:t>развитие: формы</a:t>
              </a: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453" name="Text Box 4"/>
            <p:cNvSpPr txBox="1">
              <a:spLocks noChangeArrowheads="1"/>
            </p:cNvSpPr>
            <p:nvPr/>
          </p:nvSpPr>
          <p:spPr bwMode="auto">
            <a:xfrm>
              <a:off x="9088" y="3286"/>
              <a:ext cx="3478" cy="9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sz="1500" b="1">
                  <a:latin typeface="Times New Roman" pitchFamily="18" charset="0"/>
                  <a:cs typeface="Times New Roman" pitchFamily="18" charset="0"/>
                </a:rPr>
                <a:t>Музыка </a:t>
              </a:r>
            </a:p>
            <a:p>
              <a:pPr algn="ctr">
                <a:spcAft>
                  <a:spcPts val="1000"/>
                </a:spcAft>
              </a:pPr>
              <a:r>
                <a:rPr lang="ru-RU" altLang="ru-RU" sz="1500" b="1">
                  <a:latin typeface="Times New Roman" pitchFamily="18" charset="0"/>
                  <a:cs typeface="Times New Roman" pitchFamily="18" charset="0"/>
                </a:rPr>
                <a:t>на других занятиях</a:t>
              </a:r>
              <a:endParaRPr lang="ru-RU" altLang="ru-RU" sz="1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454" name="Text Box 6" descr="5%"/>
            <p:cNvSpPr txBox="1">
              <a:spLocks noChangeArrowheads="1"/>
            </p:cNvSpPr>
            <p:nvPr/>
          </p:nvSpPr>
          <p:spPr bwMode="auto">
            <a:xfrm>
              <a:off x="8732" y="5112"/>
              <a:ext cx="3266" cy="1417"/>
            </a:xfrm>
            <a:prstGeom prst="rect">
              <a:avLst/>
            </a:prstGeom>
            <a:pattFill prst="pct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sz="1600" b="1">
                  <a:latin typeface="Times New Roman" pitchFamily="18" charset="0"/>
                  <a:cs typeface="Times New Roman" pitchFamily="18" charset="0"/>
                </a:rPr>
                <a:t>Совместная </a:t>
              </a:r>
            </a:p>
            <a:p>
              <a:pPr algn="ctr"/>
              <a:r>
                <a:rPr lang="ru-RU" altLang="ru-RU" sz="1600" b="1">
                  <a:latin typeface="Times New Roman" pitchFamily="18" charset="0"/>
                  <a:cs typeface="Times New Roman" pitchFamily="18" charset="0"/>
                </a:rPr>
                <a:t>деятельность </a:t>
              </a:r>
            </a:p>
            <a:p>
              <a:pPr algn="ctr"/>
              <a:r>
                <a:rPr lang="ru-RU" altLang="ru-RU" sz="1600" b="1">
                  <a:latin typeface="Times New Roman" pitchFamily="18" charset="0"/>
                  <a:cs typeface="Times New Roman" pitchFamily="18" charset="0"/>
                </a:rPr>
                <a:t>взрослых и детей</a:t>
              </a:r>
              <a:endParaRPr lang="ru-RU" alt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455" name="Text Box 7" descr="10%"/>
            <p:cNvSpPr txBox="1">
              <a:spLocks noChangeArrowheads="1"/>
            </p:cNvSpPr>
            <p:nvPr/>
          </p:nvSpPr>
          <p:spPr bwMode="auto">
            <a:xfrm>
              <a:off x="4763" y="5095"/>
              <a:ext cx="3266" cy="1417"/>
            </a:xfrm>
            <a:prstGeom prst="rect">
              <a:avLst/>
            </a:prstGeom>
            <a:pattFill prst="pct1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ru-RU" sz="1600" b="1">
                  <a:latin typeface="Times New Roman" pitchFamily="18" charset="0"/>
                  <a:cs typeface="Times New Roman" pitchFamily="18" charset="0"/>
                </a:rPr>
                <a:t>Игровая</a:t>
              </a:r>
              <a:r>
                <a:rPr lang="ru-RU" altLang="ru-RU" sz="1600" b="1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ru-RU" altLang="ru-RU" sz="1600" b="1">
                  <a:latin typeface="Times New Roman" pitchFamily="18" charset="0"/>
                  <a:cs typeface="Times New Roman" pitchFamily="18" charset="0"/>
                </a:rPr>
                <a:t>музыкальная </a:t>
              </a:r>
            </a:p>
            <a:p>
              <a:pPr algn="ctr"/>
              <a:r>
                <a:rPr lang="ru-RU" altLang="ru-RU" sz="1600" b="1">
                  <a:latin typeface="Times New Roman" pitchFamily="18" charset="0"/>
                  <a:cs typeface="Times New Roman" pitchFamily="18" charset="0"/>
                </a:rPr>
                <a:t>деятельность</a:t>
              </a:r>
              <a:endParaRPr lang="ru-RU" alt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456" name="Text Box 9"/>
            <p:cNvSpPr txBox="1">
              <a:spLocks noChangeArrowheads="1"/>
            </p:cNvSpPr>
            <p:nvPr/>
          </p:nvSpPr>
          <p:spPr bwMode="auto">
            <a:xfrm>
              <a:off x="4402" y="3320"/>
              <a:ext cx="3266" cy="9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sz="1600" b="1">
                  <a:latin typeface="Times New Roman" pitchFamily="18" charset="0"/>
                  <a:cs typeface="Times New Roman" pitchFamily="18" charset="0"/>
                </a:rPr>
                <a:t>Праздники </a:t>
              </a:r>
            </a:p>
            <a:p>
              <a:pPr algn="ctr">
                <a:spcAft>
                  <a:spcPts val="1000"/>
                </a:spcAft>
              </a:pPr>
              <a:r>
                <a:rPr lang="ru-RU" altLang="ru-RU" sz="1600" b="1">
                  <a:latin typeface="Times New Roman" pitchFamily="18" charset="0"/>
                  <a:cs typeface="Times New Roman" pitchFamily="18" charset="0"/>
                </a:rPr>
                <a:t>и развлечения</a:t>
              </a:r>
              <a:endParaRPr lang="ru-RU" alt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457" name="Text Box 10" descr="Алмазная решетка (точечная)"/>
            <p:cNvSpPr txBox="1">
              <a:spLocks noChangeArrowheads="1"/>
            </p:cNvSpPr>
            <p:nvPr/>
          </p:nvSpPr>
          <p:spPr bwMode="auto">
            <a:xfrm>
              <a:off x="12780" y="3286"/>
              <a:ext cx="3266" cy="1417"/>
            </a:xfrm>
            <a:prstGeom prst="rect">
              <a:avLst/>
            </a:prstGeom>
            <a:pattFill prst="dotDmnd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sz="1600" b="1">
                  <a:latin typeface="Times New Roman" pitchFamily="18" charset="0"/>
                  <a:cs typeface="Times New Roman" pitchFamily="18" charset="0"/>
                </a:rPr>
                <a:t>Индивидуальные </a:t>
              </a:r>
            </a:p>
            <a:p>
              <a:pPr algn="ctr"/>
              <a:r>
                <a:rPr lang="ru-RU" altLang="ru-RU" sz="1600" b="1">
                  <a:latin typeface="Times New Roman" pitchFamily="18" charset="0"/>
                  <a:cs typeface="Times New Roman" pitchFamily="18" charset="0"/>
                </a:rPr>
                <a:t>музыкальные</a:t>
              </a:r>
            </a:p>
            <a:p>
              <a:pPr algn="ctr"/>
              <a:r>
                <a:rPr lang="ru-RU" altLang="ru-RU" sz="1600" b="1">
                  <a:latin typeface="Times New Roman" pitchFamily="18" charset="0"/>
                  <a:cs typeface="Times New Roman" pitchFamily="18" charset="0"/>
                </a:rPr>
                <a:t>занятия</a:t>
              </a:r>
              <a:endParaRPr lang="ru-RU" alt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458" name="Text Box 11" descr="Мелкое конфетти"/>
            <p:cNvSpPr txBox="1">
              <a:spLocks noChangeArrowheads="1"/>
            </p:cNvSpPr>
            <p:nvPr/>
          </p:nvSpPr>
          <p:spPr bwMode="auto">
            <a:xfrm>
              <a:off x="710" y="3286"/>
              <a:ext cx="3266" cy="1417"/>
            </a:xfrm>
            <a:prstGeom prst="rect">
              <a:avLst/>
            </a:prstGeom>
            <a:pattFill prst="smConfetti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sz="1600" b="1">
                  <a:latin typeface="Times New Roman" pitchFamily="18" charset="0"/>
                  <a:cs typeface="Times New Roman" pitchFamily="18" charset="0"/>
                </a:rPr>
                <a:t>Фронтальные </a:t>
              </a:r>
            </a:p>
            <a:p>
              <a:pPr algn="ctr"/>
              <a:r>
                <a:rPr lang="ru-RU" altLang="ru-RU" sz="1600" b="1">
                  <a:latin typeface="Times New Roman" pitchFamily="18" charset="0"/>
                  <a:cs typeface="Times New Roman" pitchFamily="18" charset="0"/>
                </a:rPr>
                <a:t> музыкальные </a:t>
              </a:r>
            </a:p>
            <a:p>
              <a:pPr algn="ctr"/>
              <a:r>
                <a:rPr lang="ru-RU" altLang="ru-RU" sz="1600" b="1">
                  <a:latin typeface="Times New Roman" pitchFamily="18" charset="0"/>
                  <a:cs typeface="Times New Roman" pitchFamily="18" charset="0"/>
                </a:rPr>
                <a:t>занятия</a:t>
              </a:r>
              <a:endParaRPr lang="ru-RU" alt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459" name="Text Box 12" descr="Мелкое конфетти"/>
            <p:cNvSpPr txBox="1">
              <a:spLocks noChangeArrowheads="1"/>
            </p:cNvSpPr>
            <p:nvPr/>
          </p:nvSpPr>
          <p:spPr bwMode="auto">
            <a:xfrm>
              <a:off x="710" y="5112"/>
              <a:ext cx="2982" cy="1400"/>
            </a:xfrm>
            <a:prstGeom prst="rect">
              <a:avLst/>
            </a:prstGeom>
            <a:pattFill prst="smConfetti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lvl="1" algn="just">
                <a:buSzPts val="1200"/>
                <a:buFont typeface="Wingdings" pitchFamily="2" charset="2"/>
                <a:buChar char="v"/>
              </a:pPr>
              <a:r>
                <a:rPr lang="en-US" altLang="ru-RU" sz="1500" b="1">
                  <a:latin typeface="Times New Roman" pitchFamily="18" charset="0"/>
                  <a:cs typeface="Times New Roman" pitchFamily="18" charset="0"/>
                </a:rPr>
                <a:t>Комплексные</a:t>
              </a:r>
              <a:endParaRPr lang="ru-RU" altLang="ru-RU" sz="1500" b="1">
                <a:latin typeface="Times New Roman" pitchFamily="18" charset="0"/>
                <a:cs typeface="Times New Roman" pitchFamily="18" charset="0"/>
              </a:endParaRPr>
            </a:p>
            <a:p>
              <a:pPr marL="0" lvl="1" algn="just">
                <a:buSzPts val="1200"/>
                <a:buFont typeface="Wingdings" pitchFamily="2" charset="2"/>
                <a:buChar char="v"/>
              </a:pPr>
              <a:r>
                <a:rPr lang="ru-RU" altLang="ru-RU" sz="1500" b="1">
                  <a:latin typeface="Times New Roman" pitchFamily="18" charset="0"/>
                  <a:cs typeface="Times New Roman" pitchFamily="18" charset="0"/>
                </a:rPr>
                <a:t>Тематические </a:t>
              </a:r>
            </a:p>
            <a:p>
              <a:pPr marL="0" lvl="1" algn="just">
                <a:buSzPts val="1200"/>
                <a:buFont typeface="Wingdings" pitchFamily="2" charset="2"/>
                <a:buChar char="v"/>
              </a:pPr>
              <a:r>
                <a:rPr lang="ru-RU" altLang="ru-RU" sz="1500" b="1">
                  <a:latin typeface="Times New Roman" pitchFamily="18" charset="0"/>
                  <a:cs typeface="Times New Roman" pitchFamily="18" charset="0"/>
                </a:rPr>
                <a:t>Традиционные</a:t>
              </a:r>
            </a:p>
            <a:p>
              <a:pPr>
                <a:spcAft>
                  <a:spcPts val="1000"/>
                </a:spcAft>
              </a:pPr>
              <a:endParaRPr lang="ru-RU" altLang="ru-RU" sz="1400">
                <a:latin typeface="Times New Roman" pitchFamily="18" charset="0"/>
                <a:cs typeface="Times New Roman" pitchFamily="18" charset="0"/>
              </a:endParaRPr>
            </a:p>
            <a:p>
              <a:endParaRPr lang="ru-RU" alt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460" name="Text Box 13" descr="Алмазная решетка (точечная)"/>
            <p:cNvSpPr txBox="1">
              <a:spLocks noChangeArrowheads="1"/>
            </p:cNvSpPr>
            <p:nvPr/>
          </p:nvSpPr>
          <p:spPr bwMode="auto">
            <a:xfrm>
              <a:off x="12780" y="5112"/>
              <a:ext cx="3266" cy="4438"/>
            </a:xfrm>
            <a:prstGeom prst="rect">
              <a:avLst/>
            </a:prstGeom>
            <a:pattFill prst="dotDmnd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lvl="1" algn="just">
                <a:buSzPts val="1200"/>
                <a:buFont typeface="Wingdings" pitchFamily="2" charset="2"/>
                <a:buChar char="v"/>
              </a:pPr>
              <a:r>
                <a:rPr lang="en-US" altLang="ru-RU" sz="1400" b="1">
                  <a:latin typeface="Times New Roman" pitchFamily="18" charset="0"/>
                  <a:cs typeface="Times New Roman" pitchFamily="18" charset="0"/>
                </a:rPr>
                <a:t>Творческие занятия</a:t>
              </a:r>
              <a:r>
                <a:rPr lang="ru-RU" altLang="ru-RU" sz="1400" b="1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altLang="ru-RU" sz="1400" b="1">
                <a:latin typeface="Times New Roman" pitchFamily="18" charset="0"/>
                <a:cs typeface="Times New Roman" pitchFamily="18" charset="0"/>
              </a:endParaRPr>
            </a:p>
            <a:p>
              <a:pPr marL="0" lvl="1" algn="just">
                <a:buSzPts val="1200"/>
                <a:buFont typeface="Wingdings" pitchFamily="2" charset="2"/>
                <a:buChar char="v"/>
              </a:pPr>
              <a:r>
                <a:rPr lang="ru-RU" altLang="ru-RU" sz="1400" b="1">
                  <a:latin typeface="Times New Roman" pitchFamily="18" charset="0"/>
                  <a:cs typeface="Times New Roman" pitchFamily="18" charset="0"/>
                </a:rPr>
                <a:t>Развитие слуха и голоса </a:t>
              </a:r>
              <a:endParaRPr lang="en-US" altLang="ru-RU" sz="1400" b="1">
                <a:latin typeface="Times New Roman" pitchFamily="18" charset="0"/>
                <a:cs typeface="Times New Roman" pitchFamily="18" charset="0"/>
              </a:endParaRPr>
            </a:p>
            <a:p>
              <a:pPr marL="0" lvl="1" algn="just">
                <a:buSzPts val="1200"/>
                <a:buFont typeface="Wingdings" pitchFamily="2" charset="2"/>
                <a:buChar char="v"/>
              </a:pPr>
              <a:r>
                <a:rPr lang="ru-RU" altLang="ru-RU" sz="1400" b="1">
                  <a:latin typeface="Times New Roman" pitchFamily="18" charset="0"/>
                  <a:cs typeface="Times New Roman" pitchFamily="18" charset="0"/>
                </a:rPr>
                <a:t>Упражнения  в освоении танцевальных движений </a:t>
              </a:r>
              <a:endParaRPr lang="en-US" altLang="ru-RU" sz="1400" b="1">
                <a:latin typeface="Times New Roman" pitchFamily="18" charset="0"/>
                <a:cs typeface="Times New Roman" pitchFamily="18" charset="0"/>
              </a:endParaRPr>
            </a:p>
            <a:p>
              <a:pPr marL="0" lvl="1" algn="just">
                <a:buSzPts val="1200"/>
                <a:buFont typeface="Wingdings" pitchFamily="2" charset="2"/>
                <a:buChar char="v"/>
              </a:pPr>
              <a:r>
                <a:rPr lang="ru-RU" altLang="ru-RU" sz="1400" b="1">
                  <a:latin typeface="Times New Roman" pitchFamily="18" charset="0"/>
                  <a:cs typeface="Times New Roman" pitchFamily="18" charset="0"/>
                </a:rPr>
                <a:t>Обучение игре на детских музыкальных инструментах </a:t>
              </a:r>
              <a:endParaRPr lang="ru-RU" alt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461" name="Text Box 14" descr="10%"/>
            <p:cNvSpPr txBox="1">
              <a:spLocks noChangeArrowheads="1"/>
            </p:cNvSpPr>
            <p:nvPr/>
          </p:nvSpPr>
          <p:spPr bwMode="auto">
            <a:xfrm>
              <a:off x="3976" y="7088"/>
              <a:ext cx="3550" cy="2272"/>
            </a:xfrm>
            <a:prstGeom prst="rect">
              <a:avLst/>
            </a:prstGeom>
            <a:pattFill prst="pct1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lvl="1" algn="just">
                <a:buSzPts val="1200"/>
                <a:buFont typeface="Monotype Sorts"/>
                <a:buChar char="4"/>
              </a:pPr>
              <a:r>
                <a:rPr lang="ru-RU" altLang="ru-RU" sz="1400" b="1">
                  <a:latin typeface="Times New Roman" pitchFamily="18" charset="0"/>
                  <a:cs typeface="Times New Roman" pitchFamily="18" charset="0"/>
                </a:rPr>
                <a:t>Театрализованные музыкальные игры </a:t>
              </a:r>
            </a:p>
            <a:p>
              <a:pPr marL="0" lvl="1" algn="just">
                <a:buSzPts val="1200"/>
                <a:buFont typeface="Monotype Sorts"/>
                <a:buChar char="4"/>
              </a:pPr>
              <a:r>
                <a:rPr lang="ru-RU" altLang="ru-RU" sz="1400" b="1">
                  <a:latin typeface="Times New Roman" pitchFamily="18" charset="0"/>
                  <a:cs typeface="Times New Roman" pitchFamily="18" charset="0"/>
                </a:rPr>
                <a:t>Музыкально-дидактические игры </a:t>
              </a:r>
            </a:p>
            <a:p>
              <a:pPr marL="0" lvl="1" algn="just">
                <a:buSzPts val="1200"/>
                <a:buFont typeface="Monotype Sorts"/>
                <a:buChar char="4"/>
              </a:pPr>
              <a:r>
                <a:rPr lang="ru-RU" altLang="ru-RU" sz="1400" b="1">
                  <a:latin typeface="Times New Roman" pitchFamily="18" charset="0"/>
                  <a:cs typeface="Times New Roman" pitchFamily="18" charset="0"/>
                </a:rPr>
                <a:t>Игры с пением </a:t>
              </a:r>
            </a:p>
            <a:p>
              <a:pPr marL="0" lvl="1" algn="just">
                <a:buSzPts val="1200"/>
                <a:buFont typeface="Monotype Sorts"/>
                <a:buChar char="4"/>
              </a:pPr>
              <a:r>
                <a:rPr lang="ru-RU" altLang="ru-RU" sz="1400" b="1">
                  <a:latin typeface="Times New Roman" pitchFamily="18" charset="0"/>
                  <a:cs typeface="Times New Roman" pitchFamily="18" charset="0"/>
                </a:rPr>
                <a:t>Ритмические игры</a:t>
              </a:r>
              <a:endParaRPr lang="ru-RU" alt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462" name="Text Box 15" descr="5%"/>
            <p:cNvSpPr txBox="1">
              <a:spLocks noChangeArrowheads="1"/>
            </p:cNvSpPr>
            <p:nvPr/>
          </p:nvSpPr>
          <p:spPr bwMode="auto">
            <a:xfrm>
              <a:off x="9088" y="7088"/>
              <a:ext cx="3266" cy="1704"/>
            </a:xfrm>
            <a:prstGeom prst="rect">
              <a:avLst/>
            </a:prstGeom>
            <a:pattFill prst="pct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lvl="1" algn="just">
                <a:buSzPts val="1200"/>
                <a:buFont typeface="Monotype Sorts"/>
                <a:buChar char="4"/>
              </a:pPr>
              <a:r>
                <a:rPr lang="ru-RU" altLang="ru-RU" sz="1400" b="1">
                  <a:latin typeface="Times New Roman" pitchFamily="18" charset="0"/>
                  <a:cs typeface="Times New Roman" pitchFamily="18" charset="0"/>
                </a:rPr>
                <a:t>Театрализованная деятельность </a:t>
              </a:r>
            </a:p>
            <a:p>
              <a:pPr marL="0" lvl="1" algn="just">
                <a:buSzPts val="1200"/>
                <a:buFont typeface="Monotype Sorts"/>
                <a:buChar char="4"/>
              </a:pPr>
              <a:r>
                <a:rPr lang="ru-RU" altLang="ru-RU" sz="1400" b="1">
                  <a:latin typeface="Times New Roman" pitchFamily="18" charset="0"/>
                  <a:cs typeface="Times New Roman" pitchFamily="18" charset="0"/>
                </a:rPr>
                <a:t>Оркестры</a:t>
              </a:r>
            </a:p>
            <a:p>
              <a:pPr marL="0" lvl="1" algn="just">
                <a:buSzPts val="1200"/>
                <a:buFont typeface="Monotype Sorts"/>
                <a:buChar char="4"/>
              </a:pPr>
              <a:r>
                <a:rPr lang="ru-RU" altLang="ru-RU" sz="1400" b="1">
                  <a:latin typeface="Times New Roman" pitchFamily="18" charset="0"/>
                  <a:cs typeface="Times New Roman" pitchFamily="18" charset="0"/>
                </a:rPr>
                <a:t>Ансамбли</a:t>
              </a:r>
              <a:endParaRPr lang="ru-RU" altLang="ru-RU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4463" name="Group 16"/>
            <p:cNvGrpSpPr>
              <a:grpSpLocks/>
            </p:cNvGrpSpPr>
            <p:nvPr/>
          </p:nvGrpSpPr>
          <p:grpSpPr bwMode="auto">
            <a:xfrm>
              <a:off x="2130" y="2414"/>
              <a:ext cx="12212" cy="4674"/>
              <a:chOff x="2130" y="2414"/>
              <a:chExt cx="12212" cy="4674"/>
            </a:xfrm>
          </p:grpSpPr>
          <p:sp>
            <p:nvSpPr>
              <p:cNvPr id="104464" name="Line 19"/>
              <p:cNvSpPr>
                <a:spLocks noChangeShapeType="1"/>
              </p:cNvSpPr>
              <p:nvPr/>
            </p:nvSpPr>
            <p:spPr bwMode="auto">
              <a:xfrm>
                <a:off x="7881" y="2843"/>
                <a:ext cx="0" cy="22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65" name="Line 20"/>
              <p:cNvSpPr>
                <a:spLocks noChangeShapeType="1"/>
              </p:cNvSpPr>
              <p:nvPr/>
            </p:nvSpPr>
            <p:spPr bwMode="auto">
              <a:xfrm>
                <a:off x="8902" y="2843"/>
                <a:ext cx="0" cy="22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66" name="Line 21"/>
              <p:cNvSpPr>
                <a:spLocks noChangeShapeType="1"/>
              </p:cNvSpPr>
              <p:nvPr/>
            </p:nvSpPr>
            <p:spPr bwMode="auto">
              <a:xfrm flipH="1">
                <a:off x="3266" y="2414"/>
                <a:ext cx="3481" cy="8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67" name="Line 22"/>
              <p:cNvSpPr>
                <a:spLocks noChangeShapeType="1"/>
              </p:cNvSpPr>
              <p:nvPr/>
            </p:nvSpPr>
            <p:spPr bwMode="auto">
              <a:xfrm>
                <a:off x="10013" y="2414"/>
                <a:ext cx="3193" cy="8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68" name="Line 23"/>
              <p:cNvSpPr>
                <a:spLocks noChangeShapeType="1"/>
              </p:cNvSpPr>
              <p:nvPr/>
            </p:nvSpPr>
            <p:spPr bwMode="auto">
              <a:xfrm flipH="1">
                <a:off x="6106" y="2843"/>
                <a:ext cx="1278" cy="4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69" name="Line 24"/>
              <p:cNvSpPr>
                <a:spLocks noChangeShapeType="1"/>
              </p:cNvSpPr>
              <p:nvPr/>
            </p:nvSpPr>
            <p:spPr bwMode="auto">
              <a:xfrm>
                <a:off x="9372" y="2840"/>
                <a:ext cx="1278" cy="4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70" name="Line 25"/>
              <p:cNvSpPr>
                <a:spLocks noChangeShapeType="1"/>
              </p:cNvSpPr>
              <p:nvPr/>
            </p:nvSpPr>
            <p:spPr bwMode="auto">
              <a:xfrm>
                <a:off x="2130" y="4703"/>
                <a:ext cx="0" cy="4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71" name="Line 26"/>
              <p:cNvSpPr>
                <a:spLocks noChangeShapeType="1"/>
              </p:cNvSpPr>
              <p:nvPr/>
            </p:nvSpPr>
            <p:spPr bwMode="auto">
              <a:xfrm>
                <a:off x="14342" y="4703"/>
                <a:ext cx="0" cy="4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72" name="Line 27"/>
              <p:cNvSpPr>
                <a:spLocks noChangeShapeType="1"/>
              </p:cNvSpPr>
              <p:nvPr/>
            </p:nvSpPr>
            <p:spPr bwMode="auto">
              <a:xfrm>
                <a:off x="6106" y="6529"/>
                <a:ext cx="0" cy="5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73" name="Line 28"/>
              <p:cNvSpPr>
                <a:spLocks noChangeShapeType="1"/>
              </p:cNvSpPr>
              <p:nvPr/>
            </p:nvSpPr>
            <p:spPr bwMode="auto">
              <a:xfrm>
                <a:off x="10366" y="6529"/>
                <a:ext cx="0" cy="5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8D5A4-8ACD-415A-940E-549D1450488B}" type="slidenum">
              <a:rPr lang="ru-RU" smtClean="0"/>
              <a:pPr>
                <a:defRPr/>
              </a:pPr>
              <a:t>100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1397000"/>
          <a:ext cx="856932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331"/>
                <a:gridCol w="2142331"/>
                <a:gridCol w="2142331"/>
                <a:gridCol w="2142331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4" marR="91444"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4" marR="91444" marT="45798" marB="4579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98" marB="45798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850" y="188913"/>
          <a:ext cx="8577263" cy="6065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812"/>
                <a:gridCol w="2160143"/>
                <a:gridCol w="2528491"/>
                <a:gridCol w="1872818"/>
              </a:tblGrid>
              <a:tr h="6476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dirty="0" smtClean="0"/>
                        <a:t>Формы работы по музыкальному развитию</a:t>
                      </a: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34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Режимные </a:t>
                      </a:r>
                    </a:p>
                    <a:p>
                      <a:pPr algn="ctr"/>
                      <a:r>
                        <a:rPr lang="ru-RU" sz="1800" b="1" dirty="0" smtClean="0"/>
                        <a:t>моменты</a:t>
                      </a:r>
                      <a:endParaRPr lang="ru-RU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Совместная деятельность педагога с детьми</a:t>
                      </a:r>
                      <a:endParaRPr lang="ru-RU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Самостоятельная деятельность детей</a:t>
                      </a:r>
                      <a:endParaRPr lang="ru-RU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Совместная деятельность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семьей</a:t>
                      </a:r>
                      <a:endParaRPr lang="ru-RU" sz="1800" b="1" dirty="0"/>
                    </a:p>
                  </a:txBody>
                  <a:tcPr marT="45713" marB="45713"/>
                </a:tc>
              </a:tr>
              <a:tr h="51127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dirty="0" smtClean="0"/>
                        <a:t>Формы организации детей</a:t>
                      </a: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246">
                <a:tc>
                  <a:txBody>
                    <a:bodyPr/>
                    <a:lstStyle/>
                    <a:p>
                      <a:pPr algn="ctr"/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Индивидуальные</a:t>
                      </a:r>
                    </a:p>
                    <a:p>
                      <a:pPr algn="ctr"/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Подгрупповые</a:t>
                      </a:r>
                      <a:endParaRPr lang="ru-RU" sz="17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Групповые</a:t>
                      </a:r>
                    </a:p>
                    <a:p>
                      <a:pPr algn="ctr"/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Подгрупповые</a:t>
                      </a:r>
                    </a:p>
                    <a:p>
                      <a:pPr algn="ctr"/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Индивидуальные </a:t>
                      </a:r>
                      <a:endParaRPr lang="ru-RU" sz="17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Индивидуальные </a:t>
                      </a:r>
                    </a:p>
                    <a:p>
                      <a:pPr algn="ctr"/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Подгрупповые</a:t>
                      </a:r>
                    </a:p>
                    <a:p>
                      <a:pPr algn="ctr"/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7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Групповые</a:t>
                      </a:r>
                    </a:p>
                    <a:p>
                      <a:pPr algn="ctr"/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Подгрупповые</a:t>
                      </a:r>
                    </a:p>
                    <a:p>
                      <a:pPr algn="ctr"/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Индивидуальные</a:t>
                      </a:r>
                      <a:endParaRPr lang="ru-RU" sz="1700" b="1" dirty="0"/>
                    </a:p>
                  </a:txBody>
                  <a:tcPr marT="45713" marB="45713"/>
                </a:tc>
              </a:tr>
              <a:tr h="3078331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на музыкальных занятиях;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на других занятиях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во время  прогулки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 сюжетно-ролевых играх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на праздниках и развлечениях</a:t>
                      </a:r>
                      <a:endParaRPr lang="ru-RU" sz="14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-Занятия 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-Праздники, развлечения, досуг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-Музыка в повседневной жизни: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-Театрализованная деятельность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-Игры с элементами  аккомпанемента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Празднование дней рождения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оркестры,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ансамбли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Импровизация на инструментах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-Музыкально-дидактические игры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-Игры-драматизации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-Аккомпанемент в пении, танце и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-Детский ансамбль, оркестр 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Игры в «концерт», «спектакль», «музыкальные занятия», «оркестр».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-Подбор на инструментах знакомых мелодий и сочинения новых </a:t>
                      </a:r>
                      <a:endParaRPr lang="ru-RU" sz="14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Открытые музыкальные занятия для родителей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Посещения детских музыкальных театров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досуги</a:t>
                      </a:r>
                    </a:p>
                    <a:p>
                      <a:endParaRPr lang="ru-RU" sz="1400" b="1" dirty="0"/>
                    </a:p>
                  </a:txBody>
                  <a:tcPr marT="45713" marB="4571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930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rgbClr val="FF0000"/>
                </a:solidFill>
              </a:rPr>
              <a:t>Часть основной общеобразовательной программы дошкольного образования, формируемая участниками образовательного процесса</a:t>
            </a:r>
            <a:endParaRPr lang="ru-RU" alt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2981325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Должны быть представлены выбранные и/или разработанные самостоятельно участниками образовательных отношений Программы, направленные на развитие детей  в одной или нескольких образовательных областях, видах деятельности и/или культурных практиках (далее – парциальные образовательные программы), методики, формы организации образовательной работы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FD592-C1D2-4197-A1BC-40831C7D5BB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/>
          </p:cNvSpPr>
          <p:nvPr/>
        </p:nvSpPr>
        <p:spPr bwMode="auto">
          <a:xfrm>
            <a:off x="5715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4000" b="1">
                <a:solidFill>
                  <a:srgbClr val="FF0000"/>
                </a:solidFill>
              </a:rPr>
              <a:t>Структура Программы</a:t>
            </a:r>
          </a:p>
        </p:txBody>
      </p:sp>
      <p:sp>
        <p:nvSpPr>
          <p:cNvPr id="14339" name="Содержимое 2"/>
          <p:cNvSpPr>
            <a:spLocks/>
          </p:cNvSpPr>
          <p:nvPr/>
        </p:nvSpPr>
        <p:spPr bwMode="auto">
          <a:xfrm>
            <a:off x="468313" y="1484313"/>
            <a:ext cx="82073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2800" b="1">
                <a:solidFill>
                  <a:srgbClr val="002060"/>
                </a:solidFill>
                <a:cs typeface="Times New Roman" pitchFamily="18" charset="0"/>
              </a:rPr>
              <a:t>2.11. Программа включает  три основных раздела: 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ru-RU" sz="2800" b="1">
                <a:solidFill>
                  <a:srgbClr val="002060"/>
                </a:solidFill>
                <a:cs typeface="Times New Roman" pitchFamily="18" charset="0"/>
              </a:rPr>
              <a:t>целевой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ru-RU" sz="2800" b="1">
                <a:solidFill>
                  <a:srgbClr val="002060"/>
                </a:solidFill>
                <a:cs typeface="Times New Roman" pitchFamily="18" charset="0"/>
              </a:rPr>
              <a:t>содержательный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ru-RU" sz="2800" b="1">
                <a:solidFill>
                  <a:srgbClr val="002060"/>
                </a:solidFill>
                <a:cs typeface="Times New Roman" pitchFamily="18" charset="0"/>
              </a:rPr>
              <a:t>организационный</a:t>
            </a:r>
          </a:p>
          <a:p>
            <a:pPr>
              <a:spcBef>
                <a:spcPct val="20000"/>
              </a:spcBef>
            </a:pPr>
            <a:r>
              <a:rPr lang="ru-RU" altLang="ru-RU" sz="2800" b="1">
                <a:solidFill>
                  <a:srgbClr val="002060"/>
                </a:solidFill>
                <a:cs typeface="Times New Roman" pitchFamily="18" charset="0"/>
              </a:rPr>
              <a:t>В каждом из них отражается обязательная часть</a:t>
            </a:r>
            <a:br>
              <a:rPr lang="ru-RU" altLang="ru-RU" sz="2800" b="1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altLang="ru-RU" sz="2800" b="1">
                <a:solidFill>
                  <a:srgbClr val="002060"/>
                </a:solidFill>
                <a:cs typeface="Times New Roman" pitchFamily="18" charset="0"/>
              </a:rPr>
              <a:t>и часть, формируемая участниками образовательных отношений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5982C-148C-4BE7-9110-D7E7DA9448B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237288"/>
            <a:ext cx="2051050" cy="62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8675C-E4C1-485B-9EAD-48251C019D0E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323850" y="247650"/>
            <a:ext cx="8569325" cy="30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altLang="ru-RU" sz="1400" b="1">
                <a:solidFill>
                  <a:srgbClr val="FF0000"/>
                </a:solidFill>
                <a:latin typeface="Times New Roman" pitchFamily="18" charset="0"/>
              </a:rPr>
              <a:t>РАЗДЕЛЫ ОСНОВНОЙ ОБРАЗОВАТЕЛЬНОЙ ПРОГРАММЫ ДОШКОЛЬНОГО ОБРАЗОВАНИЯ</a:t>
            </a:r>
            <a:endParaRPr lang="ru-RU" altLang="ru-RU">
              <a:latin typeface="Arial" pitchFamily="34" charset="0"/>
            </a:endParaRP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79388" y="1422400"/>
            <a:ext cx="2305050" cy="426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 u="sng">
                <a:solidFill>
                  <a:srgbClr val="009900"/>
                </a:solidFill>
                <a:latin typeface="Times New Roman" pitchFamily="18" charset="0"/>
              </a:rPr>
              <a:t>Целевой</a:t>
            </a:r>
          </a:p>
          <a:p>
            <a:r>
              <a:rPr lang="ru-RU" altLang="ru-RU" sz="1300" b="1">
                <a:solidFill>
                  <a:srgbClr val="009900"/>
                </a:solidFill>
                <a:latin typeface="Times New Roman" pitchFamily="18" charset="0"/>
              </a:rPr>
              <a:t>1. Пояснительная записка:</a:t>
            </a:r>
          </a:p>
          <a:p>
            <a:r>
              <a:rPr lang="ru-RU" altLang="ru-RU" sz="1300" b="1">
                <a:solidFill>
                  <a:srgbClr val="009900"/>
                </a:solidFill>
                <a:latin typeface="Times New Roman" pitchFamily="18" charset="0"/>
              </a:rPr>
              <a:t>цели и задачи программы;</a:t>
            </a:r>
          </a:p>
          <a:p>
            <a:r>
              <a:rPr lang="ru-RU" altLang="ru-RU" sz="1300" b="1">
                <a:solidFill>
                  <a:srgbClr val="009900"/>
                </a:solidFill>
                <a:latin typeface="Times New Roman" pitchFamily="18" charset="0"/>
              </a:rPr>
              <a:t>принципы и подходы к формированию программы;</a:t>
            </a:r>
          </a:p>
          <a:p>
            <a:r>
              <a:rPr lang="ru-RU" altLang="ru-RU" sz="1300" b="1">
                <a:solidFill>
                  <a:srgbClr val="009900"/>
                </a:solidFill>
                <a:latin typeface="Times New Roman" pitchFamily="18" charset="0"/>
              </a:rPr>
              <a:t>значимые для разработки программы характеристики, в том числе характеристики особенностей развития детей раннего и дошкольного возраста</a:t>
            </a:r>
          </a:p>
          <a:p>
            <a:r>
              <a:rPr lang="ru-RU" altLang="ru-RU" sz="1300" b="1">
                <a:solidFill>
                  <a:srgbClr val="009900"/>
                </a:solidFill>
                <a:latin typeface="Times New Roman" pitchFamily="18" charset="0"/>
              </a:rPr>
              <a:t>2. Планируемые результаты освоения программы (конкретизируют требования ФГОС ДО к целевым ориентирам в обязательной части и части, формируемой участниками образовательного процесса              </a:t>
            </a:r>
            <a:endParaRPr lang="ru-RU" altLang="ru-RU">
              <a:latin typeface="Arial" pitchFamily="34" charset="0"/>
            </a:endParaRP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2555875" y="1412875"/>
            <a:ext cx="4248150" cy="426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 u="sng">
                <a:solidFill>
                  <a:srgbClr val="6600CC"/>
                </a:solidFill>
                <a:latin typeface="Times New Roman" pitchFamily="18" charset="0"/>
              </a:rPr>
              <a:t>Содержательный</a:t>
            </a:r>
            <a:r>
              <a:rPr lang="ru-RU" altLang="ru-RU" sz="1300" b="1">
                <a:solidFill>
                  <a:srgbClr val="6600CC"/>
                </a:solidFill>
                <a:latin typeface="Times New Roman" pitchFamily="18" charset="0"/>
              </a:rPr>
              <a:t> (общее содержание программы, обеспечивающее полноценное развитие детей)</a:t>
            </a:r>
          </a:p>
          <a:p>
            <a:pPr>
              <a:spcBef>
                <a:spcPts val="600"/>
              </a:spcBef>
            </a:pPr>
            <a:r>
              <a:rPr lang="ru-RU" altLang="ru-RU" sz="1300" b="1">
                <a:solidFill>
                  <a:srgbClr val="6600CC"/>
                </a:solidFill>
                <a:latin typeface="Times New Roman" pitchFamily="18" charset="0"/>
              </a:rPr>
              <a:t>а) описание образовательной деятельности в соответствии с направлениями развития ребенка, представленными в пяти образовательных областях;</a:t>
            </a:r>
          </a:p>
          <a:p>
            <a:r>
              <a:rPr lang="ru-RU" altLang="ru-RU" sz="1300" b="1">
                <a:solidFill>
                  <a:srgbClr val="6600CC"/>
                </a:solidFill>
                <a:latin typeface="Times New Roman" pitchFamily="18" charset="0"/>
              </a:rPr>
              <a:t>б) описание вариативных форм, способов, методов и средств реализации Программы с учетом возрастных  </a:t>
            </a:r>
          </a:p>
          <a:p>
            <a:r>
              <a:rPr lang="ru-RU" altLang="ru-RU" sz="1300" b="1">
                <a:solidFill>
                  <a:srgbClr val="6600CC"/>
                </a:solidFill>
                <a:latin typeface="Times New Roman" pitchFamily="18" charset="0"/>
              </a:rPr>
              <a:t>в) описание образовательной деятельности по профессиональной коррекции нарушений развития детей в случае, если эта работа предусмотрена Программой </a:t>
            </a:r>
          </a:p>
          <a:p>
            <a:r>
              <a:rPr lang="ru-RU" altLang="ru-RU" sz="1300" b="1">
                <a:solidFill>
                  <a:srgbClr val="6600CC"/>
                </a:solidFill>
                <a:latin typeface="Times New Roman" pitchFamily="18" charset="0"/>
              </a:rPr>
              <a:t>Должны быть представлены:</a:t>
            </a:r>
          </a:p>
          <a:p>
            <a:pPr algn="just"/>
            <a:r>
              <a:rPr lang="ru-RU" altLang="ko-KR" sz="1300" b="1">
                <a:solidFill>
                  <a:srgbClr val="6600CC"/>
                </a:solidFill>
                <a:latin typeface="Times New Roman" pitchFamily="18" charset="0"/>
              </a:rPr>
              <a:t>а) особенности образовательной деятельности разных видов и культурных практик; </a:t>
            </a:r>
          </a:p>
          <a:p>
            <a:pPr algn="just"/>
            <a:r>
              <a:rPr lang="ru-RU" altLang="ko-KR" sz="1300" b="1">
                <a:solidFill>
                  <a:srgbClr val="6600CC"/>
                </a:solidFill>
                <a:latin typeface="Times New Roman" pitchFamily="18" charset="0"/>
              </a:rPr>
              <a:t>б) способы и направления поддержки детской инициативы; </a:t>
            </a:r>
          </a:p>
          <a:p>
            <a:pPr algn="just"/>
            <a:r>
              <a:rPr lang="ru-RU" altLang="ko-KR" sz="1300" b="1">
                <a:solidFill>
                  <a:srgbClr val="6600CC"/>
                </a:solidFill>
                <a:latin typeface="Times New Roman" pitchFamily="18" charset="0"/>
              </a:rPr>
              <a:t>в) особенности взаимодействия педагогического коллектива с семьями воспитанников; </a:t>
            </a:r>
          </a:p>
          <a:p>
            <a:r>
              <a:rPr lang="ru-RU" altLang="ru-RU" sz="1300" b="1">
                <a:solidFill>
                  <a:srgbClr val="6600CC"/>
                </a:solidFill>
                <a:latin typeface="Times New Roman" pitchFamily="18" charset="0"/>
              </a:rPr>
              <a:t>г) иные характеристики содержания Программы, наиболее существенные с точки зрения авторов Программы</a:t>
            </a:r>
            <a:r>
              <a:rPr lang="ru-RU" altLang="ru-RU" sz="1300">
                <a:solidFill>
                  <a:srgbClr val="6600CC"/>
                </a:solidFill>
                <a:latin typeface="Times New Roman" pitchFamily="18" charset="0"/>
              </a:rPr>
              <a:t>.</a:t>
            </a:r>
            <a:endParaRPr lang="ru-RU" altLang="ru-RU">
              <a:latin typeface="Arial" pitchFamily="34" charset="0"/>
            </a:endParaRP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6948488" y="1422400"/>
            <a:ext cx="2016125" cy="426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 u="sng">
                <a:solidFill>
                  <a:srgbClr val="990000"/>
                </a:solidFill>
                <a:latin typeface="Times New Roman" pitchFamily="18" charset="0"/>
              </a:rPr>
              <a:t>Организационный </a:t>
            </a:r>
          </a:p>
          <a:p>
            <a:pPr marL="0" lvl="1"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1300" b="1">
                <a:solidFill>
                  <a:srgbClr val="990000"/>
                </a:solidFill>
                <a:latin typeface="Times New Roman" pitchFamily="18" charset="0"/>
              </a:rPr>
              <a:t>описание материально-технического обеспечения Программы, </a:t>
            </a:r>
          </a:p>
          <a:p>
            <a:pPr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1300" b="1">
                <a:solidFill>
                  <a:srgbClr val="990000"/>
                </a:solidFill>
                <a:latin typeface="Times New Roman" pitchFamily="18" charset="0"/>
              </a:rPr>
              <a:t>обеспеченность методическими материалами и средствами обучения и воспитания, </a:t>
            </a:r>
          </a:p>
          <a:p>
            <a:pPr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1300" b="1">
                <a:solidFill>
                  <a:srgbClr val="990000"/>
                </a:solidFill>
                <a:latin typeface="Times New Roman" pitchFamily="18" charset="0"/>
              </a:rPr>
              <a:t>распорядок и /или режим дня, особенности традиционных событий, праздников, мероприятий, </a:t>
            </a:r>
          </a:p>
          <a:p>
            <a:pPr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1300" b="1">
                <a:solidFill>
                  <a:srgbClr val="990000"/>
                </a:solidFill>
                <a:latin typeface="Times New Roman" pitchFamily="18" charset="0"/>
              </a:rPr>
              <a:t>особенности организации развивающей предметно-пространственной среды</a:t>
            </a:r>
            <a:r>
              <a:rPr lang="ru-RU" altLang="ru-RU" sz="1300">
                <a:solidFill>
                  <a:srgbClr val="990000"/>
                </a:solidFill>
                <a:latin typeface="Times New Roman" pitchFamily="18" charset="0"/>
              </a:rPr>
              <a:t>.</a:t>
            </a:r>
            <a:endParaRPr lang="ru-RU" altLang="ru-RU">
              <a:latin typeface="Arial" pitchFamily="34" charset="0"/>
            </a:endParaRP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1187450" y="620713"/>
            <a:ext cx="7467600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300"/>
              </a:spcBef>
            </a:pPr>
            <a:r>
              <a:rPr lang="ru-RU" altLang="ru-RU" sz="1300" b="1">
                <a:solidFill>
                  <a:srgbClr val="0000FF"/>
                </a:solidFill>
                <a:latin typeface="Times New Roman" pitchFamily="18" charset="0"/>
              </a:rPr>
              <a:t>Краткая презентация программы (ориентирована на родителей и доступна для ознакомления):</a:t>
            </a:r>
          </a:p>
          <a:p>
            <a:pPr algn="ctr">
              <a:spcAft>
                <a:spcPts val="1000"/>
              </a:spcAft>
            </a:pPr>
            <a:r>
              <a:rPr lang="ru-RU" altLang="ru-RU" sz="1300" b="1">
                <a:solidFill>
                  <a:srgbClr val="0000FF"/>
                </a:solidFill>
                <a:latin typeface="Times New Roman" pitchFamily="18" charset="0"/>
              </a:rPr>
              <a:t>возрастные и иные категории детей, в том числе детей с ОВЗ; используемые примерные программы; характеристика взаимодействия педколлектива с семьями детей</a:t>
            </a:r>
            <a:endParaRPr lang="ru-RU" altLang="ru-RU">
              <a:latin typeface="Arial" pitchFamily="34" charset="0"/>
            </a:endParaRP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179388" y="5705475"/>
            <a:ext cx="8785225" cy="1036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300"/>
              </a:spcBef>
            </a:pPr>
            <a:r>
              <a:rPr lang="ru-RU" altLang="ru-RU" sz="1300" b="1">
                <a:solidFill>
                  <a:srgbClr val="CC00FF"/>
                </a:solidFill>
                <a:latin typeface="Times New Roman" pitchFamily="18" charset="0"/>
              </a:rPr>
              <a:t>Содержание коррекционной работы и/или инклюзивного образования:</a:t>
            </a:r>
          </a:p>
          <a:p>
            <a:pPr>
              <a:spcAft>
                <a:spcPts val="1000"/>
              </a:spcAft>
            </a:pPr>
            <a:r>
              <a:rPr lang="en-US" altLang="ru-RU" sz="1300" b="1">
                <a:solidFill>
                  <a:srgbClr val="CC00FF"/>
                </a:solidFill>
                <a:latin typeface="Times New Roman" pitchFamily="18" charset="0"/>
              </a:rPr>
              <a:t>c</a:t>
            </a:r>
            <a:r>
              <a:rPr lang="ru-RU" altLang="ru-RU" sz="1300" b="1">
                <a:solidFill>
                  <a:srgbClr val="CC00FF"/>
                </a:solidFill>
                <a:latin typeface="Times New Roman" pitchFamily="18" charset="0"/>
              </a:rPr>
              <a:t>пециальные условия для получения образования детьми с ОВЗ в том числе  механизмы адаптации Программы для указанных детей, использование специальных образовательных программ и методов, специальных методических пособий и дидактических материалов, предоставление услуг ассистента (помощника), оказывающего детям необходимую помощь, проведение групповых и индивидуальных коррекционных занятий</a:t>
            </a:r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935038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2060"/>
                </a:solidFill>
              </a:rPr>
              <a:t>Целевой раздел образовательной программы</a:t>
            </a:r>
            <a:endParaRPr lang="ru-RU" altLang="ru-RU" b="1" smtClean="0"/>
          </a:p>
        </p:txBody>
      </p:sp>
      <p:pic>
        <p:nvPicPr>
          <p:cNvPr id="16387" name="Рисунок 13" descr="Описание: Картинка 42 из 33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2238" y="2168525"/>
            <a:ext cx="3854450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3FC6F-0FBE-4C23-A429-27C242F8D9E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69975"/>
          </a:xfrm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Целевой раздел программы</a:t>
            </a:r>
          </a:p>
        </p:txBody>
      </p:sp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817926-A800-4087-8A8D-DF2BCB1809F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  <p:grpSp>
        <p:nvGrpSpPr>
          <p:cNvPr id="2" name="Группа 10"/>
          <p:cNvGrpSpPr/>
          <p:nvPr/>
        </p:nvGrpSpPr>
        <p:grpSpPr>
          <a:xfrm>
            <a:off x="500034" y="2143116"/>
            <a:ext cx="7929618" cy="2714644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defRPr/>
              </a:pPr>
              <a:r>
                <a:rPr lang="ru-RU" altLang="ru-RU" sz="2400" b="1" dirty="0">
                  <a:solidFill>
                    <a:srgbClr val="0000FF"/>
                  </a:solidFill>
                </a:rPr>
                <a:t>цели и задачи программы</a:t>
              </a:r>
            </a:p>
            <a:p>
              <a:pPr>
                <a:defRPr/>
              </a:pPr>
              <a:r>
                <a:rPr lang="ru-RU" altLang="ru-RU" sz="2400" b="1" dirty="0">
                  <a:solidFill>
                    <a:srgbClr val="0000FF"/>
                  </a:solidFill>
                </a:rPr>
                <a:t>принципы и подходы к формированию программы</a:t>
              </a:r>
            </a:p>
            <a:p>
              <a:pPr>
                <a:defRPr/>
              </a:pPr>
              <a:r>
                <a:rPr lang="ru-RU" altLang="ru-RU" sz="2400" b="1" dirty="0">
                  <a:solidFill>
                    <a:srgbClr val="0000FF"/>
                  </a:solidFill>
                </a:rPr>
                <a:t>значимые для разработки программы характеристики, в том числе характеристики особенностей развития детей раннего и дошкольного возраста</a:t>
              </a: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785786" y="1500174"/>
            <a:ext cx="6542449" cy="1000132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Пояснительная записка</a:t>
              </a:r>
            </a:p>
          </p:txBody>
        </p:sp>
      </p:grpSp>
      <p:grpSp>
        <p:nvGrpSpPr>
          <p:cNvPr id="4" name="Группа 7"/>
          <p:cNvGrpSpPr/>
          <p:nvPr/>
        </p:nvGrpSpPr>
        <p:grpSpPr>
          <a:xfrm>
            <a:off x="928662" y="5143512"/>
            <a:ext cx="6542449" cy="1000132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Планируемые результаты освоения программы</a:t>
              </a:r>
              <a:endPara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FF0000"/>
                </a:solidFill>
              </a:rPr>
              <a:t>Программа строится на основании следующих принципов </a:t>
            </a:r>
            <a:endParaRPr lang="ru-RU" altLang="ru-RU" sz="3200" smtClean="0">
              <a:solidFill>
                <a:srgbClr val="FF0000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600" b="1" smtClean="0">
                <a:solidFill>
                  <a:srgbClr val="002060"/>
                </a:solidFill>
              </a:rPr>
              <a:t>1. Принцип развивающего образования, в соответствии с которым главной целью дошкольного образования является развитие ребенка</a:t>
            </a:r>
          </a:p>
          <a:p>
            <a:pPr algn="just" eaLnBrk="1" hangingPunct="1">
              <a:buFontTx/>
              <a:buNone/>
            </a:pPr>
            <a:r>
              <a:rPr lang="ru-RU" altLang="ru-RU" sz="2600" b="1" smtClean="0">
                <a:solidFill>
                  <a:srgbClr val="002060"/>
                </a:solidFill>
              </a:rPr>
              <a:t>2. Принцип научной обоснованности и практической применимости (содержание программы должно соответствовать основным положениям возрастной психологии и дошкольной педагогики, при этом иметь возможность реализации в массовой практике дошкольного образования)</a:t>
            </a:r>
            <a:endParaRPr lang="ru-RU" altLang="ru-RU" sz="260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FE606-FCC5-48DC-92AE-CDC9BF0CC45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58817-DE2F-49E1-B55E-435E5B70EED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827088" y="908050"/>
            <a:ext cx="7632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/>
              <a:t>Построение образовательной деятельности </a:t>
            </a:r>
          </a:p>
          <a:p>
            <a:pPr algn="ctr"/>
            <a:r>
              <a:rPr lang="ru-RU" altLang="ru-RU" sz="2000" b="1"/>
              <a:t>в зоне ближайшего развития ребенка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11863" y="1693863"/>
            <a:ext cx="2663825" cy="1836737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9461" name="Группа 47"/>
          <p:cNvGrpSpPr>
            <a:grpSpLocks/>
          </p:cNvGrpSpPr>
          <p:nvPr/>
        </p:nvGrpSpPr>
        <p:grpSpPr bwMode="auto">
          <a:xfrm>
            <a:off x="447675" y="1693863"/>
            <a:ext cx="8202613" cy="4327525"/>
            <a:chOff x="447855" y="1694313"/>
            <a:chExt cx="8202016" cy="4326735"/>
          </a:xfrm>
        </p:grpSpPr>
        <p:grpSp>
          <p:nvGrpSpPr>
            <p:cNvPr id="19462" name="Группа 9"/>
            <p:cNvGrpSpPr>
              <a:grpSpLocks/>
            </p:cNvGrpSpPr>
            <p:nvPr/>
          </p:nvGrpSpPr>
          <p:grpSpPr bwMode="auto">
            <a:xfrm>
              <a:off x="3564008" y="3861048"/>
              <a:ext cx="2160000" cy="2160000"/>
              <a:chOff x="3564008" y="3717032"/>
              <a:chExt cx="2160000" cy="2160000"/>
            </a:xfrm>
          </p:grpSpPr>
          <p:grpSp>
            <p:nvGrpSpPr>
              <p:cNvPr id="19487" name="Группа 6"/>
              <p:cNvGrpSpPr>
                <a:grpSpLocks/>
              </p:cNvGrpSpPr>
              <p:nvPr/>
            </p:nvGrpSpPr>
            <p:grpSpPr bwMode="auto">
              <a:xfrm>
                <a:off x="3564008" y="3717032"/>
                <a:ext cx="2160000" cy="2160000"/>
                <a:chOff x="3492000" y="2349000"/>
                <a:chExt cx="2160000" cy="2160000"/>
              </a:xfrm>
            </p:grpSpPr>
            <p:sp>
              <p:nvSpPr>
                <p:cNvPr id="4" name="Овальная выноска 3"/>
                <p:cNvSpPr/>
                <p:nvPr/>
              </p:nvSpPr>
              <p:spPr>
                <a:xfrm>
                  <a:off x="3492000" y="2349000"/>
                  <a:ext cx="2160000" cy="2160000"/>
                </a:xfrm>
                <a:prstGeom prst="wedgeEllipseCallout">
                  <a:avLst>
                    <a:gd name="adj1" fmla="val -10024"/>
                    <a:gd name="adj2" fmla="val 40345"/>
                  </a:avLst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400" b="1" dirty="0"/>
                </a:p>
              </p:txBody>
            </p:sp>
            <p:sp>
              <p:nvSpPr>
                <p:cNvPr id="5" name="Овальная выноска 4"/>
                <p:cNvSpPr/>
                <p:nvPr/>
              </p:nvSpPr>
              <p:spPr>
                <a:xfrm>
                  <a:off x="4032000" y="2889000"/>
                  <a:ext cx="1080000" cy="1080000"/>
                </a:xfrm>
                <a:prstGeom prst="wedgeEllipseCallout">
                  <a:avLst>
                    <a:gd name="adj1" fmla="val -10024"/>
                    <a:gd name="adj2" fmla="val 40345"/>
                  </a:avLst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2400" b="1" dirty="0"/>
                    <a:t>УАР</a:t>
                  </a:r>
                </a:p>
              </p:txBody>
            </p:sp>
          </p:grpSp>
          <p:sp>
            <p:nvSpPr>
              <p:cNvPr id="19488" name="TextBox 5"/>
              <p:cNvSpPr txBox="1">
                <a:spLocks noChangeArrowheads="1"/>
              </p:cNvSpPr>
              <p:nvPr/>
            </p:nvSpPr>
            <p:spPr bwMode="auto">
              <a:xfrm>
                <a:off x="4283968" y="3805320"/>
                <a:ext cx="72008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altLang="ru-RU" sz="2400" b="1">
                    <a:solidFill>
                      <a:schemeClr val="bg1"/>
                    </a:solidFill>
                  </a:rPr>
                  <a:t>ЗБР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057672" y="1694313"/>
              <a:ext cx="2592199" cy="183640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500" b="1" dirty="0"/>
                <a:t>«Зона ближайшего развития» (ЗБР)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ru-RU" sz="1500" b="1" dirty="0"/>
                <a:t>обозначает  то, что ребенок не может выполнить самостоятельно, но с чем он справляется с небольшой помощью</a:t>
              </a:r>
              <a:endParaRPr lang="ru-RU" sz="1500" dirty="0"/>
            </a:p>
          </p:txBody>
        </p:sp>
        <p:grpSp>
          <p:nvGrpSpPr>
            <p:cNvPr id="19464" name="Группа 21"/>
            <p:cNvGrpSpPr>
              <a:grpSpLocks/>
            </p:cNvGrpSpPr>
            <p:nvPr/>
          </p:nvGrpSpPr>
          <p:grpSpPr bwMode="auto">
            <a:xfrm>
              <a:off x="467544" y="1694314"/>
              <a:ext cx="2664296" cy="1836400"/>
              <a:chOff x="467544" y="1665861"/>
              <a:chExt cx="2664296" cy="1836400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466904" y="1665860"/>
                <a:ext cx="2665219" cy="1836402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12939" y="1735697"/>
                <a:ext cx="2592198" cy="16967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sz="1600" b="1" dirty="0">
                    <a:solidFill>
                      <a:schemeClr val="tx1"/>
                    </a:solidFill>
                    <a:cs typeface="Arial" pitchFamily="34" charset="0"/>
                  </a:rPr>
                  <a:t>«Уровень актуального развития» (УАР)</a:t>
                </a:r>
              </a:p>
              <a:p>
                <a:pPr algn="ctr">
                  <a:spcAft>
                    <a:spcPts val="1000"/>
                  </a:spcAft>
                  <a:defRPr/>
                </a:pPr>
                <a:r>
                  <a:rPr lang="ru-RU" sz="1600" b="1" dirty="0">
                    <a:solidFill>
                      <a:schemeClr val="tx1"/>
                    </a:solidFill>
                    <a:cs typeface="Arial" pitchFamily="34" charset="0"/>
                  </a:rPr>
                  <a:t>характеризуется тем, какие задания ребенок может выполнить вполне самостоятельно</a:t>
                </a:r>
                <a:endParaRPr lang="ru-RU" sz="16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465" name="Группа 28"/>
            <p:cNvGrpSpPr>
              <a:grpSpLocks/>
            </p:cNvGrpSpPr>
            <p:nvPr/>
          </p:nvGrpSpPr>
          <p:grpSpPr bwMode="auto">
            <a:xfrm>
              <a:off x="447855" y="4705128"/>
              <a:ext cx="1872208" cy="1215584"/>
              <a:chOff x="365420" y="4267311"/>
              <a:chExt cx="1872208" cy="121558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65420" y="4267433"/>
                <a:ext cx="1871527" cy="33807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600" b="1" dirty="0" err="1"/>
                  <a:t>обученность</a:t>
                </a:r>
                <a:endParaRPr lang="ru-RU" sz="160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65420" y="4705503"/>
                <a:ext cx="1871527" cy="33807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600" b="1" dirty="0"/>
                  <a:t>воспитанность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65420" y="5145161"/>
                <a:ext cx="1871527" cy="33807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600" b="1" dirty="0"/>
                  <a:t>развитость</a:t>
                </a:r>
              </a:p>
            </p:txBody>
          </p:sp>
        </p:grpSp>
        <p:grpSp>
          <p:nvGrpSpPr>
            <p:cNvPr id="19466" name="Группа 27"/>
            <p:cNvGrpSpPr>
              <a:grpSpLocks/>
            </p:cNvGrpSpPr>
            <p:nvPr/>
          </p:nvGrpSpPr>
          <p:grpSpPr bwMode="auto">
            <a:xfrm>
              <a:off x="6777663" y="4761989"/>
              <a:ext cx="1872208" cy="1203081"/>
              <a:chOff x="6783477" y="4254402"/>
              <a:chExt cx="1872208" cy="120308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6784158" y="4254803"/>
                <a:ext cx="1871527" cy="338076"/>
              </a:xfrm>
              <a:prstGeom prst="rect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r">
                  <a:defRPr/>
                </a:pPr>
                <a:r>
                  <a:rPr lang="ru-RU" sz="1600" b="1" dirty="0"/>
                  <a:t>обучаемость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784158" y="4692873"/>
                <a:ext cx="1871527" cy="338076"/>
              </a:xfrm>
              <a:prstGeom prst="rect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r">
                  <a:defRPr/>
                </a:pPr>
                <a:r>
                  <a:rPr lang="ru-RU" sz="1600" b="1" dirty="0" err="1"/>
                  <a:t>воспитуемость</a:t>
                </a:r>
                <a:endParaRPr lang="ru-RU" sz="1600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784158" y="5119833"/>
                <a:ext cx="1871527" cy="338075"/>
              </a:xfrm>
              <a:prstGeom prst="rect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r">
                  <a:defRPr/>
                </a:pPr>
                <a:r>
                  <a:rPr lang="ru-RU" sz="1600" b="1" dirty="0" err="1"/>
                  <a:t>развиваемость</a:t>
                </a:r>
                <a:endParaRPr lang="ru-RU" sz="1600" b="1" dirty="0"/>
              </a:p>
            </p:txBody>
          </p:sp>
        </p:grpSp>
        <p:grpSp>
          <p:nvGrpSpPr>
            <p:cNvPr id="19467" name="Группа 36"/>
            <p:cNvGrpSpPr>
              <a:grpSpLocks/>
            </p:cNvGrpSpPr>
            <p:nvPr/>
          </p:nvGrpSpPr>
          <p:grpSpPr bwMode="auto">
            <a:xfrm>
              <a:off x="2308729" y="3502261"/>
              <a:ext cx="535079" cy="2286000"/>
              <a:chOff x="2308729" y="3502261"/>
              <a:chExt cx="535079" cy="2286000"/>
            </a:xfrm>
          </p:grpSpPr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2843219" y="3502145"/>
                <a:ext cx="0" cy="228558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/>
              <p:cNvCxnSpPr>
                <a:endCxn id="21" idx="3"/>
              </p:cNvCxnSpPr>
              <p:nvPr/>
            </p:nvCxnSpPr>
            <p:spPr>
              <a:xfrm flipH="1">
                <a:off x="2319382" y="4873495"/>
                <a:ext cx="523837" cy="0"/>
              </a:xfrm>
              <a:prstGeom prst="straightConnector1">
                <a:avLst/>
              </a:prstGeom>
              <a:ln w="38100"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 стрелкой 34"/>
              <p:cNvCxnSpPr/>
              <p:nvPr/>
            </p:nvCxnSpPr>
            <p:spPr>
              <a:xfrm flipH="1">
                <a:off x="2319382" y="5311565"/>
                <a:ext cx="523837" cy="0"/>
              </a:xfrm>
              <a:prstGeom prst="straightConnector1">
                <a:avLst/>
              </a:prstGeom>
              <a:ln w="38100"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 стрелкой 35"/>
              <p:cNvCxnSpPr/>
              <p:nvPr/>
            </p:nvCxnSpPr>
            <p:spPr>
              <a:xfrm flipH="1">
                <a:off x="2308270" y="5763920"/>
                <a:ext cx="523837" cy="0"/>
              </a:xfrm>
              <a:prstGeom prst="straightConnector1">
                <a:avLst/>
              </a:prstGeom>
              <a:ln w="38100"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68" name="Группа 37"/>
            <p:cNvGrpSpPr>
              <a:grpSpLocks/>
            </p:cNvGrpSpPr>
            <p:nvPr/>
          </p:nvGrpSpPr>
          <p:grpSpPr bwMode="auto">
            <a:xfrm flipH="1">
              <a:off x="6242584" y="3562128"/>
              <a:ext cx="535079" cy="2286000"/>
              <a:chOff x="2308729" y="3502261"/>
              <a:chExt cx="535079" cy="2286000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2844584" y="3502592"/>
                <a:ext cx="0" cy="228558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 стрелкой 39"/>
              <p:cNvCxnSpPr/>
              <p:nvPr/>
            </p:nvCxnSpPr>
            <p:spPr>
              <a:xfrm flipH="1">
                <a:off x="2319159" y="4873942"/>
                <a:ext cx="525425" cy="0"/>
              </a:xfrm>
              <a:prstGeom prst="straightConnector1">
                <a:avLst/>
              </a:prstGeom>
              <a:ln w="38100"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 стрелкой 40"/>
              <p:cNvCxnSpPr/>
              <p:nvPr/>
            </p:nvCxnSpPr>
            <p:spPr>
              <a:xfrm flipH="1">
                <a:off x="2319159" y="5312012"/>
                <a:ext cx="525425" cy="0"/>
              </a:xfrm>
              <a:prstGeom prst="straightConnector1">
                <a:avLst/>
              </a:prstGeom>
              <a:ln w="38100"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/>
              <p:nvPr/>
            </p:nvCxnSpPr>
            <p:spPr>
              <a:xfrm flipH="1">
                <a:off x="2308048" y="5764367"/>
                <a:ext cx="525424" cy="0"/>
              </a:xfrm>
              <a:prstGeom prst="straightConnector1">
                <a:avLst/>
              </a:prstGeom>
              <a:ln w="38100"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Прямая соединительная линия 43"/>
            <p:cNvCxnSpPr>
              <a:stCxn id="19" idx="3"/>
            </p:cNvCxnSpPr>
            <p:nvPr/>
          </p:nvCxnSpPr>
          <p:spPr>
            <a:xfrm>
              <a:off x="3132123" y="2611720"/>
              <a:ext cx="1368325" cy="21221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>
              <a:stCxn id="16" idx="1"/>
            </p:cNvCxnSpPr>
            <p:nvPr/>
          </p:nvCxnSpPr>
          <p:spPr>
            <a:xfrm flipH="1">
              <a:off x="5003648" y="2611720"/>
              <a:ext cx="1007990" cy="1609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FF0000"/>
                </a:solidFill>
              </a:rPr>
              <a:t>Программа строится на основании следующих принципов </a:t>
            </a:r>
            <a:endParaRPr lang="ru-RU" altLang="ru-RU" sz="3200" smtClean="0">
              <a:solidFill>
                <a:srgbClr val="FF0000"/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600" b="1" smtClean="0">
                <a:solidFill>
                  <a:srgbClr val="002060"/>
                </a:solidFill>
              </a:rPr>
              <a:t>3. Принцип интеграции содержания дошкольного образования в соответствии с возрастными возможностями и особенностями детей, спецификой и возможностями образовательных областей</a:t>
            </a:r>
          </a:p>
          <a:p>
            <a:pPr algn="just" eaLnBrk="1" hangingPunct="1">
              <a:buFontTx/>
              <a:buNone/>
            </a:pPr>
            <a:r>
              <a:rPr lang="ru-RU" altLang="ru-RU" sz="2600" b="1" smtClean="0">
                <a:solidFill>
                  <a:srgbClr val="002060"/>
                </a:solidFill>
              </a:rPr>
              <a:t>4. Комплексно-тематический принцип построения образовательного процесса</a:t>
            </a:r>
            <a:endParaRPr lang="ru-RU" altLang="ru-RU" sz="260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E951B-FA99-47BB-AFF0-1C85AA633E2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500" b="1" smtClean="0">
                <a:solidFill>
                  <a:srgbClr val="FF0000"/>
                </a:solidFill>
              </a:rPr>
              <a:t>Принцип интеграции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altLang="ru-RU" sz="2200" b="1" dirty="0" smtClean="0">
                <a:solidFill>
                  <a:srgbClr val="002060"/>
                </a:solidFill>
              </a:rPr>
              <a:t>Связан с возрастными особенностями детей дошкольного возраста, когда:</a:t>
            </a:r>
          </a:p>
          <a:p>
            <a:pPr marL="0" indent="0" eaLnBrk="1" hangingPunct="1">
              <a:defRPr/>
            </a:pPr>
            <a:r>
              <a:rPr lang="ru-RU" altLang="ru-RU" sz="2200" b="1" dirty="0" smtClean="0">
                <a:solidFill>
                  <a:srgbClr val="002060"/>
                </a:solidFill>
              </a:rPr>
              <a:t> поведение и деятельность дошкольника представляют собой</a:t>
            </a:r>
            <a:br>
              <a:rPr lang="ru-RU" altLang="ru-RU" sz="2200" b="1" dirty="0" smtClean="0">
                <a:solidFill>
                  <a:srgbClr val="002060"/>
                </a:solidFill>
              </a:rPr>
            </a:br>
            <a:r>
              <a:rPr lang="ru-RU" altLang="ru-RU" sz="2200" b="1" dirty="0" smtClean="0">
                <a:solidFill>
                  <a:srgbClr val="002060"/>
                </a:solidFill>
              </a:rPr>
              <a:t>  «еще недостаточно дифференцированное целое»</a:t>
            </a:r>
            <a:br>
              <a:rPr lang="ru-RU" altLang="ru-RU" sz="2200" b="1" dirty="0" smtClean="0">
                <a:solidFill>
                  <a:srgbClr val="002060"/>
                </a:solidFill>
              </a:rPr>
            </a:br>
            <a:r>
              <a:rPr lang="ru-RU" altLang="ru-RU" sz="2200" b="1" dirty="0" smtClean="0">
                <a:solidFill>
                  <a:srgbClr val="002060"/>
                </a:solidFill>
              </a:rPr>
              <a:t>  </a:t>
            </a:r>
            <a:r>
              <a:rPr lang="ru-RU" altLang="ru-RU" sz="2200" b="1" dirty="0" smtClean="0">
                <a:solidFill>
                  <a:srgbClr val="006600"/>
                </a:solidFill>
              </a:rPr>
              <a:t>(</a:t>
            </a:r>
            <a:r>
              <a:rPr lang="ru-RU" altLang="ru-RU" sz="2200" b="1" dirty="0" err="1" smtClean="0">
                <a:solidFill>
                  <a:srgbClr val="006600"/>
                </a:solidFill>
              </a:rPr>
              <a:t>Выготский</a:t>
            </a:r>
            <a:r>
              <a:rPr lang="ru-RU" altLang="ru-RU" sz="2200" b="1" dirty="0" smtClean="0">
                <a:solidFill>
                  <a:srgbClr val="006600"/>
                </a:solidFill>
              </a:rPr>
              <a:t> Л.С.)</a:t>
            </a:r>
          </a:p>
          <a:p>
            <a:pPr marL="0" indent="0" eaLnBrk="1" hangingPunct="1">
              <a:defRPr/>
            </a:pPr>
            <a:r>
              <a:rPr lang="ru-RU" altLang="ru-RU" sz="2200" b="1" dirty="0" smtClean="0">
                <a:solidFill>
                  <a:srgbClr val="002060"/>
                </a:solidFill>
              </a:rPr>
              <a:t> «схватывание» целого раньше частей, позволяет индивиду</a:t>
            </a:r>
            <a:br>
              <a:rPr lang="ru-RU" altLang="ru-RU" sz="2200" b="1" dirty="0" smtClean="0">
                <a:solidFill>
                  <a:srgbClr val="002060"/>
                </a:solidFill>
              </a:rPr>
            </a:br>
            <a:r>
              <a:rPr lang="ru-RU" altLang="ru-RU" sz="2200" b="1" dirty="0" smtClean="0">
                <a:solidFill>
                  <a:srgbClr val="002060"/>
                </a:solidFill>
              </a:rPr>
              <a:t>  (в детском возрасте – О.С.,Н.Ф.) «сразу», интегрально видеть</a:t>
            </a:r>
            <a:br>
              <a:rPr lang="ru-RU" altLang="ru-RU" sz="2200" b="1" dirty="0" smtClean="0">
                <a:solidFill>
                  <a:srgbClr val="002060"/>
                </a:solidFill>
              </a:rPr>
            </a:br>
            <a:r>
              <a:rPr lang="ru-RU" altLang="ru-RU" sz="2200" b="1" dirty="0" smtClean="0">
                <a:solidFill>
                  <a:srgbClr val="002060"/>
                </a:solidFill>
              </a:rPr>
              <a:t>   предметы глазами всех людей…» </a:t>
            </a:r>
            <a:r>
              <a:rPr lang="ru-RU" altLang="ru-RU" sz="2200" b="1" dirty="0" smtClean="0">
                <a:solidFill>
                  <a:schemeClr val="accent3">
                    <a:lumMod val="50000"/>
                  </a:schemeClr>
                </a:solidFill>
              </a:rPr>
              <a:t>(Давыдов В.В.)</a:t>
            </a:r>
          </a:p>
          <a:p>
            <a:pPr marL="0" indent="0" eaLnBrk="1" hangingPunct="1">
              <a:defRPr/>
            </a:pPr>
            <a:r>
              <a:rPr lang="ru-RU" altLang="ru-RU" sz="2200" b="1" dirty="0" smtClean="0">
                <a:solidFill>
                  <a:srgbClr val="002060"/>
                </a:solidFill>
              </a:rPr>
              <a:t> «прежде чем знание о целостности мира будет оформлено</a:t>
            </a:r>
            <a:br>
              <a:rPr lang="ru-RU" altLang="ru-RU" sz="2200" b="1" dirty="0" smtClean="0">
                <a:solidFill>
                  <a:srgbClr val="002060"/>
                </a:solidFill>
              </a:rPr>
            </a:br>
            <a:r>
              <a:rPr lang="ru-RU" altLang="ru-RU" sz="2200" b="1" dirty="0" smtClean="0">
                <a:solidFill>
                  <a:srgbClr val="002060"/>
                </a:solidFill>
              </a:rPr>
              <a:t>   в системе теоретических понятий ребенка, он должен</a:t>
            </a:r>
            <a:br>
              <a:rPr lang="ru-RU" altLang="ru-RU" sz="2200" b="1" dirty="0" smtClean="0">
                <a:solidFill>
                  <a:srgbClr val="002060"/>
                </a:solidFill>
              </a:rPr>
            </a:br>
            <a:r>
              <a:rPr lang="ru-RU" altLang="ru-RU" sz="2200" b="1" dirty="0" smtClean="0">
                <a:solidFill>
                  <a:srgbClr val="002060"/>
                </a:solidFill>
              </a:rPr>
              <a:t>   воссоздать подвижный интегральный образ действительности</a:t>
            </a:r>
            <a:br>
              <a:rPr lang="ru-RU" altLang="ru-RU" sz="2200" b="1" dirty="0" smtClean="0">
                <a:solidFill>
                  <a:srgbClr val="002060"/>
                </a:solidFill>
              </a:rPr>
            </a:br>
            <a:r>
              <a:rPr lang="ru-RU" altLang="ru-RU" sz="2200" b="1" dirty="0" smtClean="0">
                <a:solidFill>
                  <a:srgbClr val="002060"/>
                </a:solidFill>
              </a:rPr>
              <a:t>   на уровне воображения» </a:t>
            </a:r>
            <a:r>
              <a:rPr lang="ru-RU" altLang="ru-RU" sz="2200" b="1" dirty="0" smtClean="0">
                <a:solidFill>
                  <a:srgbClr val="006600"/>
                </a:solidFill>
              </a:rPr>
              <a:t>(Давыдов В.В., Кудрявцев В.Т.)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1DCCD-F09A-4AF6-AD7C-C98E97AD218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538" y="115888"/>
            <a:ext cx="7772400" cy="11430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Федеральный закон от 29 декабря 2012 г.</a:t>
            </a:r>
            <a:br>
              <a:rPr lang="ru-RU" sz="3000" b="1" dirty="0" smtClean="0">
                <a:solidFill>
                  <a:srgbClr val="C00000"/>
                </a:solidFill>
              </a:rPr>
            </a:br>
            <a:r>
              <a:rPr lang="ru-RU" sz="3000" b="1" dirty="0" smtClean="0">
                <a:solidFill>
                  <a:srgbClr val="C00000"/>
                </a:solidFill>
              </a:rPr>
              <a:t>«Об образовании в Российской Федерации»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C341A-599B-4B1D-AE51-98D7906388A3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37637" y="1309384"/>
            <a:ext cx="6790351" cy="110799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Дошкольное образование – уровень общего образования и неотъемлемая часть системы непрерывного образования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193" y="2808628"/>
            <a:ext cx="3240000" cy="144655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Федеральный государственный образовательный стандарт</a:t>
            </a:r>
          </a:p>
        </p:txBody>
      </p:sp>
      <p:sp>
        <p:nvSpPr>
          <p:cNvPr id="13" name="Плюс 12"/>
          <p:cNvSpPr/>
          <p:nvPr/>
        </p:nvSpPr>
        <p:spPr>
          <a:xfrm>
            <a:off x="3905250" y="2987675"/>
            <a:ext cx="985838" cy="1011238"/>
          </a:xfrm>
          <a:prstGeom prst="mathPlus">
            <a:avLst>
              <a:gd name="adj1" fmla="val 11463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4330" y="2770326"/>
            <a:ext cx="3240000" cy="144655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Вариативные примерные основные образовательные ПРОГРАММЫ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62702" y="4583195"/>
            <a:ext cx="2268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Calibri" panose="020F0502020204030204" pitchFamily="34" charset="0"/>
                <a:cs typeface="+mn-cs"/>
              </a:rPr>
              <a:t>Экспертиза ПРОГРАММ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89480" y="5445224"/>
            <a:ext cx="2268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Calibri" panose="020F0502020204030204" pitchFamily="34" charset="0"/>
                <a:cs typeface="+mn-cs"/>
              </a:rPr>
              <a:t>Реестр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Calibri" panose="020F0502020204030204" pitchFamily="34" charset="0"/>
                <a:cs typeface="+mn-cs"/>
              </a:rPr>
              <a:t>ПРОГРАММ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904694" y="3999219"/>
            <a:ext cx="997605" cy="108596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26261" y="5085184"/>
            <a:ext cx="4438754" cy="1107996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ОСНОВНАЯ ОБРАЗОВАТЕЛЬНАЯ ПРОГРАММА ДОШКОЛЬНОГО ОБРАЗОВАНИЯ</a:t>
            </a: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8434388" y="3573463"/>
            <a:ext cx="530225" cy="2235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 flipH="1" flipV="1">
            <a:off x="5075238" y="3725863"/>
            <a:ext cx="558800" cy="18621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900" b="1" smtClean="0">
                <a:solidFill>
                  <a:srgbClr val="FF0000"/>
                </a:solidFill>
              </a:rPr>
              <a:t>Принцип интеграции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ru-RU" b="1" smtClean="0">
                <a:solidFill>
                  <a:srgbClr val="002060"/>
                </a:solidFill>
              </a:rPr>
              <a:t>Под интеграцией содержания дошкольного образования понимается состояние</a:t>
            </a:r>
            <a:br>
              <a:rPr lang="ru-RU" altLang="ru-RU" b="1" smtClean="0">
                <a:solidFill>
                  <a:srgbClr val="002060"/>
                </a:solidFill>
              </a:rPr>
            </a:br>
            <a:r>
              <a:rPr lang="ru-RU" altLang="ru-RU" b="1" smtClean="0">
                <a:solidFill>
                  <a:srgbClr val="002060"/>
                </a:solidFill>
              </a:rPr>
              <a:t>(или процесс, ведущий к такому состоянию) связанности, взаимопроникновения</a:t>
            </a:r>
            <a:br>
              <a:rPr lang="ru-RU" altLang="ru-RU" b="1" smtClean="0">
                <a:solidFill>
                  <a:srgbClr val="002060"/>
                </a:solidFill>
              </a:rPr>
            </a:br>
            <a:r>
              <a:rPr lang="ru-RU" altLang="ru-RU" b="1" smtClean="0">
                <a:solidFill>
                  <a:srgbClr val="002060"/>
                </a:solidFill>
              </a:rPr>
              <a:t>и взаимодействия отдельных образовательных областей, обеспечивающее целостность образовательного процесса</a:t>
            </a:r>
            <a:r>
              <a:rPr lang="ru-RU" altLang="ru-RU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14249-5307-431B-B9D1-0D6278D995F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900" b="1" dirty="0" smtClean="0">
                <a:solidFill>
                  <a:srgbClr val="FF0000"/>
                </a:solidFill>
              </a:rPr>
              <a:t>Формы реализации принципа интеграции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ru-RU" altLang="ru-RU" b="1" smtClean="0">
                <a:solidFill>
                  <a:srgbClr val="002060"/>
                </a:solidFill>
              </a:rPr>
              <a:t>Интеграция на уровне содержания</a:t>
            </a:r>
            <a:br>
              <a:rPr lang="ru-RU" altLang="ru-RU" b="1" smtClean="0">
                <a:solidFill>
                  <a:srgbClr val="002060"/>
                </a:solidFill>
              </a:rPr>
            </a:br>
            <a:r>
              <a:rPr lang="ru-RU" altLang="ru-RU" b="1" smtClean="0">
                <a:solidFill>
                  <a:srgbClr val="002060"/>
                </a:solidFill>
              </a:rPr>
              <a:t>и задач психолого-педагогической работы</a:t>
            </a:r>
            <a:r>
              <a:rPr lang="ru-RU" altLang="ru-RU" smtClean="0">
                <a:solidFill>
                  <a:srgbClr val="002060"/>
                </a:solidFill>
              </a:rPr>
              <a:t> </a:t>
            </a:r>
            <a:endParaRPr lang="ru-RU" altLang="ru-RU" sz="2400" b="1" smtClean="0">
              <a:solidFill>
                <a:srgbClr val="002060"/>
              </a:solidFill>
            </a:endParaRPr>
          </a:p>
          <a:p>
            <a:pPr marL="609600" indent="-609600" eaLnBrk="1" hangingPunct="1">
              <a:buFontTx/>
              <a:buAutoNum type="arabicParenR"/>
            </a:pPr>
            <a:r>
              <a:rPr lang="ru-RU" altLang="ru-RU" b="1" smtClean="0">
                <a:solidFill>
                  <a:srgbClr val="002060"/>
                </a:solidFill>
              </a:rPr>
              <a:t>Интеграция по средствам организации</a:t>
            </a:r>
            <a:br>
              <a:rPr lang="ru-RU" altLang="ru-RU" b="1" smtClean="0">
                <a:solidFill>
                  <a:srgbClr val="002060"/>
                </a:solidFill>
              </a:rPr>
            </a:br>
            <a:r>
              <a:rPr lang="ru-RU" altLang="ru-RU" b="1" smtClean="0">
                <a:solidFill>
                  <a:srgbClr val="002060"/>
                </a:solidFill>
              </a:rPr>
              <a:t>и оптимизации образовательного процесса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ru-RU" altLang="ru-RU" b="1" smtClean="0">
                <a:solidFill>
                  <a:srgbClr val="002060"/>
                </a:solidFill>
              </a:rPr>
              <a:t>Интеграция видов детской деятельности</a:t>
            </a:r>
            <a:r>
              <a:rPr lang="ru-RU" altLang="ru-RU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1CCD8-BDAA-49C0-ADA2-E77093F9C89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FF0000"/>
                </a:solidFill>
              </a:rPr>
              <a:t>Комплексно-тематический принцип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arenR"/>
            </a:pPr>
            <a:r>
              <a:rPr lang="ru-RU" altLang="ru-RU" sz="3000" b="1" smtClean="0">
                <a:solidFill>
                  <a:srgbClr val="002060"/>
                </a:solidFill>
              </a:rPr>
              <a:t>Объединение комплекса различных видов специфических детских деятельностей вокруг единой «темы»</a:t>
            </a:r>
            <a:r>
              <a:rPr lang="ru-RU" altLang="ru-RU" sz="3000" smtClean="0">
                <a:solidFill>
                  <a:srgbClr val="002060"/>
                </a:solidFill>
              </a:rPr>
              <a:t> </a:t>
            </a:r>
            <a:endParaRPr lang="ru-RU" altLang="ru-RU" sz="2200" b="1" smtClean="0">
              <a:solidFill>
                <a:srgbClr val="00206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arenR"/>
            </a:pPr>
            <a:r>
              <a:rPr lang="ru-RU" altLang="ru-RU" sz="3000" b="1" smtClean="0">
                <a:solidFill>
                  <a:srgbClr val="002060"/>
                </a:solidFill>
              </a:rPr>
              <a:t>Виды «тем»: </a:t>
            </a:r>
            <a:r>
              <a:rPr lang="ru-RU" altLang="ru-RU" sz="3000" smtClean="0">
                <a:solidFill>
                  <a:srgbClr val="002060"/>
                </a:solidFill>
              </a:rPr>
              <a:t>«организующие моменты», «тематические недели», «события», «реализация проектов», «сезонные явления в природе», «праздники», «традиции»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arenR"/>
            </a:pPr>
            <a:r>
              <a:rPr lang="ru-RU" altLang="ru-RU" sz="3000" b="1" smtClean="0">
                <a:solidFill>
                  <a:srgbClr val="002060"/>
                </a:solidFill>
              </a:rPr>
              <a:t>Тесная взаимосвязь и взаимозависимость</a:t>
            </a:r>
            <a:br>
              <a:rPr lang="ru-RU" altLang="ru-RU" sz="3000" b="1" smtClean="0">
                <a:solidFill>
                  <a:srgbClr val="002060"/>
                </a:solidFill>
              </a:rPr>
            </a:br>
            <a:r>
              <a:rPr lang="ru-RU" altLang="ru-RU" sz="3000" b="1" smtClean="0">
                <a:solidFill>
                  <a:srgbClr val="002060"/>
                </a:solidFill>
              </a:rPr>
              <a:t>с интеграцией детских деятельностей</a:t>
            </a:r>
            <a:r>
              <a:rPr lang="ru-RU" altLang="ru-RU" sz="300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53D2C-870C-4B53-82A8-B750914B962A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95288" y="531813"/>
            <a:ext cx="8353425" cy="55610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107763" dir="2700000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altLang="ru-RU" sz="2400" b="1"/>
              <a:t>Современная социокультурная ситуация развития ребёнка</a:t>
            </a:r>
            <a:endParaRPr lang="ru-RU" altLang="ru-RU" sz="2400" b="1">
              <a:latin typeface="Times New Roman" pitchFamily="18" charset="0"/>
            </a:endParaRPr>
          </a:p>
          <a:p>
            <a:pPr marL="0" lvl="1">
              <a:lnSpc>
                <a:spcPct val="90000"/>
              </a:lnSpc>
              <a:buClr>
                <a:srgbClr val="C00000"/>
              </a:buClr>
              <a:buFont typeface="Calibri" pitchFamily="34" charset="0"/>
              <a:buChar char="1"/>
              <a:defRPr/>
            </a:pPr>
            <a:r>
              <a:rPr lang="ru-RU" altLang="ru-RU" sz="1600" b="1">
                <a:solidFill>
                  <a:srgbClr val="C00000"/>
                </a:solidFill>
              </a:rPr>
              <a:t>)</a:t>
            </a:r>
            <a:r>
              <a:rPr lang="ru-RU" altLang="ru-RU" sz="1600" b="1"/>
              <a:t> Бóльшая открытость мира и доступность его познания для ребенка, больше источников</a:t>
            </a:r>
            <a:br>
              <a:rPr lang="ru-RU" altLang="ru-RU" sz="1600" b="1"/>
            </a:br>
            <a:r>
              <a:rPr lang="ru-RU" altLang="ru-RU" sz="1600" b="1"/>
              <a:t>    информации </a:t>
            </a:r>
            <a:r>
              <a:rPr lang="ru-RU" altLang="ru-RU" sz="1600"/>
              <a:t>(телевидение, интернет, большое количество игр и игрушек)</a:t>
            </a:r>
            <a:br>
              <a:rPr lang="ru-RU" altLang="ru-RU" sz="1600"/>
            </a:br>
            <a:r>
              <a:rPr lang="ru-RU" altLang="ru-RU" sz="1600"/>
              <a:t>    </a:t>
            </a:r>
            <a:r>
              <a:rPr lang="ru-RU" altLang="ru-RU" sz="1600" b="1">
                <a:latin typeface="Times New Roman" pitchFamily="18" charset="0"/>
                <a:sym typeface="Wingdings 3" pitchFamily="18" charset="2"/>
              </a:rPr>
              <a:t></a:t>
            </a:r>
            <a:r>
              <a:rPr lang="ru-RU" altLang="ru-RU" sz="1600" b="1"/>
              <a:t> агрессивность доступной для ребенка информации</a:t>
            </a:r>
            <a:endParaRPr lang="ru-RU" altLang="ru-RU" sz="1600" b="1"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Calibri" pitchFamily="34" charset="0"/>
              <a:buChar char="2"/>
              <a:defRPr/>
            </a:pPr>
            <a:r>
              <a:rPr lang="ru-RU" altLang="ru-RU" sz="1600" b="1">
                <a:solidFill>
                  <a:srgbClr val="C00000"/>
                </a:solidFill>
              </a:rPr>
              <a:t>)</a:t>
            </a:r>
            <a:r>
              <a:rPr lang="ru-RU" altLang="ru-RU" sz="1600" b="1"/>
              <a:t> Культурная неустойчивость окружающего мира, смешение культур в совокупности </a:t>
            </a:r>
            <a:br>
              <a:rPr lang="ru-RU" altLang="ru-RU" sz="1600" b="1"/>
            </a:br>
            <a:r>
              <a:rPr lang="ru-RU" altLang="ru-RU" sz="1600" b="1"/>
              <a:t>     с многоязычностью </a:t>
            </a:r>
            <a:r>
              <a:rPr lang="ru-RU" altLang="ru-RU" sz="1600" b="1">
                <a:latin typeface="Times New Roman" pitchFamily="18" charset="0"/>
                <a:sym typeface="Wingdings 3" pitchFamily="18" charset="2"/>
              </a:rPr>
              <a:t></a:t>
            </a:r>
            <a:r>
              <a:rPr lang="ru-RU" altLang="ru-RU" sz="1600" b="1"/>
              <a:t>  разностность и иногда противоречивость предлагаемых разными</a:t>
            </a:r>
            <a:br>
              <a:rPr lang="ru-RU" altLang="ru-RU" sz="1600" b="1"/>
            </a:br>
            <a:r>
              <a:rPr lang="ru-RU" altLang="ru-RU" sz="1600" b="1"/>
              <a:t>     культурами образцов поведения и образцов отношения к окружающему миру 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Calibri" pitchFamily="34" charset="0"/>
              <a:buChar char="3"/>
              <a:defRPr/>
            </a:pPr>
            <a:r>
              <a:rPr lang="ru-RU" altLang="ru-RU" sz="1600" b="1">
                <a:solidFill>
                  <a:srgbClr val="C00000"/>
                </a:solidFill>
              </a:rPr>
              <a:t>)</a:t>
            </a:r>
            <a:r>
              <a:rPr lang="ru-RU" altLang="ru-RU" sz="1600" b="1"/>
              <a:t> Сложность окружающей среды с технологической точки зрения </a:t>
            </a:r>
            <a:r>
              <a:rPr lang="ru-RU" altLang="ru-RU" sz="1600" b="1">
                <a:latin typeface="Times New Roman" pitchFamily="18" charset="0"/>
                <a:sym typeface="Wingdings 3" pitchFamily="18" charset="2"/>
              </a:rPr>
              <a:t></a:t>
            </a:r>
            <a:r>
              <a:rPr lang="ru-RU" altLang="ru-RU" sz="1600" b="1"/>
              <a:t> нарушение</a:t>
            </a:r>
            <a:br>
              <a:rPr lang="ru-RU" altLang="ru-RU" sz="1600" b="1"/>
            </a:br>
            <a:r>
              <a:rPr lang="ru-RU" altLang="ru-RU" sz="1600" b="1"/>
              <a:t>    устоявшейся традиционной схемы передачи знаний и опыта от взрослых детям</a:t>
            </a:r>
            <a:br>
              <a:rPr lang="ru-RU" altLang="ru-RU" sz="1600" b="1"/>
            </a:br>
            <a:r>
              <a:rPr lang="ru-RU" altLang="ru-RU" sz="1600" b="1"/>
              <a:t>    </a:t>
            </a:r>
            <a:r>
              <a:rPr lang="ru-RU" altLang="ru-RU" sz="1600" b="1">
                <a:latin typeface="Times New Roman" pitchFamily="18" charset="0"/>
                <a:sym typeface="Wingdings 3" pitchFamily="18" charset="2"/>
              </a:rPr>
              <a:t></a:t>
            </a:r>
            <a:r>
              <a:rPr lang="ru-RU" altLang="ru-RU" sz="1600" b="1"/>
              <a:t> формирование уже на этапе дошкольного детства универсальных, комплексных</a:t>
            </a:r>
            <a:br>
              <a:rPr lang="ru-RU" altLang="ru-RU" sz="1600" b="1"/>
            </a:br>
            <a:r>
              <a:rPr lang="ru-RU" altLang="ru-RU" sz="1600" b="1"/>
              <a:t>    качеств личности ребенка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Calibri" pitchFamily="34" charset="0"/>
              <a:buChar char="4"/>
              <a:defRPr/>
            </a:pPr>
            <a:r>
              <a:rPr lang="ru-RU" altLang="ru-RU" sz="1600" b="1">
                <a:solidFill>
                  <a:srgbClr val="C00000"/>
                </a:solidFill>
              </a:rPr>
              <a:t>)</a:t>
            </a:r>
            <a:r>
              <a:rPr lang="ru-RU" altLang="ru-RU" sz="1600" b="1"/>
              <a:t> Быстрая изменяемость окружающего мира </a:t>
            </a:r>
            <a:r>
              <a:rPr lang="ru-RU" altLang="ru-RU" sz="1600" b="1">
                <a:latin typeface="Times New Roman" pitchFamily="18" charset="0"/>
                <a:sym typeface="Wingdings 3" pitchFamily="18" charset="2"/>
              </a:rPr>
              <a:t></a:t>
            </a:r>
            <a:r>
              <a:rPr lang="ru-RU" altLang="ru-RU" sz="1600" b="1"/>
              <a:t> новая методология познания мира</a:t>
            </a:r>
            <a:br>
              <a:rPr lang="ru-RU" altLang="ru-RU" sz="1600" b="1"/>
            </a:br>
            <a:r>
              <a:rPr lang="ru-RU" altLang="ru-RU" sz="1600" b="1"/>
              <a:t>    </a:t>
            </a:r>
            <a:r>
              <a:rPr lang="ru-RU" altLang="ru-RU" sz="1600" b="1">
                <a:latin typeface="Times New Roman" pitchFamily="18" charset="0"/>
                <a:sym typeface="Wingdings 3" pitchFamily="18" charset="2"/>
              </a:rPr>
              <a:t></a:t>
            </a:r>
            <a:r>
              <a:rPr lang="ru-RU" altLang="ru-RU" sz="1600" b="1"/>
              <a:t> овладение ребенком комплексным инструментарием познания мира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Calibri" pitchFamily="34" charset="0"/>
              <a:buChar char="5"/>
              <a:defRPr/>
            </a:pPr>
            <a:r>
              <a:rPr lang="ru-RU" altLang="ru-RU" sz="1600" b="1">
                <a:solidFill>
                  <a:srgbClr val="C00000"/>
                </a:solidFill>
              </a:rPr>
              <a:t>)</a:t>
            </a:r>
            <a:r>
              <a:rPr lang="ru-RU" altLang="ru-RU" sz="1600" b="1"/>
              <a:t> Быстрая изменяемость окружающего мира </a:t>
            </a:r>
            <a:r>
              <a:rPr lang="ru-RU" altLang="ru-RU" sz="1600" b="1">
                <a:latin typeface="Times New Roman" pitchFamily="18" charset="0"/>
                <a:sym typeface="Wingdings 3" pitchFamily="18" charset="2"/>
              </a:rPr>
              <a:t></a:t>
            </a:r>
            <a:r>
              <a:rPr lang="ru-RU" altLang="ru-RU" sz="1600" b="1"/>
              <a:t> понимание ребенком важности</a:t>
            </a:r>
            <a:br>
              <a:rPr lang="ru-RU" altLang="ru-RU" sz="1600" b="1"/>
            </a:br>
            <a:r>
              <a:rPr lang="ru-RU" altLang="ru-RU" sz="1600" b="1"/>
              <a:t>    и неважности (второстепенности) информации </a:t>
            </a:r>
            <a:r>
              <a:rPr lang="ru-RU" altLang="ru-RU" sz="1600" b="1">
                <a:latin typeface="Times New Roman" pitchFamily="18" charset="0"/>
                <a:sym typeface="Wingdings 3" pitchFamily="18" charset="2"/>
              </a:rPr>
              <a:t></a:t>
            </a:r>
            <a:r>
              <a:rPr lang="ru-RU" altLang="ru-RU" sz="1600" b="1"/>
              <a:t> отбор содержания дошкольного </a:t>
            </a:r>
            <a:br>
              <a:rPr lang="ru-RU" altLang="ru-RU" sz="1600" b="1"/>
            </a:br>
            <a:r>
              <a:rPr lang="ru-RU" altLang="ru-RU" sz="1600" b="1"/>
              <a:t>    образования </a:t>
            </a:r>
            <a:r>
              <a:rPr lang="ru-RU" altLang="ru-RU" sz="1600" b="1">
                <a:latin typeface="Times New Roman" pitchFamily="18" charset="0"/>
                <a:sym typeface="Wingdings 3" pitchFamily="18" charset="2"/>
              </a:rPr>
              <a:t></a:t>
            </a:r>
            <a:r>
              <a:rPr lang="ru-RU" altLang="ru-RU" sz="1600" b="1"/>
              <a:t> усиление роли взрослого в защите ребенка от негативного воздействия</a:t>
            </a:r>
            <a:br>
              <a:rPr lang="ru-RU" altLang="ru-RU" sz="1600" b="1"/>
            </a:br>
            <a:r>
              <a:rPr lang="ru-RU" altLang="ru-RU" sz="1600" b="1"/>
              <a:t>    излишних источников познания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Calibri" pitchFamily="34" charset="0"/>
              <a:buChar char="6"/>
              <a:defRPr/>
            </a:pPr>
            <a:r>
              <a:rPr lang="ru-RU" altLang="ru-RU" sz="1600" b="1">
                <a:solidFill>
                  <a:srgbClr val="C00000"/>
                </a:solidFill>
              </a:rPr>
              <a:t>)</a:t>
            </a:r>
            <a:r>
              <a:rPr lang="ru-RU" altLang="ru-RU" sz="1600" b="1"/>
              <a:t> Агрессивность окружающей среды и ограниченность механизмов приспособляемости</a:t>
            </a:r>
            <a:br>
              <a:rPr lang="ru-RU" altLang="ru-RU" sz="1600" b="1"/>
            </a:br>
            <a:r>
              <a:rPr lang="ru-RU" altLang="ru-RU" sz="1600" b="1"/>
              <a:t>    человеческого организма к быстро изменяющимся условиям, наличие многочисленных</a:t>
            </a:r>
            <a:br>
              <a:rPr lang="ru-RU" altLang="ru-RU" sz="1600" b="1"/>
            </a:br>
            <a:r>
              <a:rPr lang="ru-RU" altLang="ru-RU" sz="1600" b="1"/>
              <a:t>    вредных для здоровья факторов </a:t>
            </a:r>
            <a:r>
              <a:rPr lang="ru-RU" altLang="ru-RU" sz="1600" b="1">
                <a:latin typeface="Times New Roman" pitchFamily="18" charset="0"/>
                <a:sym typeface="Wingdings 3" pitchFamily="18" charset="2"/>
              </a:rPr>
              <a:t></a:t>
            </a:r>
            <a:r>
              <a:rPr lang="ru-RU" altLang="ru-RU" sz="1600" b="1"/>
              <a:t> негативное влияние на здоровье детей – как</a:t>
            </a:r>
            <a:br>
              <a:rPr lang="ru-RU" altLang="ru-RU" sz="1600" b="1"/>
            </a:br>
            <a:r>
              <a:rPr lang="ru-RU" altLang="ru-RU" sz="1600" b="1"/>
              <a:t>    физическое, так и психическое </a:t>
            </a:r>
            <a:r>
              <a:rPr lang="ru-RU" altLang="ru-RU" sz="1600" b="1">
                <a:latin typeface="Times New Roman" pitchFamily="18" charset="0"/>
                <a:sym typeface="Wingdings 3" pitchFamily="18" charset="2"/>
              </a:rPr>
              <a:t></a:t>
            </a:r>
            <a:r>
              <a:rPr lang="ru-RU" altLang="ru-RU" sz="1600" b="1"/>
              <a:t> возрастание роли инклюзивного образования </a:t>
            </a:r>
            <a:br>
              <a:rPr lang="ru-RU" altLang="ru-RU" sz="1600" b="1"/>
            </a:br>
            <a:r>
              <a:rPr lang="ru-RU" altLang="ru-RU" sz="1600" b="1"/>
              <a:t>    </a:t>
            </a:r>
            <a:r>
              <a:rPr lang="ru-RU" altLang="ru-RU" sz="1600" b="1">
                <a:latin typeface="Times New Roman" pitchFamily="18" charset="0"/>
                <a:sym typeface="Wingdings 3" pitchFamily="18" charset="2"/>
              </a:rPr>
              <a:t></a:t>
            </a:r>
            <a:r>
              <a:rPr lang="ru-RU" altLang="ru-RU" sz="1600" b="1"/>
              <a:t> влияние на формирование у детей норм поведения, исключающих </a:t>
            </a:r>
            <a:br>
              <a:rPr lang="ru-RU" altLang="ru-RU" sz="1600" b="1"/>
            </a:br>
            <a:r>
              <a:rPr lang="ru-RU" altLang="ru-RU" sz="1600" b="1"/>
              <a:t>     пренебрежительное отношение к детям с ограниченными возможностями здоровья  </a:t>
            </a:r>
            <a:endParaRPr lang="ru-RU" altLang="ru-RU" sz="1600" b="1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611188" y="765175"/>
            <a:ext cx="8064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>
                <a:solidFill>
                  <a:srgbClr val="C00000"/>
                </a:solidFill>
              </a:rPr>
              <a:t>Позитивная социализация и всестороннее развитие ребенка младенческого, раннего или дошкольного возраста в адекватных его возрасту детских видах деятельности 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7705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>
                <a:solidFill>
                  <a:srgbClr val="FF0000"/>
                </a:solidFill>
              </a:rPr>
              <a:t>ЦЕЛЬ ПРОГРАММЫ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611188" y="1876425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>
                <a:solidFill>
                  <a:srgbClr val="FF0000"/>
                </a:solidFill>
              </a:rPr>
              <a:t>ЗАДАЧИ, РЕШЕНИЕ КОТОРЫХ НЕОБХОДИМО ДЛЯ РЕАЛИЗАЦИИ ЦЕЛИ</a:t>
            </a: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395288" y="2205038"/>
            <a:ext cx="83534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arenR"/>
            </a:pPr>
            <a:r>
              <a:rPr lang="ru-RU" altLang="ru-RU" b="1">
                <a:solidFill>
                  <a:srgbClr val="002060"/>
                </a:solidFill>
              </a:rPr>
              <a:t>охрана и укрепление физического и психического здоровья детей, в том числе их эмоционального благополучия</a:t>
            </a:r>
          </a:p>
          <a:p>
            <a:pPr marL="342900" indent="-342900">
              <a:buFont typeface="Calibri" pitchFamily="34" charset="0"/>
              <a:buAutoNum type="arabicParenR"/>
            </a:pPr>
            <a:r>
              <a:rPr lang="ru-RU" altLang="ru-RU" b="1">
                <a:solidFill>
                  <a:srgbClr val="002060"/>
                </a:solidFill>
              </a:rPr>
              <a:t>обеспечение равных возможностей для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и других особенностей (в том числе ограниченных возможностей здоровья)</a:t>
            </a:r>
          </a:p>
          <a:p>
            <a:pPr marL="342900" indent="-342900">
              <a:buFont typeface="Calibri" pitchFamily="34" charset="0"/>
              <a:buAutoNum type="arabicParenR"/>
            </a:pPr>
            <a:r>
              <a:rPr lang="ru-RU" altLang="ru-RU" b="1">
                <a:solidFill>
                  <a:srgbClr val="002060"/>
                </a:solidFill>
              </a:rPr>
              <a:t>обеспечение преемственности целей, задач и содержания образования, реализуемых в рамках образовательных программ различных уровней (далее – преемственность основных образовательных программ дошкольного и начального общего образования)</a:t>
            </a:r>
          </a:p>
          <a:p>
            <a:pPr marL="342900" indent="-342900">
              <a:buFont typeface="Calibri" pitchFamily="34" charset="0"/>
              <a:buAutoNum type="arabicParenR"/>
            </a:pPr>
            <a:r>
              <a:rPr lang="ru-RU" altLang="ru-RU" b="1">
                <a:solidFill>
                  <a:srgbClr val="002060"/>
                </a:solidFill>
              </a:rPr>
              <a:t>создание благоприятных условий развития детей в соответствии с их возрастными и индивидуальными особенностями и склонностями, развитие способностей и творческого потенциала каждого ребёнка как субъекта отношений с самим собой, другими детьми, взрослыми и миром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4020D-29D6-4E02-84EA-2ACD2FF9D9A0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539750" y="549275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>
                <a:solidFill>
                  <a:srgbClr val="FF0000"/>
                </a:solidFill>
              </a:rPr>
              <a:t>ЗАДАЧИ, РЕШЕНИЕ КОТОРЫХ НЕОБХОДИМО ДЛЯ РЕАЛИЗАЦИИ ЦЕЛИ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539750" y="981075"/>
            <a:ext cx="808355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2060"/>
                </a:solidFill>
              </a:rPr>
              <a:t>5) объединение обучения и воспитания в целостный образовательный</a:t>
            </a:r>
            <a:br>
              <a:rPr lang="ru-RU" altLang="ru-RU" b="1">
                <a:solidFill>
                  <a:srgbClr val="002060"/>
                </a:solidFill>
              </a:rPr>
            </a:br>
            <a:r>
              <a:rPr lang="ru-RU" altLang="ru-RU" b="1">
                <a:solidFill>
                  <a:srgbClr val="002060"/>
                </a:solidFill>
              </a:rPr>
              <a:t>    процесс на основе духовно-нравственных и социокультурных ценностей</a:t>
            </a:r>
            <a:br>
              <a:rPr lang="ru-RU" altLang="ru-RU" b="1">
                <a:solidFill>
                  <a:srgbClr val="002060"/>
                </a:solidFill>
              </a:rPr>
            </a:br>
            <a:r>
              <a:rPr lang="ru-RU" altLang="ru-RU" b="1">
                <a:solidFill>
                  <a:srgbClr val="002060"/>
                </a:solidFill>
              </a:rPr>
              <a:t>    и принятых в обществе правил и норм поведения в интересах человека,</a:t>
            </a:r>
            <a:br>
              <a:rPr lang="ru-RU" altLang="ru-RU" b="1">
                <a:solidFill>
                  <a:srgbClr val="002060"/>
                </a:solidFill>
              </a:rPr>
            </a:br>
            <a:r>
              <a:rPr lang="ru-RU" altLang="ru-RU" b="1">
                <a:solidFill>
                  <a:srgbClr val="002060"/>
                </a:solidFill>
              </a:rPr>
              <a:t>    семьи, общества</a:t>
            </a:r>
          </a:p>
          <a:p>
            <a:r>
              <a:rPr lang="ru-RU" altLang="ru-RU" b="1">
                <a:solidFill>
                  <a:srgbClr val="002060"/>
                </a:solidFill>
              </a:rPr>
              <a:t>6) формирование общей культуры личности детей, в том числе ценностей </a:t>
            </a:r>
            <a:br>
              <a:rPr lang="ru-RU" altLang="ru-RU" b="1">
                <a:solidFill>
                  <a:srgbClr val="002060"/>
                </a:solidFill>
              </a:rPr>
            </a:br>
            <a:r>
              <a:rPr lang="ru-RU" altLang="ru-RU" b="1">
                <a:solidFill>
                  <a:srgbClr val="002060"/>
                </a:solidFill>
              </a:rPr>
              <a:t>    здорового образа жизни, развитие их социальных, нравственных,</a:t>
            </a:r>
            <a:br>
              <a:rPr lang="ru-RU" altLang="ru-RU" b="1">
                <a:solidFill>
                  <a:srgbClr val="002060"/>
                </a:solidFill>
              </a:rPr>
            </a:br>
            <a:r>
              <a:rPr lang="ru-RU" altLang="ru-RU" b="1">
                <a:solidFill>
                  <a:srgbClr val="002060"/>
                </a:solidFill>
              </a:rPr>
              <a:t>   эстетических, интеллектуальных, физических качеств, инициативности,</a:t>
            </a:r>
            <a:br>
              <a:rPr lang="ru-RU" altLang="ru-RU" b="1">
                <a:solidFill>
                  <a:srgbClr val="002060"/>
                </a:solidFill>
              </a:rPr>
            </a:br>
            <a:r>
              <a:rPr lang="ru-RU" altLang="ru-RU" b="1">
                <a:solidFill>
                  <a:srgbClr val="002060"/>
                </a:solidFill>
              </a:rPr>
              <a:t>   самостоятельности и ответственности ребёнка, формирование предпосылок</a:t>
            </a:r>
            <a:br>
              <a:rPr lang="ru-RU" altLang="ru-RU" b="1">
                <a:solidFill>
                  <a:srgbClr val="002060"/>
                </a:solidFill>
              </a:rPr>
            </a:br>
            <a:r>
              <a:rPr lang="ru-RU" altLang="ru-RU" b="1">
                <a:solidFill>
                  <a:srgbClr val="002060"/>
                </a:solidFill>
              </a:rPr>
              <a:t>   учебной деятельности</a:t>
            </a:r>
          </a:p>
          <a:p>
            <a:r>
              <a:rPr lang="ru-RU" altLang="ru-RU" b="1">
                <a:solidFill>
                  <a:srgbClr val="002060"/>
                </a:solidFill>
              </a:rPr>
              <a:t>7) обеспечение вариативности и разнообразия содержания Программ</a:t>
            </a:r>
            <a:br>
              <a:rPr lang="ru-RU" altLang="ru-RU" b="1">
                <a:solidFill>
                  <a:srgbClr val="002060"/>
                </a:solidFill>
              </a:rPr>
            </a:br>
            <a:r>
              <a:rPr lang="ru-RU" altLang="ru-RU" b="1">
                <a:solidFill>
                  <a:srgbClr val="002060"/>
                </a:solidFill>
              </a:rPr>
              <a:t>    и организационных форм дошкольного образования, возможности</a:t>
            </a:r>
            <a:br>
              <a:rPr lang="ru-RU" altLang="ru-RU" b="1">
                <a:solidFill>
                  <a:srgbClr val="002060"/>
                </a:solidFill>
              </a:rPr>
            </a:br>
            <a:r>
              <a:rPr lang="ru-RU" altLang="ru-RU" b="1">
                <a:solidFill>
                  <a:srgbClr val="002060"/>
                </a:solidFill>
              </a:rPr>
              <a:t>    формирования Программ различной направленности с учётом</a:t>
            </a:r>
            <a:br>
              <a:rPr lang="ru-RU" altLang="ru-RU" b="1">
                <a:solidFill>
                  <a:srgbClr val="002060"/>
                </a:solidFill>
              </a:rPr>
            </a:br>
            <a:r>
              <a:rPr lang="ru-RU" altLang="ru-RU" b="1">
                <a:solidFill>
                  <a:srgbClr val="002060"/>
                </a:solidFill>
              </a:rPr>
              <a:t>    образовательных потребностей, способностей и состояния здоровья детей</a:t>
            </a:r>
          </a:p>
          <a:p>
            <a:r>
              <a:rPr lang="ru-RU" altLang="ru-RU" b="1">
                <a:solidFill>
                  <a:srgbClr val="002060"/>
                </a:solidFill>
              </a:rPr>
              <a:t>8) формирование социокультурной среды, соответствующей возрастным,</a:t>
            </a:r>
            <a:br>
              <a:rPr lang="ru-RU" altLang="ru-RU" b="1">
                <a:solidFill>
                  <a:srgbClr val="002060"/>
                </a:solidFill>
              </a:rPr>
            </a:br>
            <a:r>
              <a:rPr lang="ru-RU" altLang="ru-RU" b="1">
                <a:solidFill>
                  <a:srgbClr val="002060"/>
                </a:solidFill>
              </a:rPr>
              <a:t>     индивидуальным, психологическим и физиологическим особенностям </a:t>
            </a:r>
            <a:br>
              <a:rPr lang="ru-RU" altLang="ru-RU" b="1">
                <a:solidFill>
                  <a:srgbClr val="002060"/>
                </a:solidFill>
              </a:rPr>
            </a:br>
            <a:r>
              <a:rPr lang="ru-RU" altLang="ru-RU" b="1">
                <a:solidFill>
                  <a:srgbClr val="002060"/>
                </a:solidFill>
              </a:rPr>
              <a:t>     детей</a:t>
            </a:r>
          </a:p>
          <a:p>
            <a:r>
              <a:rPr lang="ru-RU" altLang="ru-RU" b="1">
                <a:solidFill>
                  <a:srgbClr val="002060"/>
                </a:solidFill>
              </a:rPr>
              <a:t>9) обеспечение психолого-педагогической поддержки семьи и повышение</a:t>
            </a:r>
            <a:br>
              <a:rPr lang="ru-RU" altLang="ru-RU" b="1">
                <a:solidFill>
                  <a:srgbClr val="002060"/>
                </a:solidFill>
              </a:rPr>
            </a:br>
            <a:r>
              <a:rPr lang="ru-RU" altLang="ru-RU" b="1">
                <a:solidFill>
                  <a:srgbClr val="002060"/>
                </a:solidFill>
              </a:rPr>
              <a:t>    компетентности родителей (законных представителей) в вопросах развития</a:t>
            </a:r>
            <a:br>
              <a:rPr lang="ru-RU" altLang="ru-RU" b="1">
                <a:solidFill>
                  <a:srgbClr val="002060"/>
                </a:solidFill>
              </a:rPr>
            </a:br>
            <a:r>
              <a:rPr lang="ru-RU" altLang="ru-RU" b="1">
                <a:solidFill>
                  <a:srgbClr val="002060"/>
                </a:solidFill>
              </a:rPr>
              <a:t>    и образования, охраны и укрепления здоровья детей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E9011-C75A-4DBF-9A9E-DC6E0F2FD52A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Социально – коммуникативное развитие</a:t>
            </a:r>
          </a:p>
        </p:txBody>
      </p:sp>
      <p:sp>
        <p:nvSpPr>
          <p:cNvPr id="2867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1800" b="1" smtClean="0">
                <a:solidFill>
                  <a:srgbClr val="002060"/>
                </a:solidFill>
              </a:rPr>
              <a:t>Присвоение норм и ценностей, принятых в обществе, включая моральные</a:t>
            </a:r>
            <a:br>
              <a:rPr lang="ru-RU" altLang="ru-RU" sz="1800" b="1" smtClean="0">
                <a:solidFill>
                  <a:srgbClr val="002060"/>
                </a:solidFill>
              </a:rPr>
            </a:br>
            <a:r>
              <a:rPr lang="ru-RU" altLang="ru-RU" sz="1800" b="1" smtClean="0">
                <a:solidFill>
                  <a:srgbClr val="002060"/>
                </a:solidFill>
              </a:rPr>
              <a:t>и нравственные ценности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1800" b="1" smtClean="0">
                <a:solidFill>
                  <a:srgbClr val="002060"/>
                </a:solidFill>
              </a:rPr>
              <a:t>Развитие общения и взаимодействия ребёнка со взрослыми</a:t>
            </a:r>
            <a:br>
              <a:rPr lang="ru-RU" altLang="ru-RU" sz="1800" b="1" smtClean="0">
                <a:solidFill>
                  <a:srgbClr val="002060"/>
                </a:solidFill>
              </a:rPr>
            </a:br>
            <a:r>
              <a:rPr lang="ru-RU" altLang="ru-RU" sz="1800" b="1" smtClean="0">
                <a:solidFill>
                  <a:srgbClr val="002060"/>
                </a:solidFill>
              </a:rPr>
              <a:t>и сверстниками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1800" b="1" smtClean="0">
                <a:solidFill>
                  <a:srgbClr val="002060"/>
                </a:solidFill>
              </a:rPr>
              <a:t>Становление самостоятельности, целенаправленности и саморегуляции собственных действий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1800" b="1" smtClean="0">
                <a:solidFill>
                  <a:srgbClr val="002060"/>
                </a:solidFill>
              </a:rPr>
              <a:t>Развитие социального и эмоционального интеллекта, эмоциональной отзывчивости, сопереживания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1800" b="1" smtClean="0">
                <a:solidFill>
                  <a:srgbClr val="002060"/>
                </a:solidFill>
              </a:rPr>
              <a:t>Формирование готовности к совместной деятельности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1800" b="1" smtClean="0">
                <a:solidFill>
                  <a:srgbClr val="002060"/>
                </a:solidFill>
              </a:rPr>
              <a:t>Формирование уважительного отношения и чувства принадлежности</a:t>
            </a:r>
            <a:br>
              <a:rPr lang="ru-RU" altLang="ru-RU" sz="1800" b="1" smtClean="0">
                <a:solidFill>
                  <a:srgbClr val="002060"/>
                </a:solidFill>
              </a:rPr>
            </a:br>
            <a:r>
              <a:rPr lang="ru-RU" altLang="ru-RU" sz="1800" b="1" smtClean="0">
                <a:solidFill>
                  <a:srgbClr val="002060"/>
                </a:solidFill>
              </a:rPr>
              <a:t>к своей семье и сообществу детей и взрослых в организации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1800" b="1" smtClean="0">
                <a:solidFill>
                  <a:srgbClr val="002060"/>
                </a:solidFill>
              </a:rPr>
              <a:t>Формирование позитивных установок к различным видам труда</a:t>
            </a:r>
            <a:br>
              <a:rPr lang="ru-RU" altLang="ru-RU" sz="1800" b="1" smtClean="0">
                <a:solidFill>
                  <a:srgbClr val="002060"/>
                </a:solidFill>
              </a:rPr>
            </a:br>
            <a:r>
              <a:rPr lang="ru-RU" altLang="ru-RU" sz="1800" b="1" smtClean="0">
                <a:solidFill>
                  <a:srgbClr val="002060"/>
                </a:solidFill>
              </a:rPr>
              <a:t> и творчества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1800" b="1" smtClean="0">
                <a:solidFill>
                  <a:srgbClr val="002060"/>
                </a:solidFill>
              </a:rPr>
              <a:t>Формирование основ безопасности в быту, социуме, природе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D230E-0E55-4526-8AD8-80DB0DCCBAFE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0" y="0"/>
            <a:ext cx="4211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chemeClr val="bg1"/>
                </a:solidFill>
                <a:latin typeface="Arial" pitchFamily="34" charset="0"/>
              </a:rPr>
              <a:t>Образовательные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Познавательное развитие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Развитие интересов детей, любознательности и познавательной мотивации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Формирование познавательных действий, становление сознания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Развитие воображения и творческой активности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Формирование первичных представлений о себе, других людях, объектах окружающего мира, их свойствах и отношениях (форме, цвете, размере, материале, звучании, ритме, тепе, количестве, числе, части и целом, пространстве и времени, движении</a:t>
            </a:r>
            <a:b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 покое, причинах и следствиях и др.), 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Формирование первичных представлений о малой 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родине</a:t>
            </a:r>
            <a:b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Отечестве, представлений о социокультурных ценностях нашего народа, об отечественных традициях и праздниках, 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 планете Земля как общем доме людей, об особенностях природы, многообразии стран и народов мира</a:t>
            </a:r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FAE-6570-45F1-BE0A-63A9C1BCE6B3}" type="slidenum">
              <a:rPr lang="ru-RU"/>
              <a:pPr>
                <a:defRPr/>
              </a:pPr>
              <a:t>27</a:t>
            </a:fld>
            <a:endParaRPr lang="ru-RU"/>
          </a:p>
        </p:txBody>
      </p:sp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0" y="0"/>
            <a:ext cx="4211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chemeClr val="bg1"/>
                </a:solidFill>
                <a:latin typeface="Arial" pitchFamily="34" charset="0"/>
              </a:rPr>
              <a:t>Образовательные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Речевое развитие</a:t>
            </a:r>
          </a:p>
        </p:txBody>
      </p:sp>
      <p:sp>
        <p:nvSpPr>
          <p:cNvPr id="30723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2000" b="1" smtClean="0">
                <a:solidFill>
                  <a:srgbClr val="002060"/>
                </a:solidFill>
                <a:cs typeface="Times New Roman" pitchFamily="18" charset="0"/>
              </a:rPr>
              <a:t>Владение речью как средством общения</a:t>
            </a:r>
          </a:p>
          <a:p>
            <a:pPr eaLnBrk="1" hangingPunct="1">
              <a:spcAft>
                <a:spcPts val="600"/>
              </a:spcAft>
            </a:pPr>
            <a:r>
              <a:rPr lang="ru-RU" altLang="ru-RU" sz="2000" b="1" smtClean="0">
                <a:solidFill>
                  <a:srgbClr val="002060"/>
                </a:solidFill>
                <a:cs typeface="Times New Roman" pitchFamily="18" charset="0"/>
              </a:rPr>
              <a:t>Обогащение активного словаря</a:t>
            </a:r>
          </a:p>
          <a:p>
            <a:pPr eaLnBrk="1" hangingPunct="1">
              <a:spcAft>
                <a:spcPts val="600"/>
              </a:spcAft>
            </a:pPr>
            <a:r>
              <a:rPr lang="ru-RU" altLang="ru-RU" sz="2000" b="1" smtClean="0">
                <a:solidFill>
                  <a:srgbClr val="002060"/>
                </a:solidFill>
                <a:cs typeface="Times New Roman" pitchFamily="18" charset="0"/>
              </a:rPr>
              <a:t>Развитие связной,  грамматически правильной диалогической </a:t>
            </a:r>
            <a:br>
              <a:rPr lang="ru-RU" altLang="ru-RU" sz="2000" b="1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cs typeface="Times New Roman" pitchFamily="18" charset="0"/>
              </a:rPr>
              <a:t>и монологической речи</a:t>
            </a:r>
          </a:p>
          <a:p>
            <a:pPr eaLnBrk="1" hangingPunct="1">
              <a:spcAft>
                <a:spcPts val="600"/>
              </a:spcAft>
            </a:pPr>
            <a:r>
              <a:rPr lang="ru-RU" altLang="ru-RU" sz="2000" b="1" smtClean="0">
                <a:solidFill>
                  <a:srgbClr val="002060"/>
                </a:solidFill>
                <a:cs typeface="Times New Roman" pitchFamily="18" charset="0"/>
              </a:rPr>
              <a:t>Развитие речевого творчества</a:t>
            </a:r>
          </a:p>
          <a:p>
            <a:pPr eaLnBrk="1" hangingPunct="1">
              <a:spcAft>
                <a:spcPts val="600"/>
              </a:spcAft>
            </a:pPr>
            <a:r>
              <a:rPr lang="ru-RU" altLang="ru-RU" sz="2000" b="1" smtClean="0">
                <a:solidFill>
                  <a:srgbClr val="002060"/>
                </a:solidFill>
                <a:cs typeface="Times New Roman" pitchFamily="18" charset="0"/>
              </a:rPr>
              <a:t>Развитие звуковой и интонационной культуры речи, фонематического слуха</a:t>
            </a:r>
          </a:p>
          <a:p>
            <a:pPr eaLnBrk="1" hangingPunct="1">
              <a:spcAft>
                <a:spcPts val="600"/>
              </a:spcAft>
            </a:pPr>
            <a:r>
              <a:rPr lang="ru-RU" altLang="ru-RU" sz="2000" b="1" smtClean="0">
                <a:solidFill>
                  <a:srgbClr val="002060"/>
                </a:solidFill>
                <a:cs typeface="Times New Roman" pitchFamily="18" charset="0"/>
              </a:rPr>
              <a:t>Знакомство с книжной культурой, детской литературой, понимание на слух текстов различных жанров детской литературы</a:t>
            </a:r>
          </a:p>
          <a:p>
            <a:pPr eaLnBrk="1" hangingPunct="1">
              <a:spcAft>
                <a:spcPts val="600"/>
              </a:spcAft>
            </a:pPr>
            <a:r>
              <a:rPr lang="ru-RU" altLang="ru-RU" sz="2000" b="1" smtClean="0">
                <a:solidFill>
                  <a:srgbClr val="002060"/>
                </a:solidFill>
                <a:cs typeface="Times New Roman" pitchFamily="18" charset="0"/>
              </a:rPr>
              <a:t>Формирование звуковой аналитико – синтетической активности</a:t>
            </a:r>
            <a:br>
              <a:rPr lang="ru-RU" altLang="ru-RU" sz="2000" b="1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cs typeface="Times New Roman" pitchFamily="18" charset="0"/>
              </a:rPr>
              <a:t>как предпосылки обучения грамоте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CFBAD-618E-4181-93A5-467E1FA5152D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0" y="0"/>
            <a:ext cx="4211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chemeClr val="bg1"/>
                </a:solidFill>
                <a:latin typeface="Arial" pitchFamily="34" charset="0"/>
              </a:rPr>
              <a:t>Образовательные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Художественно - эстетическое развитие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Развитие предпосылок ценностно – смыслового восприятия</a:t>
            </a:r>
            <a:b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 понимания произведений искусства (словесного, музыкального, изобразительного), мира природы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Становление эстетического отношения к окружающему миру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Формирование элементарных представлений о видах искусства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Восприятие музыки, художественной литературы, фольклора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Стимулирование сопереживания персонажам художественных произведений</a:t>
            </a:r>
          </a:p>
          <a:p>
            <a:pPr eaLnBrk="1" fontAlgn="auto" hangingPunct="1"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Реализация самостоятельной творческой деятельности детей 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(изобразительной, конструктивно-модельной, 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музыкальной</a:t>
            </a:r>
            <a:b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др.)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1F691-790A-4886-BD0F-1A8AABCFB8E2}" type="slidenum">
              <a:rPr lang="ru-RU"/>
              <a:pPr>
                <a:defRPr/>
              </a:pPr>
              <a:t>29</a:t>
            </a:fld>
            <a:endParaRPr lang="ru-RU"/>
          </a:p>
        </p:txBody>
      </p:sp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0" y="0"/>
            <a:ext cx="4211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chemeClr val="bg1"/>
                </a:solidFill>
                <a:latin typeface="Arial" pitchFamily="34" charset="0"/>
              </a:rPr>
              <a:t>Образовательные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1042988" y="1773238"/>
            <a:ext cx="6913562" cy="3565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ОСНОВНАЯ </a:t>
            </a:r>
          </a:p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ОБРАЗОВАТЕЛЬНАЯ</a:t>
            </a:r>
          </a:p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ПРОГРАММА</a:t>
            </a:r>
          </a:p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ДОШКОЛЬНОГО</a:t>
            </a:r>
          </a:p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УЧРЕЖДЕНИЯ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5472F-2CB9-4E08-A706-98830D34E63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Физическое развитие</a:t>
            </a:r>
          </a:p>
        </p:txBody>
      </p:sp>
      <p:sp>
        <p:nvSpPr>
          <p:cNvPr id="32771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2000" b="1" smtClean="0">
                <a:solidFill>
                  <a:srgbClr val="002060"/>
                </a:solidFill>
                <a:cs typeface="Times New Roman" pitchFamily="18" charset="0"/>
              </a:rPr>
              <a:t>Развитие физических качеств…</a:t>
            </a:r>
          </a:p>
          <a:p>
            <a:pPr eaLnBrk="1" hangingPunct="1">
              <a:spcAft>
                <a:spcPts val="600"/>
              </a:spcAft>
            </a:pPr>
            <a:r>
              <a:rPr lang="ru-RU" altLang="ru-RU" sz="2000" b="1" smtClean="0">
                <a:solidFill>
                  <a:srgbClr val="002060"/>
                </a:solidFill>
                <a:cs typeface="Times New Roman" pitchFamily="18" charset="0"/>
              </a:rPr>
              <a:t>Правильное формирование опорно – двигательной системы организма, развитие равновесия, координации движений, крупной и мелкой моторики</a:t>
            </a:r>
          </a:p>
          <a:p>
            <a:pPr eaLnBrk="1" hangingPunct="1">
              <a:spcAft>
                <a:spcPts val="600"/>
              </a:spcAft>
            </a:pPr>
            <a:r>
              <a:rPr lang="ru-RU" altLang="ru-RU" sz="2000" b="1" smtClean="0">
                <a:solidFill>
                  <a:srgbClr val="002060"/>
                </a:solidFill>
                <a:cs typeface="Times New Roman" pitchFamily="18" charset="0"/>
              </a:rPr>
              <a:t>Правильное выполнение основных движений</a:t>
            </a:r>
          </a:p>
          <a:p>
            <a:pPr eaLnBrk="1" hangingPunct="1">
              <a:spcAft>
                <a:spcPts val="600"/>
              </a:spcAft>
            </a:pPr>
            <a:r>
              <a:rPr lang="ru-RU" altLang="ru-RU" sz="2000" b="1" smtClean="0">
                <a:solidFill>
                  <a:srgbClr val="002060"/>
                </a:solidFill>
                <a:cs typeface="Times New Roman" pitchFamily="18" charset="0"/>
              </a:rPr>
              <a:t>Формирование начальных представлений</a:t>
            </a:r>
            <a:br>
              <a:rPr lang="ru-RU" altLang="ru-RU" sz="2000" b="1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cs typeface="Times New Roman" pitchFamily="18" charset="0"/>
              </a:rPr>
              <a:t>о некоторых видах спорта</a:t>
            </a:r>
          </a:p>
          <a:p>
            <a:pPr eaLnBrk="1" hangingPunct="1">
              <a:spcAft>
                <a:spcPts val="600"/>
              </a:spcAft>
            </a:pPr>
            <a:r>
              <a:rPr lang="ru-RU" altLang="ru-RU" sz="2000" b="1" smtClean="0">
                <a:solidFill>
                  <a:srgbClr val="002060"/>
                </a:solidFill>
                <a:cs typeface="Times New Roman" pitchFamily="18" charset="0"/>
              </a:rPr>
              <a:t>Овладение подвижными играми с правилами</a:t>
            </a:r>
          </a:p>
          <a:p>
            <a:pPr eaLnBrk="1" hangingPunct="1">
              <a:spcAft>
                <a:spcPts val="600"/>
              </a:spcAft>
            </a:pPr>
            <a:r>
              <a:rPr lang="ru-RU" altLang="ru-RU" sz="2000" b="1" smtClean="0">
                <a:solidFill>
                  <a:srgbClr val="002060"/>
                </a:solidFill>
                <a:cs typeface="Times New Roman" pitchFamily="18" charset="0"/>
              </a:rPr>
              <a:t>Становление целенаправленности и саморегуляции в двигательной сфере</a:t>
            </a:r>
          </a:p>
          <a:p>
            <a:pPr eaLnBrk="1" hangingPunct="1">
              <a:spcAft>
                <a:spcPts val="600"/>
              </a:spcAft>
            </a:pPr>
            <a:r>
              <a:rPr lang="ru-RU" altLang="ru-RU" sz="2000" b="1" smtClean="0">
                <a:solidFill>
                  <a:srgbClr val="002060"/>
                </a:solidFill>
                <a:cs typeface="Times New Roman" pitchFamily="18" charset="0"/>
              </a:rPr>
              <a:t>Овладение элементарными нормами и правилами здорового образа жизни…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4DE40-9817-4EB6-8C80-86E72A76791D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0" y="0"/>
            <a:ext cx="4211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chemeClr val="bg1"/>
                </a:solidFill>
                <a:latin typeface="Arial" pitchFamily="34" charset="0"/>
              </a:rPr>
              <a:t>Образовательные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Содержательный раздел образовательной программы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3163" y="1989138"/>
            <a:ext cx="4289425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5E711-6F42-4591-8083-9756A92ACF28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9548C-58CF-446E-9880-B4E6895C585F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2672" y="260648"/>
            <a:ext cx="8640960" cy="79149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81320" dir="3080412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spcBef>
                <a:spcPts val="600"/>
              </a:spcBef>
              <a:spcAft>
                <a:spcPts val="1000"/>
              </a:spcAft>
              <a:defRPr/>
            </a:pPr>
            <a:r>
              <a:rPr lang="ru-RU" altLang="ru-RU" sz="2000" b="1"/>
              <a:t>Непосредственно-эмоциональное общение – ведущий вид деятельности в младенческом возрасте</a:t>
            </a:r>
            <a:endParaRPr lang="ru-RU" altLang="ru-RU" sz="200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2672" y="1483023"/>
            <a:ext cx="8640960" cy="6492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altLang="ru-RU" b="1" dirty="0"/>
              <a:t>Интегративная, многофункциональная деятельность, в которой удовлетворяются физиологические и эмоциональные потребности ребенка младенческого возраста</a:t>
            </a:r>
            <a:endParaRPr lang="ru-RU" altLang="ru-RU" dirty="0"/>
          </a:p>
        </p:txBody>
      </p:sp>
      <p:sp>
        <p:nvSpPr>
          <p:cNvPr id="34825" name="AutoShape 4"/>
          <p:cNvSpPr>
            <a:spLocks noChangeArrowheads="1"/>
          </p:cNvSpPr>
          <p:nvPr/>
        </p:nvSpPr>
        <p:spPr bwMode="auto">
          <a:xfrm>
            <a:off x="4271963" y="981075"/>
            <a:ext cx="415925" cy="647700"/>
          </a:xfrm>
          <a:prstGeom prst="upDownArrow">
            <a:avLst>
              <a:gd name="adj1" fmla="val 42796"/>
              <a:gd name="adj2" fmla="val 46141"/>
            </a:avLst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eaVert"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2476" y="2386591"/>
            <a:ext cx="8640960" cy="864000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81320" dir="3080412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ru-RU" sz="2000" b="1" dirty="0"/>
              <a:t>Виды общения</a:t>
            </a:r>
            <a:endParaRPr lang="ru-RU" altLang="ru-RU" sz="20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16992" y="2528913"/>
            <a:ext cx="3024336" cy="607121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ru-RU" sz="1600" b="1" dirty="0"/>
              <a:t>Ситуативно-личностное</a:t>
            </a:r>
            <a:r>
              <a:rPr lang="en-US" altLang="ru-RU" sz="1600" b="1" dirty="0"/>
              <a:t>                </a:t>
            </a:r>
            <a:r>
              <a:rPr lang="ru-RU" altLang="ru-RU" sz="1600" b="1" dirty="0"/>
              <a:t> (до 6 месяцев)</a:t>
            </a:r>
            <a:endParaRPr lang="ru-RU" altLang="ru-RU" sz="16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827092" y="2528914"/>
            <a:ext cx="3024336" cy="607121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ru-RU" sz="1600" b="1" dirty="0"/>
              <a:t>Ситуативно-деловое</a:t>
            </a:r>
            <a:r>
              <a:rPr lang="en-US" altLang="ru-RU" sz="1600" b="1" dirty="0"/>
              <a:t>                </a:t>
            </a:r>
            <a:r>
              <a:rPr lang="ru-RU" altLang="ru-RU" sz="1600" b="1" dirty="0"/>
              <a:t> (от 6 месяцев до 1 года)</a:t>
            </a:r>
            <a:endParaRPr lang="ru-RU" altLang="ru-RU" sz="16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97954" y="3501008"/>
            <a:ext cx="8610004" cy="57606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81320" dir="3080412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ru-RU" sz="1600" b="1" dirty="0">
                <a:latin typeface="+mn-lt"/>
              </a:rPr>
              <a:t>Содержание общения: обмен положительными эмоциями между ребенком и взрослым, взаимодействие по поводу игрушек и разных объектов ближайшего окружения</a:t>
            </a:r>
            <a:endParaRPr lang="ru-RU" altLang="ru-RU" sz="1600" dirty="0">
              <a:latin typeface="+mn-lt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82476" y="4293096"/>
            <a:ext cx="4404692" cy="2088232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tx1"/>
                </a:solidFill>
                <a:cs typeface="Arial" pitchFamily="34" charset="0"/>
              </a:rPr>
              <a:t>Способы общения: </a:t>
            </a:r>
          </a:p>
          <a:p>
            <a:pPr algn="ctr"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tx1"/>
                </a:solidFill>
                <a:cs typeface="Arial" pitchFamily="34" charset="0"/>
              </a:rPr>
              <a:t>физический контакт (поглаживание, прикосновение) </a:t>
            </a:r>
          </a:p>
          <a:p>
            <a:pPr algn="ctr"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tx1"/>
                </a:solidFill>
                <a:cs typeface="Arial" pitchFamily="34" charset="0"/>
              </a:rPr>
              <a:t>жесты </a:t>
            </a:r>
          </a:p>
          <a:p>
            <a:pPr algn="ctr"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tx1"/>
                </a:solidFill>
                <a:cs typeface="Arial" pitchFamily="34" charset="0"/>
              </a:rPr>
              <a:t>мимика (улыбка, доброжелательный взгляд) вокализации</a:t>
            </a:r>
          </a:p>
          <a:p>
            <a:pPr algn="ctr"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tx1"/>
                </a:solidFill>
                <a:cs typeface="Arial" pitchFamily="34" charset="0"/>
              </a:rPr>
              <a:t>разговор с ребенком </a:t>
            </a:r>
          </a:p>
          <a:p>
            <a:pPr algn="ctr"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tx1"/>
                </a:solidFill>
                <a:cs typeface="Arial" pitchFamily="34" charset="0"/>
              </a:rPr>
              <a:t>совместные действия</a:t>
            </a:r>
            <a:endParaRPr lang="ru-RU" altLang="ru-RU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860032" y="4324052"/>
            <a:ext cx="4176464" cy="2196000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tx1"/>
                </a:solidFill>
                <a:cs typeface="Arial" pitchFamily="34" charset="0"/>
              </a:rPr>
              <a:t>Результат общения: 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4932264" y="4671254"/>
            <a:ext cx="4032000" cy="612000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ru-RU" sz="1600" b="1" dirty="0"/>
              <a:t>Оптимальная активность ребенка на фоне комфортного эмоционального состояния</a:t>
            </a:r>
            <a:endParaRPr lang="ru-RU" altLang="ru-RU" sz="1600" dirty="0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4932264" y="5443662"/>
            <a:ext cx="4032000" cy="937666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ru-RU" sz="1600" b="1" dirty="0"/>
              <a:t>Полноценное физическое и психическое развитие ребенка, появление у него предпосылок позитивного образа «Я»</a:t>
            </a:r>
            <a:endParaRPr lang="ru-RU" altLang="ru-RU" sz="1600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ИГР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ДОШКОЛЬНОГО ВОЗРАСТА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(по Е.В. Зворыгиной и С.Л.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Новоселовой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431800" y="1844675"/>
            <a:ext cx="2765425" cy="720725"/>
          </a:xfrm>
          <a:prstGeom prst="wedgeRoundRectCallout">
            <a:avLst>
              <a:gd name="adj1" fmla="val 47370"/>
              <a:gd name="adj2" fmla="val -93094"/>
              <a:gd name="adj3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  <a:cs typeface="Arial" charset="0"/>
              </a:rPr>
              <a:t>Игры, возникающие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  <a:cs typeface="Arial" charset="0"/>
              </a:rPr>
              <a:t>по инициативе детей </a:t>
            </a:r>
            <a:endParaRPr lang="ru-RU" sz="20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431800" y="2709863"/>
            <a:ext cx="2763838" cy="14398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+mn-lt"/>
                <a:cs typeface="Arial" charset="0"/>
              </a:rPr>
              <a:t>Игры-экспериментирования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Arial" charset="0"/>
              </a:rPr>
              <a:t> Игры с природными</a:t>
            </a:r>
            <a:br>
              <a:rPr lang="ru-RU" sz="1600" dirty="0">
                <a:solidFill>
                  <a:srgbClr val="000000"/>
                </a:solidFill>
                <a:latin typeface="+mn-lt"/>
                <a:cs typeface="Arial" charset="0"/>
              </a:rPr>
            </a:br>
            <a:r>
              <a:rPr lang="ru-RU" sz="1600" dirty="0">
                <a:solidFill>
                  <a:srgbClr val="000000"/>
                </a:solidFill>
                <a:latin typeface="+mn-lt"/>
                <a:cs typeface="Arial" charset="0"/>
              </a:rPr>
              <a:t>  объектами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Arial" charset="0"/>
              </a:rPr>
              <a:t> Игры с игрушками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Arial" charset="0"/>
              </a:rPr>
              <a:t> Игры с животными</a:t>
            </a:r>
            <a:endParaRPr lang="ru-RU" sz="1600" dirty="0">
              <a:latin typeface="+mn-lt"/>
              <a:cs typeface="Arial" charset="0"/>
            </a:endParaRP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431800" y="4310063"/>
            <a:ext cx="2771775" cy="1752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+mn-lt"/>
                <a:cs typeface="Arial" charset="0"/>
              </a:rPr>
              <a:t>Сюжетные самодеятельные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+mn-lt"/>
                <a:cs typeface="Arial" charset="0"/>
              </a:rPr>
              <a:t>игры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Arial" charset="0"/>
              </a:rPr>
              <a:t> Сюжетно–</a:t>
            </a:r>
            <a:r>
              <a:rPr lang="ru-RU" sz="1600" dirty="0" err="1">
                <a:solidFill>
                  <a:srgbClr val="000000"/>
                </a:solidFill>
                <a:latin typeface="+mn-lt"/>
                <a:cs typeface="Arial" charset="0"/>
              </a:rPr>
              <a:t>отобразительные</a:t>
            </a:r>
            <a:endParaRPr lang="ru-RU" sz="1600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Arial" charset="0"/>
              </a:rPr>
              <a:t> Сюжетно-ролевые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Arial" charset="0"/>
              </a:rPr>
              <a:t> Режиссерские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Arial" charset="0"/>
              </a:rPr>
              <a:t> Театрализованные</a:t>
            </a:r>
            <a:endParaRPr lang="ru-RU" sz="1600" dirty="0">
              <a:latin typeface="+mn-lt"/>
              <a:cs typeface="Arial" charset="0"/>
            </a:endParaRP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3492500" y="1844675"/>
            <a:ext cx="3005138" cy="720725"/>
          </a:xfrm>
          <a:prstGeom prst="wedgeRoundRectCallout">
            <a:avLst>
              <a:gd name="adj1" fmla="val 20759"/>
              <a:gd name="adj2" fmla="val -81732"/>
              <a:gd name="adj3" fmla="val 16667"/>
            </a:avLst>
          </a:pr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  <a:cs typeface="Arial" charset="0"/>
              </a:rPr>
              <a:t>Игры, возникающие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  <a:cs typeface="Arial" charset="0"/>
              </a:rPr>
              <a:t>по инициативе взрослого</a:t>
            </a:r>
            <a:endParaRPr lang="ru-RU" sz="20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3554413" y="2709863"/>
            <a:ext cx="2898775" cy="14398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+mn-lt"/>
                <a:cs typeface="Arial" charset="0"/>
              </a:rPr>
              <a:t>Обучающие игры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Arial" charset="0"/>
              </a:rPr>
              <a:t> Сюжетно-дидактические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Arial" charset="0"/>
              </a:rPr>
              <a:t> Подвижные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Arial" charset="0"/>
              </a:rPr>
              <a:t> Музыкально-дидактические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Arial" charset="0"/>
              </a:rPr>
              <a:t> Учебные</a:t>
            </a:r>
            <a:endParaRPr lang="ru-RU" sz="1600" dirty="0">
              <a:latin typeface="+mn-lt"/>
              <a:cs typeface="Arial" charset="0"/>
            </a:endParaRP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3554413" y="4292600"/>
            <a:ext cx="2889250" cy="17287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rgbClr val="000000"/>
                </a:solidFill>
                <a:latin typeface="+mn-lt"/>
                <a:cs typeface="Arial" charset="0"/>
              </a:rPr>
              <a:t>Досуговые</a:t>
            </a:r>
            <a:r>
              <a:rPr lang="ru-RU" sz="1600" b="1" dirty="0">
                <a:solidFill>
                  <a:srgbClr val="000000"/>
                </a:solidFill>
                <a:latin typeface="+mn-lt"/>
                <a:cs typeface="Arial" charset="0"/>
              </a:rPr>
              <a:t> игры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Arial" charset="0"/>
              </a:rPr>
              <a:t> Интеллектуальные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Arial" charset="0"/>
              </a:rPr>
              <a:t> Игры-забавы, развлечения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Arial" charset="0"/>
              </a:rPr>
              <a:t> Театрализованные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Arial" charset="0"/>
              </a:rPr>
              <a:t> Празднично-карнавальные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Arial" charset="0"/>
              </a:rPr>
              <a:t> Компьютерные</a:t>
            </a:r>
            <a:endParaRPr lang="ru-RU" sz="1600" dirty="0">
              <a:latin typeface="+mn-lt"/>
              <a:cs typeface="Arial" charset="0"/>
            </a:endParaRP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6732588" y="1844675"/>
            <a:ext cx="1930400" cy="720725"/>
          </a:xfrm>
          <a:prstGeom prst="wedgeRoundRectCallout">
            <a:avLst>
              <a:gd name="adj1" fmla="val -50322"/>
              <a:gd name="adj2" fmla="val -84512"/>
              <a:gd name="adj3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  <a:cs typeface="Arial" charset="0"/>
              </a:rPr>
              <a:t>Народные игры</a:t>
            </a:r>
            <a:endParaRPr lang="ru-RU" sz="20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34830" name="AutoShape 14"/>
          <p:cNvSpPr>
            <a:spLocks noChangeAspect="1" noChangeArrowheads="1"/>
          </p:cNvSpPr>
          <p:nvPr/>
        </p:nvSpPr>
        <p:spPr bwMode="auto">
          <a:xfrm>
            <a:off x="6732588" y="2709863"/>
            <a:ext cx="1979612" cy="1027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+mn-lt"/>
                <a:cs typeface="Arial" charset="0"/>
              </a:rPr>
              <a:t>Обрядовые игры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Arial" charset="0"/>
              </a:rPr>
              <a:t> Семейные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Arial" charset="0"/>
              </a:rPr>
              <a:t> Сезонные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Arial" charset="0"/>
              </a:rPr>
              <a:t> Культовые</a:t>
            </a:r>
            <a:endParaRPr lang="ru-RU" sz="1600" dirty="0">
              <a:latin typeface="+mn-lt"/>
              <a:cs typeface="Arial" charset="0"/>
            </a:endParaRPr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>
            <a:off x="6732588" y="3860800"/>
            <a:ext cx="1979612" cy="1081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rgbClr val="000000"/>
                </a:solidFill>
                <a:latin typeface="+mn-lt"/>
                <a:cs typeface="Arial" charset="0"/>
              </a:rPr>
              <a:t>Тренинговые</a:t>
            </a:r>
            <a:r>
              <a:rPr lang="ru-RU" sz="1600" b="1" dirty="0">
                <a:solidFill>
                  <a:srgbClr val="000000"/>
                </a:solidFill>
                <a:latin typeface="+mn-lt"/>
                <a:cs typeface="Arial" charset="0"/>
              </a:rPr>
              <a:t> игры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Arial" charset="0"/>
              </a:rPr>
              <a:t> Интеллектуальные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Arial" charset="0"/>
              </a:rPr>
              <a:t> Сенсомоторные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Arial" charset="0"/>
              </a:rPr>
              <a:t> Адаптивные</a:t>
            </a:r>
            <a:endParaRPr lang="ru-RU" sz="1600" dirty="0">
              <a:latin typeface="+mn-lt"/>
              <a:cs typeface="Arial" charset="0"/>
            </a:endParaRPr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>
            <a:off x="6732588" y="5030788"/>
            <a:ext cx="1979612" cy="10080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rgbClr val="000000"/>
                </a:solidFill>
                <a:latin typeface="+mn-lt"/>
                <a:cs typeface="Arial" charset="0"/>
              </a:rPr>
              <a:t>Досуговые</a:t>
            </a:r>
            <a:r>
              <a:rPr lang="ru-RU" sz="1600" b="1" dirty="0">
                <a:solidFill>
                  <a:srgbClr val="000000"/>
                </a:solidFill>
                <a:latin typeface="+mn-lt"/>
                <a:cs typeface="Arial" charset="0"/>
              </a:rPr>
              <a:t> игры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Arial" charset="0"/>
              </a:rPr>
              <a:t> Игрища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Arial" charset="0"/>
              </a:rPr>
              <a:t>Тихие игры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Arial" charset="0"/>
              </a:rPr>
              <a:t> Игры-забавы</a:t>
            </a:r>
            <a:endParaRPr lang="ru-RU" sz="16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как ведущая деятельность детей дошкольного возраста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6867" name="Group 2"/>
          <p:cNvGrpSpPr>
            <a:grpSpLocks/>
          </p:cNvGrpSpPr>
          <p:nvPr/>
        </p:nvGrpSpPr>
        <p:grpSpPr bwMode="auto">
          <a:xfrm>
            <a:off x="468313" y="1557338"/>
            <a:ext cx="8207375" cy="4535487"/>
            <a:chOff x="97" y="1344"/>
            <a:chExt cx="12927" cy="7145"/>
          </a:xfrm>
        </p:grpSpPr>
        <p:sp>
          <p:nvSpPr>
            <p:cNvPr id="36868" name="Text Box 4"/>
            <p:cNvSpPr txBox="1">
              <a:spLocks noChangeArrowheads="1"/>
            </p:cNvSpPr>
            <p:nvPr/>
          </p:nvSpPr>
          <p:spPr bwMode="auto">
            <a:xfrm>
              <a:off x="97" y="1344"/>
              <a:ext cx="12927" cy="2381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CC99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777777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600"/>
                </a:spcAft>
                <a:defRPr/>
              </a:pPr>
              <a:r>
                <a:rPr lang="ru-RU" altLang="ru-RU" sz="2000" b="1">
                  <a:solidFill>
                    <a:srgbClr val="002060"/>
                  </a:solidFill>
                </a:rPr>
                <a:t>ХАРАКТЕРИСТИКА СЮЖЕТНОЙ САМОДЕЯТЕЛЬНОЙ ИГРЫ</a:t>
              </a:r>
            </a:p>
            <a:p>
              <a:pPr marL="0" lvl="1">
                <a:buSzPts val="1600"/>
                <a:buFont typeface="Wingdings" pitchFamily="2" charset="2"/>
                <a:buChar char="v"/>
                <a:defRPr/>
              </a:pPr>
              <a:r>
                <a:rPr lang="ru-RU" altLang="ru-RU" sz="1600" b="1">
                  <a:solidFill>
                    <a:srgbClr val="002060"/>
                  </a:solidFill>
                </a:rPr>
                <a:t> Основа сюжетно-ролевой игры – мнимая или воображаемая ситуация</a:t>
              </a:r>
            </a:p>
            <a:p>
              <a:pPr marL="0" lvl="1">
                <a:buSzPts val="1600"/>
                <a:buFont typeface="Wingdings" pitchFamily="2" charset="2"/>
                <a:buChar char="v"/>
                <a:defRPr/>
              </a:pPr>
              <a:r>
                <a:rPr lang="ru-RU" altLang="ru-RU" sz="1600" b="1">
                  <a:solidFill>
                    <a:srgbClr val="002060"/>
                  </a:solidFill>
                </a:rPr>
                <a:t> Характерная черта – самостоятельность детей</a:t>
              </a:r>
            </a:p>
            <a:p>
              <a:pPr marL="0" lvl="1">
                <a:buSzPts val="1600"/>
                <a:buFont typeface="Wingdings" pitchFamily="2" charset="2"/>
                <a:buChar char="v"/>
                <a:defRPr/>
              </a:pPr>
              <a:r>
                <a:rPr lang="ru-RU" altLang="ru-RU" sz="1600" b="1">
                  <a:solidFill>
                    <a:srgbClr val="002060"/>
                  </a:solidFill>
                </a:rPr>
                <a:t> Через игру ребёнок воплощает свои взгляды, представления</a:t>
              </a:r>
            </a:p>
            <a:p>
              <a:pPr marL="0" lvl="1">
                <a:buSzPts val="1600"/>
                <a:buFont typeface="Wingdings" pitchFamily="2" charset="2"/>
                <a:buChar char="v"/>
                <a:defRPr/>
              </a:pPr>
              <a:r>
                <a:rPr lang="ru-RU" altLang="ru-RU" sz="1600" b="1">
                  <a:solidFill>
                    <a:srgbClr val="002060"/>
                  </a:solidFill>
                </a:rPr>
                <a:t> Дети отражают отношение к тому событию, которое они разыгрывают</a:t>
              </a:r>
              <a:endParaRPr lang="ru-RU" altLang="ru-RU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36869" name="Text Box 5"/>
            <p:cNvSpPr txBox="1">
              <a:spLocks noChangeArrowheads="1"/>
            </p:cNvSpPr>
            <p:nvPr/>
          </p:nvSpPr>
          <p:spPr bwMode="auto">
            <a:xfrm>
              <a:off x="97" y="4065"/>
              <a:ext cx="12927" cy="4424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CCCCFF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777777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Bef>
                  <a:spcPts val="600"/>
                </a:spcBef>
                <a:spcAft>
                  <a:spcPts val="1000"/>
                </a:spcAft>
                <a:defRPr/>
              </a:pPr>
              <a:r>
                <a:rPr lang="ru-RU" altLang="ru-RU" sz="2000" b="1">
                  <a:solidFill>
                    <a:srgbClr val="002060"/>
                  </a:solidFill>
                </a:rPr>
                <a:t>ПРЕДПОСЫЛКИ СЮЖЕТНО - РОЛЕВОЙ ИГРЫ</a:t>
              </a:r>
              <a:endParaRPr lang="ru-RU" altLang="ru-RU" sz="2000" b="1">
                <a:solidFill>
                  <a:srgbClr val="002060"/>
                </a:solidFill>
                <a:latin typeface="Times New Roman" pitchFamily="18" charset="0"/>
              </a:endParaRPr>
            </a:p>
            <a:p>
              <a:pPr marL="0" lvl="1">
                <a:buClr>
                  <a:srgbClr val="003366"/>
                </a:buClr>
                <a:buFont typeface="Wingdings" pitchFamily="2" charset="2"/>
                <a:buChar char="¯"/>
                <a:defRPr/>
              </a:pPr>
              <a:r>
                <a:rPr lang="ru-RU" altLang="ru-RU" b="1">
                  <a:solidFill>
                    <a:srgbClr val="002060"/>
                  </a:solidFill>
                </a:rPr>
                <a:t>Первый этап </a:t>
              </a:r>
              <a:r>
                <a:rPr lang="ru-RU" altLang="ru-RU">
                  <a:solidFill>
                    <a:srgbClr val="002060"/>
                  </a:solidFill>
                </a:rPr>
                <a:t>– </a:t>
              </a:r>
              <a:r>
                <a:rPr lang="ru-RU" altLang="ru-RU" b="1">
                  <a:solidFill>
                    <a:srgbClr val="002060"/>
                  </a:solidFill>
                </a:rPr>
                <a:t>ознакомительная игра</a:t>
              </a:r>
              <a:r>
                <a:rPr lang="ru-RU" altLang="ru-RU">
                  <a:solidFill>
                    <a:srgbClr val="002060"/>
                  </a:solidFill>
                </a:rPr>
                <a:t/>
              </a:r>
              <a:br>
                <a:rPr lang="ru-RU" altLang="ru-RU">
                  <a:solidFill>
                    <a:srgbClr val="002060"/>
                  </a:solidFill>
                </a:rPr>
              </a:br>
              <a:r>
                <a:rPr lang="ru-RU" altLang="ru-RU">
                  <a:solidFill>
                    <a:srgbClr val="002060"/>
                  </a:solidFill>
                </a:rPr>
                <a:t>    Взрослый организует предметно- игровую деятельность ребенка, используя</a:t>
              </a:r>
              <a:br>
                <a:rPr lang="ru-RU" altLang="ru-RU">
                  <a:solidFill>
                    <a:srgbClr val="002060"/>
                  </a:solidFill>
                </a:rPr>
              </a:br>
              <a:r>
                <a:rPr lang="ru-RU" altLang="ru-RU">
                  <a:solidFill>
                    <a:srgbClr val="002060"/>
                  </a:solidFill>
                </a:rPr>
                <a:t>    разнообразные игрушки и предметы</a:t>
              </a:r>
            </a:p>
            <a:p>
              <a:pPr>
                <a:buClr>
                  <a:srgbClr val="003366"/>
                </a:buClr>
                <a:buFont typeface="Wingdings" pitchFamily="2" charset="2"/>
                <a:buChar char="¯"/>
                <a:defRPr/>
              </a:pPr>
              <a:r>
                <a:rPr lang="ru-RU" altLang="ru-RU" b="1">
                  <a:solidFill>
                    <a:srgbClr val="002060"/>
                  </a:solidFill>
                </a:rPr>
                <a:t>Второй этап </a:t>
              </a:r>
              <a:r>
                <a:rPr lang="ru-RU" altLang="ru-RU">
                  <a:solidFill>
                    <a:srgbClr val="002060"/>
                  </a:solidFill>
                </a:rPr>
                <a:t>– </a:t>
              </a:r>
              <a:r>
                <a:rPr lang="ru-RU" altLang="ru-RU" b="1">
                  <a:solidFill>
                    <a:srgbClr val="002060"/>
                  </a:solidFill>
                </a:rPr>
                <a:t>отобразительная игра</a:t>
              </a:r>
              <a:br>
                <a:rPr lang="ru-RU" altLang="ru-RU" b="1">
                  <a:solidFill>
                    <a:srgbClr val="002060"/>
                  </a:solidFill>
                </a:rPr>
              </a:br>
              <a:r>
                <a:rPr lang="ru-RU" altLang="ru-RU" b="1">
                  <a:solidFill>
                    <a:srgbClr val="002060"/>
                  </a:solidFill>
                </a:rPr>
                <a:t>   </a:t>
              </a:r>
              <a:r>
                <a:rPr lang="ru-RU" altLang="ru-RU">
                  <a:solidFill>
                    <a:srgbClr val="002060"/>
                  </a:solidFill>
                </a:rPr>
                <a:t> Действия ребёнка направлены на выявление специфических свойств предмета</a:t>
              </a:r>
              <a:br>
                <a:rPr lang="ru-RU" altLang="ru-RU">
                  <a:solidFill>
                    <a:srgbClr val="002060"/>
                  </a:solidFill>
                </a:rPr>
              </a:br>
              <a:r>
                <a:rPr lang="ru-RU" altLang="ru-RU">
                  <a:solidFill>
                    <a:srgbClr val="002060"/>
                  </a:solidFill>
                </a:rPr>
                <a:t>    и на достижение с его помощью определённого эффекта</a:t>
              </a:r>
            </a:p>
            <a:p>
              <a:pPr>
                <a:buClr>
                  <a:srgbClr val="003366"/>
                </a:buClr>
                <a:buFont typeface="Wingdings" pitchFamily="2" charset="2"/>
                <a:buChar char="¯"/>
                <a:defRPr/>
              </a:pPr>
              <a:r>
                <a:rPr lang="ru-RU" altLang="ru-RU" b="1">
                  <a:solidFill>
                    <a:srgbClr val="002060"/>
                  </a:solidFill>
                </a:rPr>
                <a:t>Третий этап </a:t>
              </a:r>
              <a:r>
                <a:rPr lang="ru-RU" altLang="ru-RU">
                  <a:solidFill>
                    <a:srgbClr val="002060"/>
                  </a:solidFill>
                </a:rPr>
                <a:t>– </a:t>
              </a:r>
              <a:r>
                <a:rPr lang="ru-RU" altLang="ru-RU" b="1">
                  <a:solidFill>
                    <a:srgbClr val="002060"/>
                  </a:solidFill>
                </a:rPr>
                <a:t>сюжетно-отобразительная игра</a:t>
              </a:r>
              <a:br>
                <a:rPr lang="ru-RU" altLang="ru-RU" b="1">
                  <a:solidFill>
                    <a:srgbClr val="002060"/>
                  </a:solidFill>
                </a:rPr>
              </a:br>
              <a:r>
                <a:rPr lang="ru-RU" altLang="ru-RU" b="1">
                  <a:solidFill>
                    <a:srgbClr val="002060"/>
                  </a:solidFill>
                </a:rPr>
                <a:t>    </a:t>
              </a:r>
              <a:r>
                <a:rPr lang="ru-RU" altLang="ru-RU">
                  <a:solidFill>
                    <a:srgbClr val="002060"/>
                  </a:solidFill>
                </a:rPr>
                <a:t>Дети активно отображают впечатления, полученные в повседневной жизни </a:t>
              </a:r>
              <a:endParaRPr lang="ru-RU" altLang="ru-RU">
                <a:solidFill>
                  <a:srgbClr val="002060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как ведущая деятельность детей дошкольного возраста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95288" y="1557338"/>
            <a:ext cx="8280400" cy="4535487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100000">
                <a:srgbClr val="99FF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777777">
                <a:alpha val="50000"/>
              </a:srgbClr>
            </a:outerShdw>
          </a:effectLst>
        </p:spPr>
        <p:txBody>
          <a:bodyPr>
            <a:normAutofit lnSpcReduction="10000"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003366"/>
                </a:solidFill>
                <a:cs typeface="Arial" charset="0"/>
              </a:rPr>
              <a:t>ФОРМИРОВАНИЕ ВЗАИМООТНОШЕНИЙ В СЮЖЕТНО - РОЛЕВОЙ ИГРЕ (А.П. Усова)</a:t>
            </a:r>
          </a:p>
          <a:p>
            <a:pPr marL="0" lvl="1">
              <a:buClr>
                <a:srgbClr val="003366"/>
              </a:buClr>
              <a:buFont typeface="Wingdings 2" pitchFamily="18" charset="2"/>
              <a:buChar char="d"/>
              <a:defRPr/>
            </a:pPr>
            <a:r>
              <a:rPr lang="ru-RU" b="1" i="1" dirty="0">
                <a:solidFill>
                  <a:srgbClr val="003366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003366"/>
                </a:solidFill>
                <a:cs typeface="Arial" charset="0"/>
              </a:rPr>
              <a:t>Уровень неорганизованного поведения</a:t>
            </a:r>
            <a:r>
              <a:rPr lang="ru-RU" b="1" dirty="0">
                <a:solidFill>
                  <a:srgbClr val="003366"/>
                </a:solidFill>
                <a:latin typeface="Times New Roman" pitchFamily="18" charset="0"/>
                <a:cs typeface="Arial" charset="0"/>
              </a:rPr>
              <a:t>,</a:t>
            </a:r>
            <a:r>
              <a:rPr lang="ru-RU" dirty="0">
                <a:solidFill>
                  <a:srgbClr val="003366"/>
                </a:solidFill>
                <a:cs typeface="Arial" charset="0"/>
              </a:rPr>
              <a:t> </a:t>
            </a:r>
            <a:br>
              <a:rPr lang="ru-RU" dirty="0">
                <a:solidFill>
                  <a:srgbClr val="003366"/>
                </a:solidFill>
                <a:cs typeface="Arial" charset="0"/>
              </a:rPr>
            </a:br>
            <a:r>
              <a:rPr lang="ru-RU" dirty="0">
                <a:solidFill>
                  <a:srgbClr val="003366"/>
                </a:solidFill>
                <a:cs typeface="Arial" charset="0"/>
              </a:rPr>
              <a:t>      которое ведёт к разрушению игр других детей</a:t>
            </a:r>
          </a:p>
          <a:p>
            <a:pPr>
              <a:buClr>
                <a:srgbClr val="003366"/>
              </a:buClr>
              <a:buFont typeface="Wingdings 2" pitchFamily="18" charset="2"/>
              <a:buChar char="d"/>
              <a:defRPr/>
            </a:pPr>
            <a:r>
              <a:rPr lang="ru-RU" b="1" dirty="0">
                <a:solidFill>
                  <a:srgbClr val="003366"/>
                </a:solidFill>
                <a:cs typeface="Arial" charset="0"/>
              </a:rPr>
              <a:t> Уровень одиночных игр,</a:t>
            </a:r>
            <a:br>
              <a:rPr lang="ru-RU" b="1" dirty="0">
                <a:solidFill>
                  <a:srgbClr val="003366"/>
                </a:solidFill>
                <a:cs typeface="Arial" charset="0"/>
              </a:rPr>
            </a:br>
            <a:r>
              <a:rPr lang="ru-RU" b="1" dirty="0">
                <a:solidFill>
                  <a:srgbClr val="003366"/>
                </a:solidFill>
                <a:cs typeface="Arial" charset="0"/>
              </a:rPr>
              <a:t>     </a:t>
            </a:r>
            <a:r>
              <a:rPr lang="ru-RU" dirty="0">
                <a:solidFill>
                  <a:srgbClr val="003366"/>
                </a:solidFill>
                <a:cs typeface="Arial" charset="0"/>
              </a:rPr>
              <a:t>на котором ребёнок не вступает во взаимодействие с другими детьми,</a:t>
            </a:r>
            <a:br>
              <a:rPr lang="ru-RU" dirty="0">
                <a:solidFill>
                  <a:srgbClr val="003366"/>
                </a:solidFill>
                <a:cs typeface="Arial" charset="0"/>
              </a:rPr>
            </a:br>
            <a:r>
              <a:rPr lang="ru-RU" dirty="0">
                <a:solidFill>
                  <a:srgbClr val="003366"/>
                </a:solidFill>
                <a:cs typeface="Arial" charset="0"/>
              </a:rPr>
              <a:t>     но и не мешает им играть</a:t>
            </a:r>
          </a:p>
          <a:p>
            <a:pPr>
              <a:buClr>
                <a:srgbClr val="003366"/>
              </a:buClr>
              <a:buFont typeface="Wingdings 2" pitchFamily="18" charset="2"/>
              <a:buChar char="d"/>
              <a:defRPr/>
            </a:pPr>
            <a:r>
              <a:rPr lang="ru-RU" b="1" dirty="0">
                <a:solidFill>
                  <a:srgbClr val="003366"/>
                </a:solidFill>
                <a:cs typeface="Arial" charset="0"/>
              </a:rPr>
              <a:t> Уровень игр рядом,</a:t>
            </a:r>
            <a:br>
              <a:rPr lang="ru-RU" b="1" dirty="0">
                <a:solidFill>
                  <a:srgbClr val="003366"/>
                </a:solidFill>
                <a:cs typeface="Arial" charset="0"/>
              </a:rPr>
            </a:br>
            <a:r>
              <a:rPr lang="ru-RU" dirty="0">
                <a:solidFill>
                  <a:srgbClr val="003366"/>
                </a:solidFill>
                <a:cs typeface="Arial" charset="0"/>
              </a:rPr>
              <a:t>     когда дети могут играть вместе, но каждый действует в соответствии </a:t>
            </a:r>
            <a:br>
              <a:rPr lang="ru-RU" dirty="0">
                <a:solidFill>
                  <a:srgbClr val="003366"/>
                </a:solidFill>
                <a:cs typeface="Arial" charset="0"/>
              </a:rPr>
            </a:br>
            <a:r>
              <a:rPr lang="ru-RU" dirty="0">
                <a:solidFill>
                  <a:srgbClr val="003366"/>
                </a:solidFill>
                <a:cs typeface="Arial" charset="0"/>
              </a:rPr>
              <a:t>     со своей игровой целью</a:t>
            </a:r>
          </a:p>
          <a:p>
            <a:pPr>
              <a:buClr>
                <a:srgbClr val="003366"/>
              </a:buClr>
              <a:buFont typeface="Wingdings 2" pitchFamily="18" charset="2"/>
              <a:buChar char="d"/>
              <a:defRPr/>
            </a:pPr>
            <a:r>
              <a:rPr lang="ru-RU" b="1" dirty="0">
                <a:solidFill>
                  <a:srgbClr val="003366"/>
                </a:solidFill>
                <a:cs typeface="Arial" charset="0"/>
              </a:rPr>
              <a:t> Уровень кратковременного общения,</a:t>
            </a:r>
            <a:br>
              <a:rPr lang="ru-RU" b="1" dirty="0">
                <a:solidFill>
                  <a:srgbClr val="003366"/>
                </a:solidFill>
                <a:cs typeface="Arial" charset="0"/>
              </a:rPr>
            </a:br>
            <a:r>
              <a:rPr lang="ru-RU" b="1" dirty="0">
                <a:solidFill>
                  <a:srgbClr val="003366"/>
                </a:solidFill>
                <a:cs typeface="Arial" charset="0"/>
              </a:rPr>
              <a:t>     </a:t>
            </a:r>
            <a:r>
              <a:rPr lang="ru-RU" dirty="0">
                <a:solidFill>
                  <a:srgbClr val="003366"/>
                </a:solidFill>
                <a:cs typeface="Arial" charset="0"/>
              </a:rPr>
              <a:t>на котором ребёнок на какое-то время подчиняет свои действия общему </a:t>
            </a:r>
            <a:br>
              <a:rPr lang="ru-RU" dirty="0">
                <a:solidFill>
                  <a:srgbClr val="003366"/>
                </a:solidFill>
                <a:cs typeface="Arial" charset="0"/>
              </a:rPr>
            </a:br>
            <a:r>
              <a:rPr lang="ru-RU" dirty="0">
                <a:solidFill>
                  <a:srgbClr val="003366"/>
                </a:solidFill>
                <a:cs typeface="Arial" charset="0"/>
              </a:rPr>
              <a:t>     замыслу</a:t>
            </a:r>
          </a:p>
          <a:p>
            <a:pPr>
              <a:buClr>
                <a:srgbClr val="003366"/>
              </a:buClr>
              <a:buFont typeface="Wingdings 2" pitchFamily="18" charset="2"/>
              <a:buChar char="d"/>
              <a:defRPr/>
            </a:pPr>
            <a:r>
              <a:rPr lang="ru-RU" b="1" dirty="0">
                <a:solidFill>
                  <a:srgbClr val="003366"/>
                </a:solidFill>
                <a:cs typeface="Arial" charset="0"/>
              </a:rPr>
              <a:t> Уровень длительного общения,</a:t>
            </a:r>
            <a:br>
              <a:rPr lang="ru-RU" b="1" dirty="0">
                <a:solidFill>
                  <a:srgbClr val="003366"/>
                </a:solidFill>
                <a:cs typeface="Arial" charset="0"/>
              </a:rPr>
            </a:br>
            <a:r>
              <a:rPr lang="ru-RU" b="1" dirty="0">
                <a:solidFill>
                  <a:srgbClr val="003366"/>
                </a:solidFill>
                <a:cs typeface="Arial" charset="0"/>
              </a:rPr>
              <a:t>      </a:t>
            </a:r>
            <a:r>
              <a:rPr lang="ru-RU" dirty="0">
                <a:solidFill>
                  <a:srgbClr val="003366"/>
                </a:solidFill>
                <a:cs typeface="Arial" charset="0"/>
              </a:rPr>
              <a:t>на котором наступает взаимодействие на основе интереса к содержанию игры</a:t>
            </a:r>
          </a:p>
          <a:p>
            <a:pPr>
              <a:buClr>
                <a:srgbClr val="003366"/>
              </a:buClr>
              <a:buFont typeface="Wingdings 2" pitchFamily="18" charset="2"/>
              <a:buChar char="d"/>
              <a:defRPr/>
            </a:pPr>
            <a:r>
              <a:rPr lang="ru-RU" b="1" dirty="0">
                <a:solidFill>
                  <a:srgbClr val="003366"/>
                </a:solidFill>
                <a:cs typeface="Arial" charset="0"/>
              </a:rPr>
              <a:t> Уровень постоянного взаимодействия</a:t>
            </a:r>
            <a:br>
              <a:rPr lang="ru-RU" b="1" dirty="0">
                <a:solidFill>
                  <a:srgbClr val="003366"/>
                </a:solidFill>
                <a:cs typeface="Arial" charset="0"/>
              </a:rPr>
            </a:br>
            <a:r>
              <a:rPr lang="ru-RU" b="1" dirty="0">
                <a:solidFill>
                  <a:srgbClr val="003366"/>
                </a:solidFill>
                <a:cs typeface="Arial" charset="0"/>
              </a:rPr>
              <a:t>     </a:t>
            </a:r>
            <a:r>
              <a:rPr lang="ru-RU" dirty="0">
                <a:solidFill>
                  <a:srgbClr val="003366"/>
                </a:solidFill>
                <a:cs typeface="Arial" charset="0"/>
              </a:rPr>
              <a:t> на основе общих интересов, избирательных симпатий</a:t>
            </a:r>
            <a:endParaRPr lang="ru-RU" dirty="0">
              <a:latin typeface="Arial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как ведущая деятельность детей дошкольного возраста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395288" y="1557338"/>
            <a:ext cx="8280400" cy="4535487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ru-RU" altLang="ru-RU" sz="800" b="1">
              <a:solidFill>
                <a:srgbClr val="003366"/>
              </a:solidFill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altLang="ru-RU" sz="2400" b="1">
                <a:solidFill>
                  <a:srgbClr val="003366"/>
                </a:solidFill>
              </a:rPr>
              <a:t>КОМПОНЕНТЫ  СЮЖЕТНО - РОЛЕВОЙ  ИГРЫ</a:t>
            </a:r>
          </a:p>
          <a:p>
            <a:pPr>
              <a:lnSpc>
                <a:spcPct val="90000"/>
              </a:lnSpc>
              <a:buClr>
                <a:srgbClr val="003366"/>
              </a:buClr>
              <a:buFont typeface="Wingdings" pitchFamily="2" charset="2"/>
              <a:buChar char="v"/>
              <a:defRPr/>
            </a:pPr>
            <a:r>
              <a:rPr lang="ru-RU" altLang="ru-RU" sz="2400" b="1">
                <a:solidFill>
                  <a:srgbClr val="003366"/>
                </a:solidFill>
              </a:rPr>
              <a:t>Сюжет игры</a:t>
            </a:r>
            <a:r>
              <a:rPr lang="ru-RU" altLang="ru-RU" sz="2000" b="1">
                <a:solidFill>
                  <a:srgbClr val="003366"/>
                </a:solidFill>
              </a:rPr>
              <a:t/>
            </a:r>
            <a:br>
              <a:rPr lang="ru-RU" altLang="ru-RU" sz="2000" b="1">
                <a:solidFill>
                  <a:srgbClr val="003366"/>
                </a:solidFill>
              </a:rPr>
            </a:br>
            <a:r>
              <a:rPr lang="ru-RU" altLang="ru-RU" sz="2000" b="1">
                <a:solidFill>
                  <a:srgbClr val="003366"/>
                </a:solidFill>
              </a:rPr>
              <a:t>    </a:t>
            </a:r>
            <a:r>
              <a:rPr lang="ru-RU" altLang="ru-RU" sz="2000">
                <a:solidFill>
                  <a:srgbClr val="003366"/>
                </a:solidFill>
              </a:rPr>
              <a:t>Сфера действительности, которая воспроизводится детьми, отражение</a:t>
            </a:r>
            <a:br>
              <a:rPr lang="ru-RU" altLang="ru-RU" sz="2000">
                <a:solidFill>
                  <a:srgbClr val="003366"/>
                </a:solidFill>
              </a:rPr>
            </a:br>
            <a:r>
              <a:rPr lang="ru-RU" altLang="ru-RU" sz="2000">
                <a:solidFill>
                  <a:srgbClr val="003366"/>
                </a:solidFill>
              </a:rPr>
              <a:t>    определённых действий, событий из жизни и деятельности</a:t>
            </a:r>
            <a:br>
              <a:rPr lang="ru-RU" altLang="ru-RU" sz="2000">
                <a:solidFill>
                  <a:srgbClr val="003366"/>
                </a:solidFill>
              </a:rPr>
            </a:br>
            <a:r>
              <a:rPr lang="ru-RU" altLang="ru-RU" sz="2000">
                <a:solidFill>
                  <a:srgbClr val="003366"/>
                </a:solidFill>
              </a:rPr>
              <a:t>    окружающих</a:t>
            </a:r>
          </a:p>
          <a:p>
            <a:pPr>
              <a:lnSpc>
                <a:spcPct val="90000"/>
              </a:lnSpc>
              <a:buClr>
                <a:srgbClr val="003366"/>
              </a:buClr>
              <a:buFont typeface="Wingdings" pitchFamily="2" charset="2"/>
              <a:buChar char="v"/>
              <a:defRPr/>
            </a:pPr>
            <a:r>
              <a:rPr lang="ru-RU" altLang="ru-RU" sz="2400" b="1">
                <a:solidFill>
                  <a:srgbClr val="003366"/>
                </a:solidFill>
              </a:rPr>
              <a:t>Содержание игры</a:t>
            </a:r>
            <a:br>
              <a:rPr lang="ru-RU" altLang="ru-RU" sz="2400" b="1">
                <a:solidFill>
                  <a:srgbClr val="003366"/>
                </a:solidFill>
              </a:rPr>
            </a:br>
            <a:r>
              <a:rPr lang="ru-RU" altLang="ru-RU" sz="2400" b="1">
                <a:solidFill>
                  <a:srgbClr val="003366"/>
                </a:solidFill>
              </a:rPr>
              <a:t>    </a:t>
            </a:r>
            <a:r>
              <a:rPr lang="ru-RU" altLang="ru-RU" sz="2400">
                <a:solidFill>
                  <a:srgbClr val="003366"/>
                </a:solidFill>
              </a:rPr>
              <a:t>Т</a:t>
            </a:r>
            <a:r>
              <a:rPr lang="ru-RU" altLang="ru-RU" sz="2000">
                <a:solidFill>
                  <a:srgbClr val="003366"/>
                </a:solidFill>
              </a:rPr>
              <a:t>о, что воспроизводится ребёнком в качестве центрального</a:t>
            </a:r>
            <a:br>
              <a:rPr lang="ru-RU" altLang="ru-RU" sz="2000">
                <a:solidFill>
                  <a:srgbClr val="003366"/>
                </a:solidFill>
              </a:rPr>
            </a:br>
            <a:r>
              <a:rPr lang="ru-RU" altLang="ru-RU" sz="2000">
                <a:solidFill>
                  <a:srgbClr val="003366"/>
                </a:solidFill>
              </a:rPr>
              <a:t>     и характерного момента деятельности и отношений между взрослыми</a:t>
            </a:r>
            <a:br>
              <a:rPr lang="ru-RU" altLang="ru-RU" sz="2000">
                <a:solidFill>
                  <a:srgbClr val="003366"/>
                </a:solidFill>
              </a:rPr>
            </a:br>
            <a:r>
              <a:rPr lang="ru-RU" altLang="ru-RU" sz="2000">
                <a:solidFill>
                  <a:srgbClr val="003366"/>
                </a:solidFill>
              </a:rPr>
              <a:t>     в их бытовой, трудовой и общественной деятельности</a:t>
            </a:r>
          </a:p>
          <a:p>
            <a:pPr>
              <a:lnSpc>
                <a:spcPct val="90000"/>
              </a:lnSpc>
              <a:buClr>
                <a:srgbClr val="003366"/>
              </a:buClr>
              <a:buFont typeface="Wingdings" pitchFamily="2" charset="2"/>
              <a:buChar char="v"/>
              <a:defRPr/>
            </a:pPr>
            <a:r>
              <a:rPr lang="ru-RU" altLang="ru-RU" sz="2400" b="1">
                <a:solidFill>
                  <a:srgbClr val="003366"/>
                </a:solidFill>
              </a:rPr>
              <a:t>Роль</a:t>
            </a:r>
            <a:br>
              <a:rPr lang="ru-RU" altLang="ru-RU" sz="2400" b="1">
                <a:solidFill>
                  <a:srgbClr val="003366"/>
                </a:solidFill>
              </a:rPr>
            </a:br>
            <a:r>
              <a:rPr lang="ru-RU" altLang="ru-RU" sz="2400" b="1">
                <a:solidFill>
                  <a:srgbClr val="003366"/>
                </a:solidFill>
              </a:rPr>
              <a:t>    </a:t>
            </a:r>
            <a:r>
              <a:rPr lang="ru-RU" altLang="ru-RU" sz="2400">
                <a:solidFill>
                  <a:srgbClr val="003366"/>
                </a:solidFill>
              </a:rPr>
              <a:t>И</a:t>
            </a:r>
            <a:r>
              <a:rPr lang="ru-RU" altLang="ru-RU" sz="2000">
                <a:solidFill>
                  <a:srgbClr val="003366"/>
                </a:solidFill>
              </a:rPr>
              <a:t>гровая позиция, в которой ребёнок отождествляет себя с каким-либо</a:t>
            </a:r>
            <a:br>
              <a:rPr lang="ru-RU" altLang="ru-RU" sz="2000">
                <a:solidFill>
                  <a:srgbClr val="003366"/>
                </a:solidFill>
              </a:rPr>
            </a:br>
            <a:r>
              <a:rPr lang="ru-RU" altLang="ru-RU" sz="2000">
                <a:solidFill>
                  <a:srgbClr val="003366"/>
                </a:solidFill>
              </a:rPr>
              <a:t>     персонажем сюжета и действует в соответствии с представлениями</a:t>
            </a:r>
            <a:br>
              <a:rPr lang="ru-RU" altLang="ru-RU" sz="2000">
                <a:solidFill>
                  <a:srgbClr val="003366"/>
                </a:solidFill>
              </a:rPr>
            </a:br>
            <a:r>
              <a:rPr lang="ru-RU" altLang="ru-RU" sz="2000">
                <a:solidFill>
                  <a:srgbClr val="003366"/>
                </a:solidFill>
              </a:rPr>
              <a:t>     о данном персонаже</a:t>
            </a:r>
            <a:endParaRPr lang="ru-RU" altLang="ru-RU" sz="200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как ведущая деятельность детей дошкольного возраста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9939" name="Group 2"/>
          <p:cNvGrpSpPr>
            <a:grpSpLocks/>
          </p:cNvGrpSpPr>
          <p:nvPr/>
        </p:nvGrpSpPr>
        <p:grpSpPr bwMode="auto">
          <a:xfrm>
            <a:off x="395288" y="1524000"/>
            <a:ext cx="8281987" cy="4497388"/>
            <a:chOff x="1298" y="6278"/>
            <a:chExt cx="13041" cy="7081"/>
          </a:xfrm>
        </p:grpSpPr>
        <p:sp>
          <p:nvSpPr>
            <p:cNvPr id="39940" name="Text Box 3" descr="Букет"/>
            <p:cNvSpPr txBox="1">
              <a:spLocks noChangeArrowheads="1"/>
            </p:cNvSpPr>
            <p:nvPr/>
          </p:nvSpPr>
          <p:spPr bwMode="auto">
            <a:xfrm>
              <a:off x="1298" y="6278"/>
              <a:ext cx="13041" cy="708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altLang="ru-RU" sz="2200" b="1"/>
                <a:t>Сюжетная самодеятельная игра как деятельность</a:t>
              </a:r>
              <a:br>
                <a:rPr lang="ru-RU" altLang="ru-RU" sz="2200" b="1"/>
              </a:br>
              <a:r>
                <a:rPr lang="ru-RU" altLang="ru-RU" sz="2200" b="1"/>
                <a:t>предъявляет к ребенку ряд требований,</a:t>
              </a:r>
              <a:br>
                <a:rPr lang="ru-RU" altLang="ru-RU" sz="2200" b="1"/>
              </a:br>
              <a:r>
                <a:rPr lang="ru-RU" altLang="ru-RU" sz="2200" b="1"/>
                <a:t>способствующих формированию психических новообразований:</a:t>
              </a:r>
              <a:endParaRPr lang="ru-RU" altLang="ru-RU" sz="2200"/>
            </a:p>
          </p:txBody>
        </p:sp>
        <p:sp>
          <p:nvSpPr>
            <p:cNvPr id="39941" name="Text Box 4"/>
            <p:cNvSpPr txBox="1">
              <a:spLocks noChangeArrowheads="1"/>
            </p:cNvSpPr>
            <p:nvPr/>
          </p:nvSpPr>
          <p:spPr bwMode="auto">
            <a:xfrm>
              <a:off x="1638" y="7916"/>
              <a:ext cx="3685" cy="4990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Wingdings" pitchFamily="2" charset="2"/>
                <a:buChar char="v"/>
              </a:pPr>
              <a:r>
                <a:rPr lang="ru-RU" altLang="ru-RU" b="1">
                  <a:solidFill>
                    <a:srgbClr val="000000"/>
                  </a:solidFill>
                </a:rPr>
                <a:t> </a:t>
              </a:r>
              <a:r>
                <a:rPr lang="ru-RU" altLang="ru-RU">
                  <a:solidFill>
                    <a:srgbClr val="000000"/>
                  </a:solidFill>
                </a:rPr>
                <a:t>Действие  в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ru-RU" altLang="ru-RU">
                  <a:solidFill>
                    <a:srgbClr val="000000"/>
                  </a:solidFill>
                </a:rPr>
                <a:t>воображаемом плане способствует </a:t>
              </a:r>
              <a:r>
                <a:rPr lang="ru-RU" altLang="ru-RU" b="1">
                  <a:solidFill>
                    <a:srgbClr val="000000"/>
                  </a:solidFill>
                </a:rPr>
                <a:t>развитию символической функции мышления</a:t>
              </a:r>
            </a:p>
            <a:p>
              <a:pPr algn="ctr">
                <a:lnSpc>
                  <a:spcPct val="90000"/>
                </a:lnSpc>
                <a:buFont typeface="Wingdings" pitchFamily="2" charset="2"/>
                <a:buChar char="v"/>
              </a:pPr>
              <a:r>
                <a:rPr lang="ru-RU" altLang="ru-RU" b="1">
                  <a:solidFill>
                    <a:srgbClr val="000000"/>
                  </a:solidFill>
                </a:rPr>
                <a:t> </a:t>
              </a:r>
              <a:r>
                <a:rPr lang="ru-RU" altLang="ru-RU">
                  <a:solidFill>
                    <a:srgbClr val="000000"/>
                  </a:solidFill>
                </a:rPr>
                <a:t>Наличие воображаемой ситуации способствует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b="1">
                  <a:solidFill>
                    <a:srgbClr val="000000"/>
                  </a:solidFill>
                </a:rPr>
                <a:t>формированию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b="1">
                  <a:solidFill>
                    <a:srgbClr val="000000"/>
                  </a:solidFill>
                </a:rPr>
                <a:t>плана представлений</a:t>
              </a:r>
              <a:endParaRPr lang="ru-RU" altLang="ru-RU"/>
            </a:p>
          </p:txBody>
        </p:sp>
        <p:sp>
          <p:nvSpPr>
            <p:cNvPr id="39942" name="Text Box 5"/>
            <p:cNvSpPr txBox="1">
              <a:spLocks noChangeArrowheads="1"/>
            </p:cNvSpPr>
            <p:nvPr/>
          </p:nvSpPr>
          <p:spPr bwMode="auto">
            <a:xfrm>
              <a:off x="5947" y="7916"/>
              <a:ext cx="3685" cy="4990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Wingdings" pitchFamily="2" charset="2"/>
                <a:buChar char="v"/>
              </a:pPr>
              <a:r>
                <a:rPr lang="ru-RU" altLang="ru-RU">
                  <a:solidFill>
                    <a:srgbClr val="000000"/>
                  </a:solidFill>
                </a:rPr>
                <a:t> Игра направлена на воспроизведение </a:t>
              </a:r>
              <a:r>
                <a:rPr lang="ru-RU" altLang="ru-RU" b="1">
                  <a:solidFill>
                    <a:srgbClr val="000000"/>
                  </a:solidFill>
                </a:rPr>
                <a:t>человеческих взаимоотношений, </a:t>
              </a:r>
              <a:r>
                <a:rPr lang="ru-RU" altLang="ru-RU">
                  <a:solidFill>
                    <a:srgbClr val="000000"/>
                  </a:solidFill>
                </a:rPr>
                <a:t>следовательно,</a:t>
              </a:r>
              <a:br>
                <a:rPr lang="ru-RU" altLang="ru-RU">
                  <a:solidFill>
                    <a:srgbClr val="000000"/>
                  </a:solidFill>
                </a:rPr>
              </a:br>
              <a:r>
                <a:rPr lang="ru-RU" altLang="ru-RU">
                  <a:solidFill>
                    <a:srgbClr val="000000"/>
                  </a:solidFill>
                </a:rPr>
                <a:t>она способствует формированию 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>
                  <a:solidFill>
                    <a:srgbClr val="000000"/>
                  </a:solidFill>
                </a:rPr>
                <a:t>у ребенка </a:t>
              </a:r>
              <a:r>
                <a:rPr lang="ru-RU" altLang="ru-RU" b="1">
                  <a:solidFill>
                    <a:srgbClr val="000000"/>
                  </a:solidFill>
                </a:rPr>
                <a:t>способности определенным образом в них ориентироваться </a:t>
              </a:r>
              <a:endParaRPr lang="ru-RU" altLang="ru-RU"/>
            </a:p>
          </p:txBody>
        </p:sp>
        <p:sp>
          <p:nvSpPr>
            <p:cNvPr id="39943" name="Text Box 6"/>
            <p:cNvSpPr txBox="1">
              <a:spLocks noChangeArrowheads="1"/>
            </p:cNvSpPr>
            <p:nvPr/>
          </p:nvSpPr>
          <p:spPr bwMode="auto">
            <a:xfrm>
              <a:off x="10256" y="7916"/>
              <a:ext cx="3685" cy="4990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Wingdings" pitchFamily="2" charset="2"/>
                <a:buChar char="v"/>
              </a:pPr>
              <a:r>
                <a:rPr lang="ru-RU" altLang="ru-RU">
                  <a:solidFill>
                    <a:srgbClr val="000000"/>
                  </a:solidFill>
                </a:rPr>
                <a:t> Необходимость согласовывать игровые действия способствует </a:t>
              </a:r>
              <a:r>
                <a:rPr lang="ru-RU" altLang="ru-RU" b="1">
                  <a:solidFill>
                    <a:srgbClr val="000000"/>
                  </a:solidFill>
                </a:rPr>
                <a:t>формированию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b="1">
                  <a:solidFill>
                    <a:srgbClr val="000000"/>
                  </a:solidFill>
                </a:rPr>
                <a:t>реальных взаимоотношений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b="1">
                  <a:solidFill>
                    <a:srgbClr val="000000"/>
                  </a:solidFill>
                </a:rPr>
                <a:t>между играющими детьми</a:t>
              </a:r>
            </a:p>
            <a:p>
              <a:pPr algn="ctr">
                <a:lnSpc>
                  <a:spcPct val="90000"/>
                </a:lnSpc>
              </a:pPr>
              <a:endParaRPr lang="ru-RU" alt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3600" smtClean="0">
                <a:solidFill>
                  <a:schemeClr val="accent2"/>
                </a:solidFill>
              </a:rPr>
              <a:t>Федеральный государственный образовательный стандарт дошкольного образования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4213" y="3886200"/>
            <a:ext cx="7775575" cy="17526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области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3886200"/>
            <a:ext cx="7775575" cy="1752600"/>
          </a:xfrm>
        </p:spPr>
        <p:txBody>
          <a:bodyPr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 </a:t>
            </a:r>
            <a:r>
              <a:rPr lang="ru-RU" sz="4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«Физическое развитие»</a:t>
            </a:r>
            <a:endParaRPr lang="ru-RU" sz="4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Picture 3" descr="D:\ПРОСВЕЩЕНИЕ\Картинки разные\Доналд_Золан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4824422" cy="3852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39750" y="620713"/>
            <a:ext cx="8135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000" b="1">
                <a:solidFill>
                  <a:srgbClr val="FF0000"/>
                </a:solidFill>
              </a:rPr>
              <a:t>«Основная образовательная программа дошкольного образования»</a:t>
            </a:r>
            <a:r>
              <a:rPr lang="ru-RU" altLang="ru-RU" sz="3000" b="1">
                <a:solidFill>
                  <a:srgbClr val="000000"/>
                </a:solidFill>
              </a:rPr>
              <a:t> </a:t>
            </a:r>
            <a:r>
              <a:rPr lang="ru-RU" altLang="ru-RU" sz="3000" b="1">
                <a:solidFill>
                  <a:srgbClr val="FF0000"/>
                </a:solidFill>
              </a:rPr>
              <a:t>- </a:t>
            </a:r>
          </a:p>
        </p:txBody>
      </p:sp>
      <p:sp>
        <p:nvSpPr>
          <p:cNvPr id="6147" name="Содержимое 4"/>
          <p:cNvSpPr>
            <a:spLocks noGrp="1"/>
          </p:cNvSpPr>
          <p:nvPr>
            <p:ph idx="1"/>
          </p:nvPr>
        </p:nvSpPr>
        <p:spPr>
          <a:xfrm>
            <a:off x="395288" y="1844675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b="1" smtClean="0">
                <a:solidFill>
                  <a:srgbClr val="002060"/>
                </a:solidFill>
              </a:rPr>
              <a:t>программа, разрабатываемая, утверждаемая</a:t>
            </a:r>
            <a:r>
              <a:rPr lang="en-US" altLang="ru-RU" b="1" smtClean="0">
                <a:solidFill>
                  <a:srgbClr val="002060"/>
                </a:solidFill>
              </a:rPr>
              <a:t> </a:t>
            </a:r>
            <a:r>
              <a:rPr lang="ru-RU" altLang="ru-RU" b="1" smtClean="0">
                <a:solidFill>
                  <a:srgbClr val="002060"/>
                </a:solidFill>
              </a:rPr>
              <a:t>и реализуемая в дошкольном образовательном учреждении (группе): </a:t>
            </a:r>
          </a:p>
          <a:p>
            <a:pPr marL="400050" lvl="1" indent="0" eaLnBrk="1" hangingPunct="1">
              <a:buFont typeface="Arial" pitchFamily="34" charset="0"/>
              <a:buChar char="•"/>
            </a:pPr>
            <a:r>
              <a:rPr lang="en-US" altLang="ru-RU" sz="2400" b="1" smtClean="0">
                <a:cs typeface="Times New Roman" pitchFamily="18" charset="0"/>
              </a:rPr>
              <a:t> </a:t>
            </a:r>
            <a:r>
              <a:rPr lang="ru-RU" altLang="ru-RU" sz="2400" b="1" smtClean="0">
                <a:solidFill>
                  <a:srgbClr val="002060"/>
                </a:solidFill>
                <a:cs typeface="Times New Roman" pitchFamily="18" charset="0"/>
              </a:rPr>
              <a:t>в соответствии </a:t>
            </a:r>
            <a:r>
              <a:rPr lang="ru-RU" altLang="ru-RU" sz="2400" b="1" i="1" smtClean="0">
                <a:solidFill>
                  <a:srgbClr val="FF0000"/>
                </a:solidFill>
                <a:cs typeface="Times New Roman" pitchFamily="18" charset="0"/>
              </a:rPr>
              <a:t>с федеральным государственным образовательным стандартом дошкольного образования</a:t>
            </a:r>
            <a:endParaRPr lang="ru-RU" altLang="ru-RU" sz="2400" b="1" smtClean="0">
              <a:cs typeface="Times New Roman" pitchFamily="18" charset="0"/>
            </a:endParaRPr>
          </a:p>
          <a:p>
            <a:pPr marL="400050" lvl="1" indent="0" eaLnBrk="1" hangingPunct="1">
              <a:buFont typeface="Arial" pitchFamily="34" charset="0"/>
              <a:buChar char="•"/>
            </a:pPr>
            <a:r>
              <a:rPr lang="en-US" altLang="ru-RU" sz="2400" b="1" smtClean="0">
                <a:cs typeface="Times New Roman" pitchFamily="18" charset="0"/>
              </a:rPr>
              <a:t> </a:t>
            </a:r>
            <a:r>
              <a:rPr lang="ru-RU" altLang="ru-RU" sz="2400" b="1" smtClean="0">
                <a:solidFill>
                  <a:srgbClr val="002060"/>
                </a:solidFill>
                <a:cs typeface="Times New Roman" pitchFamily="18" charset="0"/>
              </a:rPr>
              <a:t>с учетом соответствующей </a:t>
            </a:r>
            <a:r>
              <a:rPr lang="ru-RU" altLang="ru-RU" sz="2400" b="1" i="1" smtClean="0">
                <a:solidFill>
                  <a:srgbClr val="FF0000"/>
                </a:solidFill>
                <a:cs typeface="Times New Roman" pitchFamily="18" charset="0"/>
              </a:rPr>
              <a:t>примерной основной образовательной программы дошкольного образования</a:t>
            </a:r>
            <a:endParaRPr lang="ru-RU" altLang="ru-RU" sz="2400" b="1" i="1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3DAD8-4CF8-4C50-A49C-563D602BCF7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 descr="Розовая тисненая бумага"/>
          <p:cNvSpPr txBox="1">
            <a:spLocks noChangeArrowheads="1"/>
          </p:cNvSpPr>
          <p:nvPr/>
        </p:nvSpPr>
        <p:spPr bwMode="auto">
          <a:xfrm>
            <a:off x="468313" y="404813"/>
            <a:ext cx="8135937" cy="15843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800" b="1"/>
              <a:t>Цель</a:t>
            </a:r>
          </a:p>
          <a:p>
            <a:pPr algn="ctr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000" b="1" i="1"/>
              <a:t> </a:t>
            </a:r>
            <a:r>
              <a:rPr lang="ru-RU" b="1" i="1"/>
              <a:t>гармоничное физическое развитие</a:t>
            </a:r>
          </a:p>
          <a:p>
            <a:pPr algn="ctr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b="1" i="1"/>
              <a:t> формирование интереса и ценностного отношения к занятиям физической культурой</a:t>
            </a:r>
          </a:p>
          <a:p>
            <a:pPr algn="ctr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b="1" i="1"/>
              <a:t> формирование основ здорового образа жизни</a:t>
            </a:r>
            <a:endParaRPr lang="ru-RU">
              <a:latin typeface="Arial" pitchFamily="34" charset="0"/>
            </a:endParaRPr>
          </a:p>
        </p:txBody>
      </p:sp>
      <p:grpSp>
        <p:nvGrpSpPr>
          <p:cNvPr id="43011" name="Group 16"/>
          <p:cNvGrpSpPr>
            <a:grpSpLocks/>
          </p:cNvGrpSpPr>
          <p:nvPr/>
        </p:nvGrpSpPr>
        <p:grpSpPr bwMode="auto">
          <a:xfrm>
            <a:off x="468313" y="2492375"/>
            <a:ext cx="8208962" cy="3600450"/>
            <a:chOff x="1894" y="2008"/>
            <a:chExt cx="12927" cy="5670"/>
          </a:xfrm>
        </p:grpSpPr>
        <p:sp>
          <p:nvSpPr>
            <p:cNvPr id="43014" name="Text Box 17" descr="Голубая тисненая бумага"/>
            <p:cNvSpPr txBox="1">
              <a:spLocks noChangeArrowheads="1"/>
            </p:cNvSpPr>
            <p:nvPr/>
          </p:nvSpPr>
          <p:spPr bwMode="auto">
            <a:xfrm>
              <a:off x="1894" y="2008"/>
              <a:ext cx="12927" cy="567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800" b="1"/>
                <a:t>Задачи</a:t>
              </a:r>
              <a:endParaRPr lang="ru-RU" sz="2800">
                <a:latin typeface="Arial" pitchFamily="34" charset="0"/>
              </a:endParaRPr>
            </a:p>
          </p:txBody>
        </p:sp>
        <p:sp>
          <p:nvSpPr>
            <p:cNvPr id="43015" name="Text Box 18"/>
            <p:cNvSpPr txBox="1">
              <a:spLocks noChangeArrowheads="1"/>
            </p:cNvSpPr>
            <p:nvPr/>
          </p:nvSpPr>
          <p:spPr bwMode="auto">
            <a:xfrm>
              <a:off x="6373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b="1"/>
                <a:t>Образовательные</a:t>
              </a:r>
            </a:p>
            <a:p>
              <a:pPr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sz="1600"/>
                <a:t>формирование двигате-</a:t>
              </a:r>
              <a:br>
                <a:rPr lang="ru-RU" altLang="ru-RU" sz="1600"/>
              </a:br>
              <a:r>
                <a:rPr lang="ru-RU" altLang="ru-RU" sz="1600"/>
                <a:t>  льных умений и навыков</a:t>
              </a:r>
            </a:p>
            <a:p>
              <a:pPr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sz="1600"/>
                <a:t>развитие физических</a:t>
              </a:r>
              <a:br>
                <a:rPr lang="ru-RU" altLang="ru-RU" sz="1600"/>
              </a:br>
              <a:r>
                <a:rPr lang="ru-RU" altLang="ru-RU" sz="1600"/>
                <a:t>  качеств</a:t>
              </a:r>
            </a:p>
            <a:p>
              <a:pPr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sz="1600"/>
                <a:t>овладение ребенком</a:t>
              </a:r>
              <a:br>
                <a:rPr lang="ru-RU" altLang="ru-RU" sz="1600"/>
              </a:br>
              <a:r>
                <a:rPr lang="ru-RU" altLang="ru-RU" sz="1600"/>
                <a:t>  элементарными знания-</a:t>
              </a:r>
              <a:br>
                <a:rPr lang="ru-RU" altLang="ru-RU" sz="1600"/>
              </a:br>
              <a:r>
                <a:rPr lang="ru-RU" altLang="ru-RU" sz="1600"/>
                <a:t>  ми о своем организме,</a:t>
              </a:r>
              <a:br>
                <a:rPr lang="ru-RU" altLang="ru-RU" sz="1600"/>
              </a:br>
              <a:r>
                <a:rPr lang="ru-RU" altLang="ru-RU" sz="1600"/>
                <a:t>  роли физических</a:t>
              </a:r>
              <a:br>
                <a:rPr lang="ru-RU" altLang="ru-RU" sz="1600"/>
              </a:br>
              <a:r>
                <a:rPr lang="ru-RU" altLang="ru-RU" sz="1600"/>
                <a:t>  упражнений в его жизни,</a:t>
              </a:r>
              <a:br>
                <a:rPr lang="ru-RU" altLang="ru-RU" sz="1600"/>
              </a:br>
              <a:r>
                <a:rPr lang="ru-RU" altLang="ru-RU" sz="1600"/>
                <a:t>  способах укрепления</a:t>
              </a:r>
              <a:br>
                <a:rPr lang="ru-RU" altLang="ru-RU" sz="1600"/>
              </a:br>
              <a:r>
                <a:rPr lang="ru-RU" altLang="ru-RU" sz="1600"/>
                <a:t>  собственного здоровья</a:t>
              </a:r>
              <a:endParaRPr lang="ru-RU" altLang="ru-RU" sz="1600">
                <a:latin typeface="Arial" pitchFamily="34" charset="0"/>
              </a:endParaRPr>
            </a:p>
          </p:txBody>
        </p:sp>
        <p:sp>
          <p:nvSpPr>
            <p:cNvPr id="43016" name="Text Box 19"/>
            <p:cNvSpPr txBox="1">
              <a:spLocks noChangeArrowheads="1"/>
            </p:cNvSpPr>
            <p:nvPr/>
          </p:nvSpPr>
          <p:spPr bwMode="auto">
            <a:xfrm>
              <a:off x="10625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b="1"/>
                <a:t>Воспитательные</a:t>
              </a:r>
            </a:p>
            <a:p>
              <a:pPr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sz="1600"/>
                <a:t>формирование интереса</a:t>
              </a:r>
              <a:br>
                <a:rPr lang="ru-RU" altLang="ru-RU" sz="1600"/>
              </a:br>
              <a:r>
                <a:rPr lang="ru-RU" altLang="ru-RU" sz="1600"/>
                <a:t>  и потребности в занятиях</a:t>
              </a:r>
              <a:br>
                <a:rPr lang="ru-RU" altLang="ru-RU" sz="1600"/>
              </a:br>
              <a:r>
                <a:rPr lang="ru-RU" altLang="ru-RU" sz="1600"/>
                <a:t>  физическими</a:t>
              </a:r>
              <a:br>
                <a:rPr lang="ru-RU" altLang="ru-RU" sz="1600"/>
              </a:br>
              <a:r>
                <a:rPr lang="ru-RU" altLang="ru-RU" sz="1600"/>
                <a:t>  упражнениями</a:t>
              </a:r>
            </a:p>
            <a:p>
              <a:pPr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sz="1600"/>
                <a:t>разностороннее  гармо-</a:t>
              </a:r>
              <a:br>
                <a:rPr lang="ru-RU" altLang="ru-RU" sz="1600"/>
              </a:br>
              <a:r>
                <a:rPr lang="ru-RU" altLang="ru-RU" sz="1600"/>
                <a:t>  ничное развитие ребенка</a:t>
              </a:r>
              <a:br>
                <a:rPr lang="ru-RU" altLang="ru-RU" sz="1600"/>
              </a:br>
              <a:r>
                <a:rPr lang="ru-RU" altLang="ru-RU" sz="1600"/>
                <a:t> (не только физическое,</a:t>
              </a:r>
              <a:br>
                <a:rPr lang="ru-RU" altLang="ru-RU" sz="1600"/>
              </a:br>
              <a:r>
                <a:rPr lang="ru-RU" altLang="ru-RU" sz="1600"/>
                <a:t>  но и умственное,</a:t>
              </a:r>
              <a:br>
                <a:rPr lang="ru-RU" altLang="ru-RU" sz="1600"/>
              </a:br>
              <a:r>
                <a:rPr lang="ru-RU" altLang="ru-RU" sz="1600"/>
                <a:t>  нравственное,</a:t>
              </a:r>
              <a:br>
                <a:rPr lang="ru-RU" altLang="ru-RU" sz="1600"/>
              </a:br>
              <a:r>
                <a:rPr lang="ru-RU" altLang="ru-RU" sz="1600"/>
                <a:t>  эстетическое, трудовое)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43017" name="Text Box 20"/>
            <p:cNvSpPr txBox="1">
              <a:spLocks noChangeArrowheads="1"/>
            </p:cNvSpPr>
            <p:nvPr/>
          </p:nvSpPr>
          <p:spPr bwMode="auto">
            <a:xfrm>
              <a:off x="2097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b="1"/>
                <a:t>Оздоровительные</a:t>
              </a:r>
            </a:p>
            <a:p>
              <a:pPr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sz="1600"/>
                <a:t>охрана жизни и укрепле-</a:t>
              </a:r>
              <a:br>
                <a:rPr lang="ru-RU" altLang="ru-RU" sz="1600"/>
              </a:br>
              <a:r>
                <a:rPr lang="ru-RU" altLang="ru-RU" sz="1600"/>
                <a:t>  ние здоровья, обеспече-</a:t>
              </a:r>
              <a:br>
                <a:rPr lang="ru-RU" altLang="ru-RU" sz="1600"/>
              </a:br>
              <a:r>
                <a:rPr lang="ru-RU" altLang="ru-RU" sz="1600"/>
                <a:t>  ние нормального</a:t>
              </a:r>
              <a:br>
                <a:rPr lang="ru-RU" altLang="ru-RU" sz="1600"/>
              </a:br>
              <a:r>
                <a:rPr lang="ru-RU" altLang="ru-RU" sz="1600"/>
                <a:t>  функционирования всех</a:t>
              </a:r>
              <a:br>
                <a:rPr lang="ru-RU" altLang="ru-RU" sz="1600"/>
              </a:br>
              <a:r>
                <a:rPr lang="ru-RU" altLang="ru-RU" sz="1600"/>
                <a:t>  органов и систем</a:t>
              </a:r>
              <a:br>
                <a:rPr lang="ru-RU" altLang="ru-RU" sz="1600"/>
              </a:br>
              <a:r>
                <a:rPr lang="ru-RU" altLang="ru-RU" sz="1600"/>
                <a:t>  организма</a:t>
              </a:r>
            </a:p>
            <a:p>
              <a:pPr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sz="1600"/>
                <a:t>всестороннее физическое</a:t>
              </a:r>
              <a:br>
                <a:rPr lang="ru-RU" altLang="ru-RU" sz="1600"/>
              </a:br>
              <a:r>
                <a:rPr lang="ru-RU" altLang="ru-RU" sz="1600"/>
                <a:t>  совершенствование</a:t>
              </a:r>
              <a:br>
                <a:rPr lang="ru-RU" altLang="ru-RU" sz="1600"/>
              </a:br>
              <a:r>
                <a:rPr lang="ru-RU" altLang="ru-RU" sz="1600"/>
                <a:t>  функций организма</a:t>
              </a:r>
            </a:p>
            <a:p>
              <a:pPr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sz="1600"/>
                <a:t> повышение</a:t>
              </a:r>
              <a:br>
                <a:rPr lang="ru-RU" altLang="ru-RU" sz="1600"/>
              </a:br>
              <a:r>
                <a:rPr lang="ru-RU" altLang="ru-RU" sz="1600"/>
                <a:t>  работоспособности</a:t>
              </a:r>
              <a:br>
                <a:rPr lang="ru-RU" altLang="ru-RU" sz="1600"/>
              </a:br>
              <a:r>
                <a:rPr lang="ru-RU" altLang="ru-RU" sz="1600"/>
                <a:t>  и закаливание</a:t>
              </a:r>
            </a:p>
            <a:p>
              <a:endParaRPr lang="ru-RU" altLang="ru-RU">
                <a:latin typeface="Arial" pitchFamily="34" charset="0"/>
              </a:endParaRPr>
            </a:p>
          </p:txBody>
        </p:sp>
      </p:grpSp>
      <p:sp>
        <p:nvSpPr>
          <p:cNvPr id="43012" name="AutoShape 5"/>
          <p:cNvSpPr>
            <a:spLocks noChangeArrowheads="1"/>
          </p:cNvSpPr>
          <p:nvPr/>
        </p:nvSpPr>
        <p:spPr bwMode="auto">
          <a:xfrm>
            <a:off x="4435475" y="1916113"/>
            <a:ext cx="352425" cy="720725"/>
          </a:xfrm>
          <a:prstGeom prst="downArrow">
            <a:avLst>
              <a:gd name="adj1" fmla="val 39102"/>
              <a:gd name="adj2" fmla="val 55718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eaVert"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61CB3-9A4B-47BF-A623-482384ED299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9"/>
          <p:cNvGrpSpPr>
            <a:grpSpLocks/>
          </p:cNvGrpSpPr>
          <p:nvPr/>
        </p:nvGrpSpPr>
        <p:grpSpPr bwMode="auto">
          <a:xfrm>
            <a:off x="395288" y="549275"/>
            <a:ext cx="8281987" cy="5543550"/>
            <a:chOff x="647" y="2843"/>
            <a:chExt cx="13040" cy="8732"/>
          </a:xfrm>
        </p:grpSpPr>
        <p:sp>
          <p:nvSpPr>
            <p:cNvPr id="44036" name="Text Box 10" descr="Почтовая бумага"/>
            <p:cNvSpPr txBox="1">
              <a:spLocks noChangeArrowheads="1"/>
            </p:cNvSpPr>
            <p:nvPr/>
          </p:nvSpPr>
          <p:spPr bwMode="auto">
            <a:xfrm>
              <a:off x="647" y="2843"/>
              <a:ext cx="13040" cy="87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800" b="1"/>
                <a:t>Направления физического развития:</a:t>
              </a:r>
              <a:endParaRPr lang="ru-RU" sz="2800">
                <a:latin typeface="Arial" pitchFamily="34" charset="0"/>
              </a:endParaRPr>
            </a:p>
          </p:txBody>
        </p:sp>
        <p:sp>
          <p:nvSpPr>
            <p:cNvPr id="44037" name="Text Box 11"/>
            <p:cNvSpPr txBox="1">
              <a:spLocks noChangeArrowheads="1"/>
            </p:cNvSpPr>
            <p:nvPr/>
          </p:nvSpPr>
          <p:spPr bwMode="auto">
            <a:xfrm>
              <a:off x="874" y="3977"/>
              <a:ext cx="5103" cy="7371"/>
            </a:xfrm>
            <a:prstGeom prst="rect">
              <a:avLst/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2000" b="1"/>
                <a:t>Приобретение детьми опыта в двигательной деятельности:</a:t>
              </a:r>
              <a:endParaRPr lang="ru-RU" altLang="ru-RU" sz="2000" b="1">
                <a:latin typeface="Times New Roman" pitchFamily="18" charset="0"/>
              </a:endParaRPr>
            </a:p>
            <a:p>
              <a:pPr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sz="1600"/>
                <a:t> связанной с выполнением</a:t>
              </a:r>
              <a:br>
                <a:rPr lang="ru-RU" altLang="ru-RU" sz="1600"/>
              </a:br>
              <a:r>
                <a:rPr lang="ru-RU" altLang="ru-RU" sz="1600"/>
                <a:t>   упражнений</a:t>
              </a:r>
            </a:p>
            <a:p>
              <a:pPr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sz="1600"/>
                <a:t> направленной на развитие таких</a:t>
              </a:r>
              <a:br>
                <a:rPr lang="ru-RU" altLang="ru-RU" sz="1600"/>
              </a:br>
              <a:r>
                <a:rPr lang="ru-RU" altLang="ru-RU" sz="1600"/>
                <a:t>  физических качеств как</a:t>
              </a:r>
              <a:br>
                <a:rPr lang="ru-RU" altLang="ru-RU" sz="1600"/>
              </a:br>
              <a:r>
                <a:rPr lang="ru-RU" altLang="ru-RU" sz="1600"/>
                <a:t>  координация и гибкость</a:t>
              </a:r>
            </a:p>
            <a:p>
              <a:pPr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sz="1600"/>
                <a:t> способствующей правильному</a:t>
              </a:r>
              <a:br>
                <a:rPr lang="ru-RU" altLang="ru-RU" sz="1600"/>
              </a:br>
              <a:r>
                <a:rPr lang="ru-RU" altLang="ru-RU" sz="1600"/>
                <a:t>  формированию опорно-</a:t>
              </a:r>
              <a:br>
                <a:rPr lang="ru-RU" altLang="ru-RU" sz="1600"/>
              </a:br>
              <a:r>
                <a:rPr lang="ru-RU" altLang="ru-RU" sz="1600"/>
                <a:t>  двигательной системы </a:t>
              </a:r>
              <a:br>
                <a:rPr lang="ru-RU" altLang="ru-RU" sz="1600"/>
              </a:br>
              <a:r>
                <a:rPr lang="ru-RU" altLang="ru-RU" sz="1600"/>
                <a:t>  организма, развитию равновесия,</a:t>
              </a:r>
              <a:br>
                <a:rPr lang="ru-RU" altLang="ru-RU" sz="1600"/>
              </a:br>
              <a:r>
                <a:rPr lang="ru-RU" altLang="ru-RU" sz="1600"/>
                <a:t>  координации движений, крупной</a:t>
              </a:r>
              <a:br>
                <a:rPr lang="ru-RU" altLang="ru-RU" sz="1600"/>
              </a:br>
              <a:r>
                <a:rPr lang="ru-RU" altLang="ru-RU" sz="1600"/>
                <a:t>  и мелкой моторики</a:t>
              </a:r>
            </a:p>
            <a:p>
              <a:pPr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sz="1600"/>
                <a:t> связанной с правильным,</a:t>
              </a:r>
              <a:br>
                <a:rPr lang="ru-RU" altLang="ru-RU" sz="1600"/>
              </a:br>
              <a:r>
                <a:rPr lang="ru-RU" altLang="ru-RU" sz="1600"/>
                <a:t>  не наносящим вреда организму,</a:t>
              </a:r>
              <a:br>
                <a:rPr lang="ru-RU" altLang="ru-RU" sz="1600"/>
              </a:br>
              <a:r>
                <a:rPr lang="ru-RU" altLang="ru-RU" sz="1600"/>
                <a:t>  выполнением основных</a:t>
              </a:r>
              <a:br>
                <a:rPr lang="ru-RU" altLang="ru-RU" sz="1600"/>
              </a:br>
              <a:r>
                <a:rPr lang="ru-RU" altLang="ru-RU" sz="1600"/>
                <a:t>  движений (ходьба, бег, мягкие</a:t>
              </a:r>
              <a:br>
                <a:rPr lang="ru-RU" altLang="ru-RU" sz="1600"/>
              </a:br>
              <a:r>
                <a:rPr lang="ru-RU" altLang="ru-RU" sz="1600"/>
                <a:t>  прыжки, повороты в обе</a:t>
              </a:r>
              <a:br>
                <a:rPr lang="ru-RU" altLang="ru-RU" sz="1600"/>
              </a:br>
              <a:r>
                <a:rPr lang="ru-RU" altLang="ru-RU" sz="1600"/>
                <a:t>  стороны)</a:t>
              </a:r>
              <a:endParaRPr lang="ru-RU" altLang="ru-RU" sz="1600">
                <a:latin typeface="Times New Roman" pitchFamily="18" charset="0"/>
              </a:endParaRPr>
            </a:p>
            <a:p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44038" name="Text Box 12"/>
            <p:cNvSpPr txBox="1">
              <a:spLocks noChangeArrowheads="1"/>
            </p:cNvSpPr>
            <p:nvPr/>
          </p:nvSpPr>
          <p:spPr bwMode="auto">
            <a:xfrm>
              <a:off x="9605" y="3977"/>
              <a:ext cx="3742" cy="7371"/>
            </a:xfrm>
            <a:prstGeom prst="rect">
              <a:avLst/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2000" b="1"/>
                <a:t>Становление ценностей здорового образа жизни, </a:t>
              </a:r>
              <a:r>
                <a:rPr lang="ru-RU" altLang="ru-RU" sz="2000"/>
                <a:t>овладение его элементарными нормами</a:t>
              </a:r>
              <a:br>
                <a:rPr lang="ru-RU" altLang="ru-RU" sz="2000"/>
              </a:br>
              <a:r>
                <a:rPr lang="ru-RU" altLang="ru-RU" sz="2000"/>
                <a:t> и правилами</a:t>
              </a:r>
              <a:br>
                <a:rPr lang="ru-RU" altLang="ru-RU" sz="2000"/>
              </a:br>
              <a:r>
                <a:rPr lang="ru-RU" altLang="ru-RU" sz="2000"/>
                <a:t> </a:t>
              </a:r>
              <a:r>
                <a:rPr lang="ru-RU" altLang="ru-RU" sz="1600"/>
                <a:t>(в питании, двигательном режиме, закаливании,</a:t>
              </a:r>
              <a:br>
                <a:rPr lang="ru-RU" altLang="ru-RU" sz="1600"/>
              </a:br>
              <a:r>
                <a:rPr lang="ru-RU" altLang="ru-RU" sz="1600"/>
                <a:t>при формировании полезных привычек</a:t>
              </a:r>
              <a:br>
                <a:rPr lang="ru-RU" altLang="ru-RU" sz="1600"/>
              </a:br>
              <a:r>
                <a:rPr lang="ru-RU" altLang="ru-RU" sz="1600"/>
                <a:t>и др.)</a:t>
              </a:r>
            </a:p>
            <a:p>
              <a:endParaRPr lang="ru-RU" altLang="ru-RU" sz="2000" b="1">
                <a:latin typeface="Arial" pitchFamily="34" charset="0"/>
              </a:endParaRPr>
            </a:p>
          </p:txBody>
        </p:sp>
        <p:sp>
          <p:nvSpPr>
            <p:cNvPr id="44039" name="Text Box 13"/>
            <p:cNvSpPr txBox="1">
              <a:spLocks noChangeArrowheads="1"/>
            </p:cNvSpPr>
            <p:nvPr/>
          </p:nvSpPr>
          <p:spPr bwMode="auto">
            <a:xfrm>
              <a:off x="6430" y="3977"/>
              <a:ext cx="2721" cy="7371"/>
            </a:xfrm>
            <a:prstGeom prst="rect">
              <a:avLst/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2000" b="1"/>
                <a:t>Становление целенаправ-ленности  и саморегу-ляции  в двигательной сфере</a:t>
              </a:r>
            </a:p>
            <a:p>
              <a:endParaRPr lang="ru-RU" altLang="ru-RU">
                <a:latin typeface="Arial" pitchFamily="34" charset="0"/>
              </a:endParaRPr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DEEF7-95EE-443D-B1B2-EA13DE908D98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Группа 21"/>
          <p:cNvGrpSpPr>
            <a:grpSpLocks/>
          </p:cNvGrpSpPr>
          <p:nvPr/>
        </p:nvGrpSpPr>
        <p:grpSpPr bwMode="auto">
          <a:xfrm>
            <a:off x="1871663" y="1284288"/>
            <a:ext cx="5218112" cy="255587"/>
            <a:chOff x="1872071" y="1284323"/>
            <a:chExt cx="5217258" cy="254803"/>
          </a:xfrm>
        </p:grpSpPr>
        <p:sp>
          <p:nvSpPr>
            <p:cNvPr id="45069" name="AutoShape 6"/>
            <p:cNvSpPr>
              <a:spLocks noChangeArrowheads="1"/>
            </p:cNvSpPr>
            <p:nvPr/>
          </p:nvSpPr>
          <p:spPr bwMode="auto">
            <a:xfrm rot="1357509">
              <a:off x="1872071" y="1284323"/>
              <a:ext cx="2795129" cy="251638"/>
            </a:xfrm>
            <a:prstGeom prst="rightArrow">
              <a:avLst>
                <a:gd name="adj1" fmla="val 50000"/>
                <a:gd name="adj2" fmla="val 115963"/>
              </a:avLst>
            </a:prstGeom>
            <a:gradFill rotWithShape="0">
              <a:gsLst>
                <a:gs pos="0">
                  <a:srgbClr val="D99594"/>
                </a:gs>
                <a:gs pos="50000">
                  <a:srgbClr val="C0504D"/>
                </a:gs>
                <a:gs pos="100000">
                  <a:srgbClr val="D99594"/>
                </a:gs>
              </a:gsLst>
              <a:lin ang="5400000" scaled="1"/>
            </a:gradFill>
            <a:ln w="12700">
              <a:solidFill>
                <a:srgbClr val="C0504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070" name="AutoShape 7"/>
            <p:cNvSpPr>
              <a:spLocks noChangeArrowheads="1"/>
            </p:cNvSpPr>
            <p:nvPr/>
          </p:nvSpPr>
          <p:spPr bwMode="auto">
            <a:xfrm rot="20151965" flipH="1">
              <a:off x="4471970" y="1285905"/>
              <a:ext cx="2617359" cy="253221"/>
            </a:xfrm>
            <a:prstGeom prst="rightArrow">
              <a:avLst>
                <a:gd name="adj1" fmla="val 50000"/>
                <a:gd name="adj2" fmla="val 113316"/>
              </a:avLst>
            </a:prstGeom>
            <a:gradFill rotWithShape="0">
              <a:gsLst>
                <a:gs pos="0">
                  <a:srgbClr val="D99594"/>
                </a:gs>
                <a:gs pos="50000">
                  <a:srgbClr val="C0504D"/>
                </a:gs>
                <a:gs pos="100000">
                  <a:srgbClr val="D99594"/>
                </a:gs>
              </a:gsLst>
              <a:lin ang="5400000" scaled="1"/>
            </a:gradFill>
            <a:ln w="12700">
              <a:solidFill>
                <a:srgbClr val="C0504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5059" name="Группа 23"/>
          <p:cNvGrpSpPr>
            <a:grpSpLocks/>
          </p:cNvGrpSpPr>
          <p:nvPr/>
        </p:nvGrpSpPr>
        <p:grpSpPr bwMode="auto">
          <a:xfrm>
            <a:off x="1362075" y="549275"/>
            <a:ext cx="6419850" cy="531813"/>
            <a:chOff x="1248976" y="548681"/>
            <a:chExt cx="6419215" cy="531820"/>
          </a:xfrm>
        </p:grpSpPr>
        <p:sp>
          <p:nvSpPr>
            <p:cNvPr id="45066" name="Text Box 8"/>
            <p:cNvSpPr txBox="1">
              <a:spLocks noChangeArrowheads="1"/>
            </p:cNvSpPr>
            <p:nvPr/>
          </p:nvSpPr>
          <p:spPr bwMode="auto">
            <a:xfrm>
              <a:off x="1248976" y="548681"/>
              <a:ext cx="1771650" cy="5318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ru-RU" altLang="ru-RU" sz="2800" b="1"/>
                <a:t>ЦЕЛЬ</a:t>
              </a:r>
              <a:endParaRPr lang="ru-RU" altLang="ru-RU" sz="2800">
                <a:latin typeface="Arial" pitchFamily="34" charset="0"/>
              </a:endParaRPr>
            </a:p>
          </p:txBody>
        </p:sp>
        <p:sp>
          <p:nvSpPr>
            <p:cNvPr id="45067" name="Text Box 9"/>
            <p:cNvSpPr txBox="1">
              <a:spLocks noChangeArrowheads="1"/>
            </p:cNvSpPr>
            <p:nvPr/>
          </p:nvSpPr>
          <p:spPr bwMode="auto">
            <a:xfrm>
              <a:off x="5896541" y="548681"/>
              <a:ext cx="1771650" cy="5318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ru-RU" altLang="ru-RU" sz="2800" b="1"/>
                <a:t>ЗАДАЧИ</a:t>
              </a:r>
              <a:endParaRPr lang="ru-RU" altLang="ru-RU" sz="2800">
                <a:latin typeface="Arial" pitchFamily="34" charset="0"/>
              </a:endParaRPr>
            </a:p>
          </p:txBody>
        </p:sp>
        <p:sp>
          <p:nvSpPr>
            <p:cNvPr id="45068" name="AutoShape 11"/>
            <p:cNvSpPr>
              <a:spLocks noChangeArrowheads="1"/>
            </p:cNvSpPr>
            <p:nvPr/>
          </p:nvSpPr>
          <p:spPr bwMode="auto">
            <a:xfrm>
              <a:off x="3020451" y="653457"/>
              <a:ext cx="2847693" cy="293692"/>
            </a:xfrm>
            <a:prstGeom prst="leftRightArrow">
              <a:avLst>
                <a:gd name="adj1" fmla="val 50000"/>
                <a:gd name="adj2" fmla="val 105222"/>
              </a:avLst>
            </a:prstGeom>
            <a:gradFill rotWithShape="0">
              <a:gsLst>
                <a:gs pos="0">
                  <a:srgbClr val="D99594"/>
                </a:gs>
                <a:gs pos="50000">
                  <a:srgbClr val="C0504D"/>
                </a:gs>
                <a:gs pos="100000">
                  <a:srgbClr val="D99594"/>
                </a:gs>
              </a:gsLst>
              <a:lin ang="5400000" scaled="1"/>
            </a:gradFill>
            <a:ln w="12700">
              <a:solidFill>
                <a:srgbClr val="C0504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5060" name="Группа 22"/>
          <p:cNvGrpSpPr>
            <a:grpSpLocks/>
          </p:cNvGrpSpPr>
          <p:nvPr/>
        </p:nvGrpSpPr>
        <p:grpSpPr bwMode="auto">
          <a:xfrm>
            <a:off x="395288" y="2060575"/>
            <a:ext cx="8281987" cy="4032250"/>
            <a:chOff x="395536" y="2060848"/>
            <a:chExt cx="8281035" cy="4032448"/>
          </a:xfrm>
        </p:grpSpPr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395536" y="2060848"/>
              <a:ext cx="8281035" cy="403244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</a:rPr>
                <a:t>Принципы физического развития</a:t>
              </a:r>
              <a:endPara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45063" name="Text Box 14"/>
            <p:cNvSpPr txBox="1">
              <a:spLocks noChangeArrowheads="1"/>
            </p:cNvSpPr>
            <p:nvPr/>
          </p:nvSpPr>
          <p:spPr bwMode="auto">
            <a:xfrm>
              <a:off x="539552" y="2564904"/>
              <a:ext cx="2520000" cy="3456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600"/>
                </a:spcAft>
              </a:pPr>
              <a:r>
                <a:rPr lang="ru-RU" altLang="ru-RU" sz="2000" b="1"/>
                <a:t>Дидактические</a:t>
              </a:r>
              <a:endParaRPr lang="ru-RU" altLang="ru-RU" sz="2000" b="1">
                <a:latin typeface="Times New Roman" pitchFamily="18" charset="0"/>
              </a:endParaRPr>
            </a:p>
            <a:p>
              <a:pPr marL="0" lvl="1">
                <a:lnSpc>
                  <a:spcPct val="90000"/>
                </a:lnSpc>
                <a:spcAft>
                  <a:spcPts val="300"/>
                </a:spcAft>
                <a:buFont typeface="Symbol" pitchFamily="18" charset="2"/>
                <a:buChar char="·"/>
              </a:pPr>
              <a:r>
                <a:rPr lang="ru-RU" altLang="ru-RU" sz="1600"/>
                <a:t> Систематичность</a:t>
              </a:r>
              <a:br>
                <a:rPr lang="ru-RU" altLang="ru-RU" sz="1600"/>
              </a:br>
              <a:r>
                <a:rPr lang="ru-RU" altLang="ru-RU" sz="1600"/>
                <a:t>   и последовательность</a:t>
              </a:r>
              <a:endParaRPr lang="ru-RU" altLang="ru-RU" sz="1600">
                <a:latin typeface="Times New Roman" pitchFamily="18" charset="0"/>
              </a:endParaRPr>
            </a:p>
            <a:p>
              <a:pPr>
                <a:lnSpc>
                  <a:spcPct val="90000"/>
                </a:lnSpc>
                <a:spcAft>
                  <a:spcPts val="300"/>
                </a:spcAft>
                <a:buFont typeface="Symbol" pitchFamily="18" charset="2"/>
                <a:buChar char="·"/>
              </a:pPr>
              <a:r>
                <a:rPr lang="ru-RU" altLang="ru-RU" sz="1600"/>
                <a:t> Развивающее обучение</a:t>
              </a:r>
            </a:p>
            <a:p>
              <a:pPr>
                <a:lnSpc>
                  <a:spcPct val="90000"/>
                </a:lnSpc>
                <a:spcAft>
                  <a:spcPts val="300"/>
                </a:spcAft>
                <a:buFont typeface="Symbol" pitchFamily="18" charset="2"/>
                <a:buChar char="·"/>
              </a:pPr>
              <a:r>
                <a:rPr lang="ru-RU" altLang="ru-RU" sz="1600"/>
                <a:t> Доступность</a:t>
              </a:r>
            </a:p>
            <a:p>
              <a:pPr>
                <a:lnSpc>
                  <a:spcPct val="90000"/>
                </a:lnSpc>
                <a:spcAft>
                  <a:spcPts val="300"/>
                </a:spcAft>
                <a:buFont typeface="Symbol" pitchFamily="18" charset="2"/>
                <a:buChar char="·"/>
              </a:pPr>
              <a:r>
                <a:rPr lang="ru-RU" altLang="ru-RU" sz="1600"/>
                <a:t> Воспитывающее</a:t>
              </a:r>
              <a:br>
                <a:rPr lang="ru-RU" altLang="ru-RU" sz="1600"/>
              </a:br>
              <a:r>
                <a:rPr lang="ru-RU" altLang="ru-RU" sz="1600"/>
                <a:t>   обучение</a:t>
              </a:r>
            </a:p>
            <a:p>
              <a:pPr>
                <a:lnSpc>
                  <a:spcPct val="90000"/>
                </a:lnSpc>
                <a:spcAft>
                  <a:spcPts val="300"/>
                </a:spcAft>
                <a:buFont typeface="Symbol" pitchFamily="18" charset="2"/>
                <a:buChar char="·"/>
              </a:pPr>
              <a:r>
                <a:rPr lang="ru-RU" altLang="ru-RU" sz="1600"/>
                <a:t> Учет индивидуальных</a:t>
              </a:r>
              <a:br>
                <a:rPr lang="ru-RU" altLang="ru-RU" sz="1600"/>
              </a:br>
              <a:r>
                <a:rPr lang="ru-RU" altLang="ru-RU" sz="1600"/>
                <a:t>   и возрастных </a:t>
              </a:r>
              <a:br>
                <a:rPr lang="ru-RU" altLang="ru-RU" sz="1600"/>
              </a:br>
              <a:r>
                <a:rPr lang="ru-RU" altLang="ru-RU" sz="1600"/>
                <a:t>   особенностей</a:t>
              </a:r>
            </a:p>
            <a:p>
              <a:pPr marL="0" lvl="1">
                <a:lnSpc>
                  <a:spcPct val="90000"/>
                </a:lnSpc>
                <a:spcAft>
                  <a:spcPts val="300"/>
                </a:spcAft>
                <a:buFont typeface="Symbol" pitchFamily="18" charset="2"/>
                <a:buChar char="·"/>
              </a:pPr>
              <a:r>
                <a:rPr lang="ru-RU" altLang="ru-RU" sz="1600"/>
                <a:t> Сознательность</a:t>
              </a:r>
              <a:br>
                <a:rPr lang="ru-RU" altLang="ru-RU" sz="1600"/>
              </a:br>
              <a:r>
                <a:rPr lang="ru-RU" altLang="ru-RU" sz="1600"/>
                <a:t>   и активность ребенка</a:t>
              </a:r>
            </a:p>
            <a:p>
              <a:pPr>
                <a:lnSpc>
                  <a:spcPct val="90000"/>
                </a:lnSpc>
                <a:spcAft>
                  <a:spcPts val="300"/>
                </a:spcAft>
                <a:buFont typeface="Symbol" pitchFamily="18" charset="2"/>
                <a:buChar char="·"/>
              </a:pPr>
              <a:r>
                <a:rPr lang="ru-RU" altLang="ru-RU" sz="1600"/>
                <a:t> Наглядность</a:t>
              </a:r>
              <a:endParaRPr lang="ru-RU" altLang="ru-RU" sz="1600">
                <a:latin typeface="Arial" pitchFamily="34" charset="0"/>
              </a:endParaRPr>
            </a:p>
          </p:txBody>
        </p:sp>
        <p:sp>
          <p:nvSpPr>
            <p:cNvPr id="45064" name="Text Box 15"/>
            <p:cNvSpPr txBox="1">
              <a:spLocks noChangeArrowheads="1"/>
            </p:cNvSpPr>
            <p:nvPr/>
          </p:nvSpPr>
          <p:spPr bwMode="auto">
            <a:xfrm>
              <a:off x="3203848" y="2564904"/>
              <a:ext cx="2160240" cy="3456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lvl="1" algn="ctr"/>
              <a:r>
                <a:rPr lang="ru-RU" altLang="ru-RU" sz="2000" b="1"/>
                <a:t>Специальные</a:t>
              </a:r>
            </a:p>
            <a:p>
              <a:pPr>
                <a:spcAft>
                  <a:spcPts val="600"/>
                </a:spcAft>
                <a:buFont typeface="Symbol" pitchFamily="18" charset="2"/>
                <a:buChar char="·"/>
              </a:pPr>
              <a:r>
                <a:rPr lang="ru-RU" altLang="ru-RU" sz="1600"/>
                <a:t> непрерывность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Symbol" pitchFamily="18" charset="2"/>
                <a:buChar char="·"/>
              </a:pPr>
              <a:r>
                <a:rPr lang="ru-RU" altLang="ru-RU" sz="1600"/>
                <a:t> последовательность </a:t>
              </a:r>
              <a:br>
                <a:rPr lang="ru-RU" altLang="ru-RU" sz="1600"/>
              </a:br>
              <a:r>
                <a:rPr lang="ru-RU" altLang="ru-RU" sz="1600"/>
                <a:t>   наращивания </a:t>
              </a:r>
              <a:br>
                <a:rPr lang="ru-RU" altLang="ru-RU" sz="1600"/>
              </a:br>
              <a:r>
                <a:rPr lang="ru-RU" altLang="ru-RU" sz="1600"/>
                <a:t>   тренирующих </a:t>
              </a:r>
              <a:br>
                <a:rPr lang="ru-RU" altLang="ru-RU" sz="1600"/>
              </a:br>
              <a:r>
                <a:rPr lang="ru-RU" altLang="ru-RU" sz="1600"/>
                <a:t>   воздействий</a:t>
              </a:r>
            </a:p>
            <a:p>
              <a:pPr>
                <a:spcAft>
                  <a:spcPts val="600"/>
                </a:spcAft>
                <a:buFont typeface="Symbol" pitchFamily="18" charset="2"/>
                <a:buChar char="·"/>
              </a:pPr>
              <a:r>
                <a:rPr lang="ru-RU" altLang="ru-RU" sz="1600"/>
                <a:t> цикличность</a:t>
              </a:r>
              <a:endParaRPr lang="ru-RU" altLang="ru-RU" sz="1600">
                <a:latin typeface="Arial" pitchFamily="34" charset="0"/>
              </a:endParaRPr>
            </a:p>
          </p:txBody>
        </p:sp>
        <p:sp>
          <p:nvSpPr>
            <p:cNvPr id="45065" name="Text Box 16"/>
            <p:cNvSpPr txBox="1">
              <a:spLocks noChangeArrowheads="1"/>
            </p:cNvSpPr>
            <p:nvPr/>
          </p:nvSpPr>
          <p:spPr bwMode="auto">
            <a:xfrm>
              <a:off x="5508104" y="2564904"/>
              <a:ext cx="3024336" cy="3456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ru-RU" altLang="ru-RU" sz="2000" b="1"/>
                <a:t>Гигиенические</a:t>
              </a:r>
              <a:endParaRPr lang="ru-RU" altLang="ru-RU" sz="2000" b="1">
                <a:latin typeface="Times New Roman" pitchFamily="18" charset="0"/>
              </a:endParaRPr>
            </a:p>
            <a:p>
              <a:pPr marL="0" lvl="1">
                <a:lnSpc>
                  <a:spcPct val="90000"/>
                </a:lnSpc>
                <a:spcAft>
                  <a:spcPts val="600"/>
                </a:spcAft>
                <a:buFont typeface="Symbol" pitchFamily="18" charset="2"/>
                <a:buChar char="·"/>
              </a:pPr>
              <a:r>
                <a:rPr lang="ru-RU" altLang="ru-RU" sz="1600"/>
                <a:t> Сбалансированность нагрузок</a:t>
              </a:r>
              <a:endParaRPr lang="ru-RU" altLang="ru-RU" sz="1600">
                <a:latin typeface="Times New Roman" pitchFamily="18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Symbol" pitchFamily="18" charset="2"/>
                <a:buChar char="·"/>
              </a:pPr>
              <a:r>
                <a:rPr lang="ru-RU" altLang="ru-RU" sz="1600"/>
                <a:t> Рациональность чередования</a:t>
              </a:r>
              <a:br>
                <a:rPr lang="ru-RU" altLang="ru-RU" sz="1600"/>
              </a:br>
              <a:r>
                <a:rPr lang="ru-RU" altLang="ru-RU" sz="1600"/>
                <a:t>   деятельности и отдыха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Symbol" pitchFamily="18" charset="2"/>
                <a:buChar char="·"/>
              </a:pPr>
              <a:r>
                <a:rPr lang="ru-RU" altLang="ru-RU" sz="1600"/>
                <a:t> Возрастная адекватность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Symbol" pitchFamily="18" charset="2"/>
                <a:buChar char="·"/>
              </a:pPr>
              <a:r>
                <a:rPr lang="ru-RU" altLang="ru-RU" sz="1600"/>
                <a:t> Оздоровительная </a:t>
              </a:r>
              <a:br>
                <a:rPr lang="ru-RU" altLang="ru-RU" sz="1600"/>
              </a:br>
              <a:r>
                <a:rPr lang="ru-RU" altLang="ru-RU" sz="1600"/>
                <a:t>   направленность всего </a:t>
              </a:r>
              <a:br>
                <a:rPr lang="ru-RU" altLang="ru-RU" sz="1600"/>
              </a:br>
              <a:r>
                <a:rPr lang="ru-RU" altLang="ru-RU" sz="1600"/>
                <a:t>   образовательного процесса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Symbol" pitchFamily="18" charset="2"/>
                <a:buChar char="·"/>
              </a:pPr>
              <a:r>
                <a:rPr lang="ru-RU" altLang="ru-RU" sz="1600"/>
                <a:t> Осуществление личностно-</a:t>
              </a:r>
              <a:br>
                <a:rPr lang="ru-RU" altLang="ru-RU" sz="1600"/>
              </a:br>
              <a:r>
                <a:rPr lang="ru-RU" altLang="ru-RU" sz="1600"/>
                <a:t>   ориентированного обучения</a:t>
              </a:r>
              <a:br>
                <a:rPr lang="ru-RU" altLang="ru-RU" sz="1600"/>
              </a:br>
              <a:r>
                <a:rPr lang="ru-RU" altLang="ru-RU" sz="1600"/>
                <a:t>   и воспитания</a:t>
              </a:r>
              <a:endParaRPr lang="ru-RU" altLang="ru-RU" sz="1300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A0691-F791-4297-902C-A0B9B8380CD9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Прямая со стрелкой 35"/>
          <p:cNvCxnSpPr>
            <a:stCxn id="46085" idx="2"/>
          </p:cNvCxnSpPr>
          <p:nvPr/>
        </p:nvCxnSpPr>
        <p:spPr>
          <a:xfrm>
            <a:off x="3295650" y="765175"/>
            <a:ext cx="1276350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46086" idx="2"/>
          </p:cNvCxnSpPr>
          <p:nvPr/>
        </p:nvCxnSpPr>
        <p:spPr>
          <a:xfrm flipH="1">
            <a:off x="4572000" y="765175"/>
            <a:ext cx="1276350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6084" name="Группа 22"/>
          <p:cNvGrpSpPr>
            <a:grpSpLocks/>
          </p:cNvGrpSpPr>
          <p:nvPr/>
        </p:nvGrpSpPr>
        <p:grpSpPr bwMode="auto">
          <a:xfrm>
            <a:off x="395288" y="2349500"/>
            <a:ext cx="8353425" cy="3743325"/>
            <a:chOff x="395536" y="1772816"/>
            <a:chExt cx="8352790" cy="3744416"/>
          </a:xfrm>
        </p:grpSpPr>
        <p:sp>
          <p:nvSpPr>
            <p:cNvPr id="46091" name="Text Box 18"/>
            <p:cNvSpPr txBox="1">
              <a:spLocks noChangeArrowheads="1"/>
            </p:cNvSpPr>
            <p:nvPr/>
          </p:nvSpPr>
          <p:spPr bwMode="auto">
            <a:xfrm>
              <a:off x="395536" y="1772816"/>
              <a:ext cx="8352790" cy="3744416"/>
            </a:xfrm>
            <a:prstGeom prst="rect">
              <a:avLst/>
            </a:prstGeom>
            <a:gradFill rotWithShape="1">
              <a:gsLst>
                <a:gs pos="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800" b="1"/>
                <a:t>Методы физического развития</a:t>
              </a:r>
              <a:endParaRPr lang="ru-RU" sz="2800">
                <a:latin typeface="Arial" pitchFamily="34" charset="0"/>
              </a:endParaRPr>
            </a:p>
          </p:txBody>
        </p:sp>
        <p:sp>
          <p:nvSpPr>
            <p:cNvPr id="46092" name="Text Box 19"/>
            <p:cNvSpPr txBox="1">
              <a:spLocks noChangeArrowheads="1"/>
            </p:cNvSpPr>
            <p:nvPr/>
          </p:nvSpPr>
          <p:spPr bwMode="auto">
            <a:xfrm>
              <a:off x="539522" y="2276872"/>
              <a:ext cx="2808342" cy="3096344"/>
            </a:xfrm>
            <a:prstGeom prst="rect">
              <a:avLst/>
            </a:prstGeom>
            <a:gradFill rotWithShape="1">
              <a:gsLst>
                <a:gs pos="0">
                  <a:srgbClr val="96AB94"/>
                </a:gs>
                <a:gs pos="17000">
                  <a:srgbClr val="D4DEFF"/>
                </a:gs>
                <a:gs pos="47000">
                  <a:srgbClr val="D4DEFF"/>
                </a:gs>
                <a:gs pos="100000">
                  <a:srgbClr val="8488C4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2000" b="1"/>
                <a:t>Наглядный</a:t>
              </a:r>
            </a:p>
            <a:p>
              <a:pPr marL="0" lvl="1">
                <a:lnSpc>
                  <a:spcPct val="90000"/>
                </a:lnSpc>
                <a:spcAft>
                  <a:spcPts val="600"/>
                </a:spcAft>
                <a:buFont typeface="Times New Roman" pitchFamily="18" charset="0"/>
                <a:buChar char="•"/>
              </a:pPr>
              <a:r>
                <a:rPr lang="ru-RU" altLang="ru-RU" sz="1600"/>
                <a:t> </a:t>
              </a:r>
              <a:r>
                <a:rPr lang="ru-RU" altLang="ru-RU" sz="1600" b="1"/>
                <a:t>Наглядно-зрительные</a:t>
              </a:r>
              <a:br>
                <a:rPr lang="ru-RU" altLang="ru-RU" sz="1600" b="1"/>
              </a:br>
              <a:r>
                <a:rPr lang="ru-RU" altLang="ru-RU" sz="1600" b="1"/>
                <a:t>   приемы</a:t>
              </a:r>
              <a:r>
                <a:rPr lang="ru-RU" altLang="ru-RU" sz="1600"/>
                <a:t> (показ физических</a:t>
              </a:r>
              <a:br>
                <a:rPr lang="ru-RU" altLang="ru-RU" sz="1600"/>
              </a:br>
              <a:r>
                <a:rPr lang="ru-RU" altLang="ru-RU" sz="1600"/>
                <a:t>   упражнений, использование</a:t>
              </a:r>
              <a:br>
                <a:rPr lang="ru-RU" altLang="ru-RU" sz="1600"/>
              </a:br>
              <a:r>
                <a:rPr lang="ru-RU" altLang="ru-RU" sz="1600"/>
                <a:t>   наглядных пособий,</a:t>
              </a:r>
              <a:br>
                <a:rPr lang="ru-RU" altLang="ru-RU" sz="1600"/>
              </a:br>
              <a:r>
                <a:rPr lang="ru-RU" altLang="ru-RU" sz="1600"/>
                <a:t>   имитация, зрительные </a:t>
              </a:r>
              <a:br>
                <a:rPr lang="ru-RU" altLang="ru-RU" sz="1600"/>
              </a:br>
              <a:r>
                <a:rPr lang="ru-RU" altLang="ru-RU" sz="1600"/>
                <a:t>   ориентиры)</a:t>
              </a:r>
            </a:p>
            <a:p>
              <a:pPr marL="0" lvl="1">
                <a:lnSpc>
                  <a:spcPct val="90000"/>
                </a:lnSpc>
                <a:spcAft>
                  <a:spcPts val="600"/>
                </a:spcAft>
                <a:buFont typeface="Times New Roman" pitchFamily="18" charset="0"/>
                <a:buChar char="•"/>
              </a:pPr>
              <a:r>
                <a:rPr lang="ru-RU" altLang="ru-RU" sz="1600"/>
                <a:t> </a:t>
              </a:r>
              <a:r>
                <a:rPr lang="ru-RU" altLang="ru-RU" sz="1600" b="1"/>
                <a:t>Наглядно-слуховые приемы </a:t>
              </a:r>
              <a:r>
                <a:rPr lang="ru-RU" altLang="ru-RU" sz="1600"/>
                <a:t/>
              </a:r>
              <a:br>
                <a:rPr lang="ru-RU" altLang="ru-RU" sz="1600"/>
              </a:br>
              <a:r>
                <a:rPr lang="ru-RU" altLang="ru-RU" sz="1600"/>
                <a:t>  (музыка, песни)</a:t>
              </a:r>
            </a:p>
            <a:p>
              <a:pPr marL="0" lvl="1">
                <a:lnSpc>
                  <a:spcPct val="90000"/>
                </a:lnSpc>
                <a:spcAft>
                  <a:spcPts val="600"/>
                </a:spcAft>
                <a:buFont typeface="Times New Roman" pitchFamily="18" charset="0"/>
                <a:buChar char="•"/>
              </a:pPr>
              <a:r>
                <a:rPr lang="ru-RU" altLang="ru-RU" sz="1600"/>
                <a:t> </a:t>
              </a:r>
              <a:r>
                <a:rPr lang="ru-RU" altLang="ru-RU" sz="1600" b="1"/>
                <a:t>Тактильно-мышечные</a:t>
              </a:r>
              <a:br>
                <a:rPr lang="ru-RU" altLang="ru-RU" sz="1600" b="1"/>
              </a:br>
              <a:r>
                <a:rPr lang="ru-RU" altLang="ru-RU" sz="1600" b="1"/>
                <a:t>  приемы</a:t>
              </a:r>
              <a:r>
                <a:rPr lang="ru-RU" altLang="ru-RU" sz="1600"/>
                <a:t> (непосредственная</a:t>
              </a:r>
              <a:br>
                <a:rPr lang="ru-RU" altLang="ru-RU" sz="1600"/>
              </a:br>
              <a:r>
                <a:rPr lang="ru-RU" altLang="ru-RU" sz="1600"/>
                <a:t>  помощь воспитателя)</a:t>
              </a:r>
            </a:p>
            <a:p>
              <a:pPr>
                <a:spcAft>
                  <a:spcPts val="1000"/>
                </a:spcAft>
              </a:pPr>
              <a:endParaRPr lang="ru-RU" altLang="ru-RU" sz="1300">
                <a:latin typeface="Times New Roman" pitchFamily="18" charset="0"/>
              </a:endParaRPr>
            </a:p>
            <a:p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46093" name="Text Box 20"/>
            <p:cNvSpPr txBox="1">
              <a:spLocks noChangeArrowheads="1"/>
            </p:cNvSpPr>
            <p:nvPr/>
          </p:nvSpPr>
          <p:spPr bwMode="auto">
            <a:xfrm>
              <a:off x="3491880" y="2276872"/>
              <a:ext cx="2448272" cy="3096344"/>
            </a:xfrm>
            <a:prstGeom prst="rect">
              <a:avLst/>
            </a:prstGeom>
            <a:gradFill rotWithShape="1">
              <a:gsLst>
                <a:gs pos="0">
                  <a:srgbClr val="96AB94"/>
                </a:gs>
                <a:gs pos="17000">
                  <a:srgbClr val="D4DEFF"/>
                </a:gs>
                <a:gs pos="47000">
                  <a:srgbClr val="D4DEFF"/>
                </a:gs>
                <a:gs pos="100000">
                  <a:srgbClr val="8488C4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2000" b="1"/>
                <a:t>Словесный </a:t>
              </a:r>
            </a:p>
            <a:p>
              <a:pPr marL="0" lvl="1">
                <a:lnSpc>
                  <a:spcPct val="90000"/>
                </a:lnSpc>
                <a:spcAft>
                  <a:spcPts val="600"/>
                </a:spcAft>
                <a:buFont typeface="Times New Roman" pitchFamily="18" charset="0"/>
                <a:buChar char="•"/>
              </a:pPr>
              <a:r>
                <a:rPr lang="ru-RU" altLang="ru-RU" sz="1600"/>
                <a:t> Объяснения, пояснения,</a:t>
              </a:r>
              <a:br>
                <a:rPr lang="ru-RU" altLang="ru-RU" sz="1600"/>
              </a:br>
              <a:r>
                <a:rPr lang="ru-RU" altLang="ru-RU" sz="1600"/>
                <a:t>   указания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Times New Roman" pitchFamily="18" charset="0"/>
                <a:buChar char="•"/>
              </a:pPr>
              <a:r>
                <a:rPr lang="ru-RU" altLang="ru-RU" sz="1600"/>
                <a:t> Подача команд,</a:t>
              </a:r>
              <a:br>
                <a:rPr lang="ru-RU" altLang="ru-RU" sz="1600"/>
              </a:br>
              <a:r>
                <a:rPr lang="ru-RU" altLang="ru-RU" sz="1600"/>
                <a:t>  распоряжений, сигналов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Times New Roman" pitchFamily="18" charset="0"/>
                <a:buChar char="•"/>
              </a:pPr>
              <a:r>
                <a:rPr lang="ru-RU" altLang="ru-RU" sz="1600"/>
                <a:t> Вопросы к детям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Times New Roman" pitchFamily="18" charset="0"/>
                <a:buChar char="•"/>
              </a:pPr>
              <a:r>
                <a:rPr lang="ru-RU" altLang="ru-RU" sz="1600"/>
                <a:t> Образный сюжетный</a:t>
              </a:r>
              <a:br>
                <a:rPr lang="ru-RU" altLang="ru-RU" sz="1600"/>
              </a:br>
              <a:r>
                <a:rPr lang="ru-RU" altLang="ru-RU" sz="1600"/>
                <a:t>   рассказ, беседа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Times New Roman" pitchFamily="18" charset="0"/>
                <a:buChar char="•"/>
              </a:pPr>
              <a:r>
                <a:rPr lang="ru-RU" altLang="ru-RU" sz="1600"/>
                <a:t> Словесная инструкция</a:t>
              </a:r>
            </a:p>
            <a:p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46094" name="Text Box 21"/>
            <p:cNvSpPr txBox="1">
              <a:spLocks noChangeArrowheads="1"/>
            </p:cNvSpPr>
            <p:nvPr/>
          </p:nvSpPr>
          <p:spPr bwMode="auto">
            <a:xfrm>
              <a:off x="6084168" y="2276872"/>
              <a:ext cx="2520280" cy="3096344"/>
            </a:xfrm>
            <a:prstGeom prst="rect">
              <a:avLst/>
            </a:prstGeom>
            <a:gradFill rotWithShape="1">
              <a:gsLst>
                <a:gs pos="0">
                  <a:srgbClr val="96AB94"/>
                </a:gs>
                <a:gs pos="17000">
                  <a:srgbClr val="D4DEFF"/>
                </a:gs>
                <a:gs pos="47000">
                  <a:srgbClr val="D4DEFF"/>
                </a:gs>
                <a:gs pos="100000">
                  <a:srgbClr val="8488C4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2000" b="1"/>
                <a:t>Практический</a:t>
              </a:r>
            </a:p>
            <a:p>
              <a:pPr marL="0" lvl="1">
                <a:lnSpc>
                  <a:spcPct val="90000"/>
                </a:lnSpc>
                <a:spcAft>
                  <a:spcPts val="600"/>
                </a:spcAft>
                <a:buFont typeface="Times New Roman" pitchFamily="18" charset="0"/>
                <a:buChar char="•"/>
              </a:pPr>
              <a:r>
                <a:rPr lang="ru-RU" altLang="ru-RU" sz="1600"/>
                <a:t> Повторение упражнений </a:t>
              </a:r>
              <a:br>
                <a:rPr lang="ru-RU" altLang="ru-RU" sz="1600"/>
              </a:br>
              <a:r>
                <a:rPr lang="ru-RU" altLang="ru-RU" sz="1600"/>
                <a:t>   без изменения</a:t>
              </a:r>
              <a:br>
                <a:rPr lang="ru-RU" altLang="ru-RU" sz="1600"/>
              </a:br>
              <a:r>
                <a:rPr lang="ru-RU" altLang="ru-RU" sz="1600"/>
                <a:t>   и с изменениями</a:t>
              </a:r>
            </a:p>
            <a:p>
              <a:pPr marL="0" lvl="1">
                <a:lnSpc>
                  <a:spcPct val="90000"/>
                </a:lnSpc>
                <a:spcAft>
                  <a:spcPts val="600"/>
                </a:spcAft>
                <a:buFont typeface="Times New Roman" pitchFamily="18" charset="0"/>
                <a:buChar char="•"/>
              </a:pPr>
              <a:r>
                <a:rPr lang="ru-RU" altLang="ru-RU" sz="1600"/>
                <a:t> Проведение упражнений</a:t>
              </a:r>
              <a:br>
                <a:rPr lang="ru-RU" altLang="ru-RU" sz="1600"/>
              </a:br>
              <a:r>
                <a:rPr lang="ru-RU" altLang="ru-RU" sz="1600"/>
                <a:t>   в игровой форме;</a:t>
              </a:r>
            </a:p>
            <a:p>
              <a:pPr marL="0" lvl="1">
                <a:lnSpc>
                  <a:spcPct val="90000"/>
                </a:lnSpc>
                <a:spcAft>
                  <a:spcPts val="600"/>
                </a:spcAft>
                <a:buFont typeface="Times New Roman" pitchFamily="18" charset="0"/>
                <a:buChar char="•"/>
              </a:pPr>
              <a:r>
                <a:rPr lang="ru-RU" altLang="ru-RU" sz="1600"/>
                <a:t> Проведение упражнений</a:t>
              </a:r>
              <a:br>
                <a:rPr lang="ru-RU" altLang="ru-RU" sz="1600"/>
              </a:br>
              <a:r>
                <a:rPr lang="ru-RU" altLang="ru-RU" sz="1600"/>
                <a:t>   в соревновательной</a:t>
              </a:r>
              <a:br>
                <a:rPr lang="ru-RU" altLang="ru-RU" sz="1600"/>
              </a:br>
              <a:r>
                <a:rPr lang="ru-RU" altLang="ru-RU" sz="1600"/>
                <a:t>   форме</a:t>
              </a:r>
            </a:p>
            <a:p>
              <a:endParaRPr lang="ru-RU" altLang="ru-RU" sz="1600">
                <a:latin typeface="Arial" pitchFamily="34" charset="0"/>
              </a:endParaRPr>
            </a:p>
          </p:txBody>
        </p:sp>
      </p:grp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2738438" y="404813"/>
            <a:ext cx="1112837" cy="3603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ru-RU" altLang="ru-RU" sz="2000" b="1"/>
              <a:t>ЦЕЛЬ</a:t>
            </a:r>
            <a:endParaRPr lang="ru-RU" altLang="ru-RU" sz="2000">
              <a:latin typeface="Arial" pitchFamily="34" charset="0"/>
            </a:endParaRPr>
          </a:p>
        </p:txBody>
      </p:sp>
      <p:sp>
        <p:nvSpPr>
          <p:cNvPr id="46086" name="Text Box 9"/>
          <p:cNvSpPr txBox="1">
            <a:spLocks noChangeArrowheads="1"/>
          </p:cNvSpPr>
          <p:nvPr/>
        </p:nvSpPr>
        <p:spPr bwMode="auto">
          <a:xfrm>
            <a:off x="5292725" y="404813"/>
            <a:ext cx="1112838" cy="3603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ru-RU" altLang="ru-RU" sz="2000" b="1"/>
              <a:t>ЗАДАЧИ</a:t>
            </a:r>
            <a:endParaRPr lang="ru-RU" altLang="ru-RU" sz="2000">
              <a:latin typeface="Arial" pitchFamily="34" charset="0"/>
            </a:endParaRPr>
          </a:p>
        </p:txBody>
      </p:sp>
      <p:sp>
        <p:nvSpPr>
          <p:cNvPr id="46087" name="Text Box 8"/>
          <p:cNvSpPr txBox="1">
            <a:spLocks noChangeArrowheads="1"/>
          </p:cNvSpPr>
          <p:nvPr/>
        </p:nvSpPr>
        <p:spPr bwMode="auto">
          <a:xfrm>
            <a:off x="3848100" y="1196975"/>
            <a:ext cx="1447800" cy="3603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ru-RU" altLang="ru-RU" sz="2000" b="1"/>
              <a:t>Принципы</a:t>
            </a:r>
          </a:p>
        </p:txBody>
      </p:sp>
      <p:cxnSp>
        <p:nvCxnSpPr>
          <p:cNvPr id="34" name="Прямая со стрелкой 33"/>
          <p:cNvCxnSpPr>
            <a:stCxn id="46085" idx="3"/>
            <a:endCxn id="46086" idx="1"/>
          </p:cNvCxnSpPr>
          <p:nvPr/>
        </p:nvCxnSpPr>
        <p:spPr>
          <a:xfrm>
            <a:off x="3851275" y="584200"/>
            <a:ext cx="144145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089" name="AutoShape 5"/>
          <p:cNvSpPr>
            <a:spLocks noChangeArrowheads="1"/>
          </p:cNvSpPr>
          <p:nvPr/>
        </p:nvSpPr>
        <p:spPr bwMode="auto">
          <a:xfrm>
            <a:off x="4395788" y="1628775"/>
            <a:ext cx="352425" cy="576263"/>
          </a:xfrm>
          <a:prstGeom prst="downArrow">
            <a:avLst>
              <a:gd name="adj1" fmla="val 39102"/>
              <a:gd name="adj2" fmla="val 55685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eaVert"/>
          <a:lstStyle/>
          <a:p>
            <a:pPr>
              <a:defRPr/>
            </a:pPr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767AE-D020-4288-840F-28CFD0C0767B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8"/>
          <p:cNvSpPr txBox="1">
            <a:spLocks noChangeArrowheads="1"/>
          </p:cNvSpPr>
          <p:nvPr/>
        </p:nvSpPr>
        <p:spPr bwMode="auto">
          <a:xfrm>
            <a:off x="3856038" y="1773238"/>
            <a:ext cx="1431925" cy="3603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ru-RU" altLang="ru-RU" sz="2000" b="1"/>
              <a:t>Методы</a:t>
            </a:r>
          </a:p>
        </p:txBody>
      </p:sp>
      <p:grpSp>
        <p:nvGrpSpPr>
          <p:cNvPr id="47107" name="Group 2"/>
          <p:cNvGrpSpPr>
            <a:grpSpLocks/>
          </p:cNvGrpSpPr>
          <p:nvPr/>
        </p:nvGrpSpPr>
        <p:grpSpPr bwMode="auto">
          <a:xfrm>
            <a:off x="323850" y="2565400"/>
            <a:ext cx="2447925" cy="3527425"/>
            <a:chOff x="323" y="4444"/>
            <a:chExt cx="5439" cy="5559"/>
          </a:xfrm>
        </p:grpSpPr>
        <p:sp>
          <p:nvSpPr>
            <p:cNvPr id="5123" name="Text Box 3"/>
            <p:cNvSpPr txBox="1">
              <a:spLocks noChangeArrowheads="1"/>
            </p:cNvSpPr>
            <p:nvPr/>
          </p:nvSpPr>
          <p:spPr bwMode="auto">
            <a:xfrm>
              <a:off x="323" y="4444"/>
              <a:ext cx="5439" cy="5559"/>
            </a:xfrm>
            <a:prstGeom prst="rect">
              <a:avLst/>
            </a:prstGeom>
            <a:gradFill rotWithShape="1"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  <a:defRPr/>
              </a:pP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</a:rPr>
                <a:t>Средства физического развития</a:t>
              </a:r>
            </a:p>
            <a:p>
              <a:pPr>
                <a:defRPr/>
              </a:pPr>
              <a:endParaRPr lang="ru-RU" dirty="0">
                <a:latin typeface="Arial" pitchFamily="34" charset="0"/>
              </a:endParaRPr>
            </a:p>
          </p:txBody>
        </p:sp>
        <p:sp>
          <p:nvSpPr>
            <p:cNvPr id="47137" name="Text Box 4" descr="Пергамент"/>
            <p:cNvSpPr txBox="1">
              <a:spLocks noChangeArrowheads="1"/>
            </p:cNvSpPr>
            <p:nvPr/>
          </p:nvSpPr>
          <p:spPr bwMode="auto">
            <a:xfrm>
              <a:off x="643" y="5805"/>
              <a:ext cx="4799" cy="124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Двигательная активность, занятия физкультурой</a:t>
              </a:r>
              <a:endParaRPr lang="ru-RU" altLang="ru-RU" sz="1600" b="1">
                <a:latin typeface="Arial" pitchFamily="34" charset="0"/>
              </a:endParaRPr>
            </a:p>
          </p:txBody>
        </p:sp>
        <p:sp>
          <p:nvSpPr>
            <p:cNvPr id="47138" name="Text Box 5" descr="Пергамент"/>
            <p:cNvSpPr txBox="1">
              <a:spLocks noChangeArrowheads="1"/>
            </p:cNvSpPr>
            <p:nvPr/>
          </p:nvSpPr>
          <p:spPr bwMode="auto">
            <a:xfrm>
              <a:off x="643" y="7166"/>
              <a:ext cx="4799" cy="124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Эколого-природные факторы (солнце, воздух, вода)</a:t>
              </a:r>
              <a:endParaRPr lang="ru-RU" altLang="ru-RU" sz="1600">
                <a:latin typeface="Arial" pitchFamily="34" charset="0"/>
              </a:endParaRPr>
            </a:p>
          </p:txBody>
        </p:sp>
        <p:sp>
          <p:nvSpPr>
            <p:cNvPr id="47139" name="Text Box 6" descr="Пергамент"/>
            <p:cNvSpPr txBox="1">
              <a:spLocks noChangeArrowheads="1"/>
            </p:cNvSpPr>
            <p:nvPr/>
          </p:nvSpPr>
          <p:spPr bwMode="auto">
            <a:xfrm>
              <a:off x="643" y="8528"/>
              <a:ext cx="4799" cy="124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Психогигиенические факторы (гигиена сна, питания, занятий)</a:t>
              </a:r>
              <a:endParaRPr lang="ru-RU" altLang="ru-RU" sz="1600">
                <a:latin typeface="Arial" pitchFamily="34" charset="0"/>
              </a:endParaRPr>
            </a:p>
          </p:txBody>
        </p:sp>
      </p:grpSp>
      <p:grpSp>
        <p:nvGrpSpPr>
          <p:cNvPr id="47108" name="Group 7"/>
          <p:cNvGrpSpPr>
            <a:grpSpLocks/>
          </p:cNvGrpSpPr>
          <p:nvPr/>
        </p:nvGrpSpPr>
        <p:grpSpPr bwMode="auto">
          <a:xfrm>
            <a:off x="3132138" y="2565400"/>
            <a:ext cx="5616575" cy="3527425"/>
            <a:chOff x="7821" y="3423"/>
            <a:chExt cx="8712" cy="5560"/>
          </a:xfrm>
        </p:grpSpPr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7821" y="3423"/>
              <a:ext cx="8712" cy="5560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</a:rPr>
                <a:t>Формы физического развития</a:t>
              </a:r>
              <a:endPara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endParaRPr>
            </a:p>
          </p:txBody>
        </p:sp>
        <p:grpSp>
          <p:nvGrpSpPr>
            <p:cNvPr id="47120" name="Group 9"/>
            <p:cNvGrpSpPr>
              <a:grpSpLocks/>
            </p:cNvGrpSpPr>
            <p:nvPr/>
          </p:nvGrpSpPr>
          <p:grpSpPr bwMode="auto">
            <a:xfrm>
              <a:off x="7933" y="4104"/>
              <a:ext cx="8488" cy="4765"/>
              <a:chOff x="7883" y="5142"/>
              <a:chExt cx="8488" cy="4765"/>
            </a:xfrm>
          </p:grpSpPr>
          <p:sp>
            <p:nvSpPr>
              <p:cNvPr id="47121" name="Text Box 10"/>
              <p:cNvSpPr txBox="1">
                <a:spLocks noChangeArrowheads="1"/>
              </p:cNvSpPr>
              <p:nvPr/>
            </p:nvSpPr>
            <p:spPr bwMode="auto">
              <a:xfrm>
                <a:off x="7882" y="9448"/>
                <a:ext cx="8490" cy="45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 b="1"/>
                  <a:t>Самостоятельная двигательно-игровая деятельность детей</a:t>
                </a:r>
                <a:endParaRPr lang="ru-RU" sz="1600">
                  <a:latin typeface="Arial" pitchFamily="34" charset="0"/>
                </a:endParaRPr>
              </a:p>
            </p:txBody>
          </p:sp>
          <p:sp>
            <p:nvSpPr>
              <p:cNvPr id="47122" name="Text Box 11"/>
              <p:cNvSpPr txBox="1">
                <a:spLocks noChangeArrowheads="1"/>
              </p:cNvSpPr>
              <p:nvPr/>
            </p:nvSpPr>
            <p:spPr bwMode="auto">
              <a:xfrm>
                <a:off x="7882" y="5142"/>
                <a:ext cx="4134" cy="455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 b="1"/>
                  <a:t>Физкультурные занятия</a:t>
                </a:r>
                <a:endParaRPr lang="ru-RU" sz="1600">
                  <a:latin typeface="Arial" pitchFamily="34" charset="0"/>
                </a:endParaRPr>
              </a:p>
            </p:txBody>
          </p:sp>
          <p:sp>
            <p:nvSpPr>
              <p:cNvPr id="47123" name="Text Box 12"/>
              <p:cNvSpPr txBox="1">
                <a:spLocks noChangeArrowheads="1"/>
              </p:cNvSpPr>
              <p:nvPr/>
            </p:nvSpPr>
            <p:spPr bwMode="auto">
              <a:xfrm>
                <a:off x="7882" y="6275"/>
                <a:ext cx="3910" cy="455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 b="1"/>
                  <a:t>Подвижные игры</a:t>
                </a:r>
                <a:endParaRPr lang="ru-RU" sz="1600">
                  <a:latin typeface="Arial" pitchFamily="34" charset="0"/>
                </a:endParaRPr>
              </a:p>
            </p:txBody>
          </p:sp>
          <p:sp>
            <p:nvSpPr>
              <p:cNvPr id="47124" name="Text Box 13"/>
              <p:cNvSpPr txBox="1">
                <a:spLocks noChangeArrowheads="1"/>
              </p:cNvSpPr>
              <p:nvPr/>
            </p:nvSpPr>
            <p:spPr bwMode="auto">
              <a:xfrm>
                <a:off x="12351" y="5707"/>
                <a:ext cx="3910" cy="455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 b="1"/>
                  <a:t>Утренняя гимнастика</a:t>
                </a:r>
                <a:endParaRPr lang="ru-RU" sz="1600">
                  <a:latin typeface="Arial" pitchFamily="34" charset="0"/>
                </a:endParaRPr>
              </a:p>
            </p:txBody>
          </p:sp>
          <p:sp>
            <p:nvSpPr>
              <p:cNvPr id="47125" name="Text Box 14"/>
              <p:cNvSpPr txBox="1">
                <a:spLocks noChangeArrowheads="1"/>
              </p:cNvSpPr>
              <p:nvPr/>
            </p:nvSpPr>
            <p:spPr bwMode="auto">
              <a:xfrm>
                <a:off x="7882" y="7411"/>
                <a:ext cx="1788" cy="45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 b="1"/>
                  <a:t>ЛФК</a:t>
                </a:r>
                <a:endParaRPr lang="ru-RU" sz="1600">
                  <a:latin typeface="Arial" pitchFamily="34" charset="0"/>
                </a:endParaRPr>
              </a:p>
            </p:txBody>
          </p:sp>
          <p:sp>
            <p:nvSpPr>
              <p:cNvPr id="47126" name="Text Box 15"/>
              <p:cNvSpPr txBox="1">
                <a:spLocks noChangeArrowheads="1"/>
              </p:cNvSpPr>
              <p:nvPr/>
            </p:nvSpPr>
            <p:spPr bwMode="auto">
              <a:xfrm>
                <a:off x="12016" y="6275"/>
                <a:ext cx="4245" cy="455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 b="1"/>
                  <a:t>Корригирующая гимнастика</a:t>
                </a:r>
                <a:endParaRPr lang="ru-RU" sz="1600">
                  <a:latin typeface="Arial" pitchFamily="34" charset="0"/>
                </a:endParaRPr>
              </a:p>
            </p:txBody>
          </p:sp>
          <p:sp>
            <p:nvSpPr>
              <p:cNvPr id="47127" name="Text Box 16"/>
              <p:cNvSpPr txBox="1">
                <a:spLocks noChangeArrowheads="1"/>
              </p:cNvSpPr>
              <p:nvPr/>
            </p:nvSpPr>
            <p:spPr bwMode="auto">
              <a:xfrm>
                <a:off x="14474" y="8317"/>
                <a:ext cx="1743" cy="45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 b="1"/>
                  <a:t>Ритмика</a:t>
                </a:r>
                <a:endParaRPr lang="ru-RU" sz="1600">
                  <a:latin typeface="Arial" pitchFamily="34" charset="0"/>
                </a:endParaRPr>
              </a:p>
            </p:txBody>
          </p:sp>
          <p:sp>
            <p:nvSpPr>
              <p:cNvPr id="47128" name="Text Box 17"/>
              <p:cNvSpPr txBox="1">
                <a:spLocks noChangeArrowheads="1"/>
              </p:cNvSpPr>
              <p:nvPr/>
            </p:nvSpPr>
            <p:spPr bwMode="auto">
              <a:xfrm>
                <a:off x="7882" y="8017"/>
                <a:ext cx="6331" cy="75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 b="1"/>
                  <a:t>Спортивные игры, развлечения, праздники и  соревнования</a:t>
                </a:r>
                <a:endParaRPr lang="ru-RU" sz="1600">
                  <a:latin typeface="Arial" pitchFamily="34" charset="0"/>
                </a:endParaRPr>
              </a:p>
            </p:txBody>
          </p:sp>
          <p:sp>
            <p:nvSpPr>
              <p:cNvPr id="47129" name="Text Box 18"/>
              <p:cNvSpPr txBox="1">
                <a:spLocks noChangeArrowheads="1"/>
              </p:cNvSpPr>
              <p:nvPr/>
            </p:nvSpPr>
            <p:spPr bwMode="auto">
              <a:xfrm>
                <a:off x="11792" y="8880"/>
                <a:ext cx="4469" cy="45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 b="1"/>
                  <a:t>Музыкальные  занятия</a:t>
                </a:r>
                <a:endParaRPr lang="ru-RU" sz="1600">
                  <a:latin typeface="Arial" pitchFamily="34" charset="0"/>
                </a:endParaRPr>
              </a:p>
            </p:txBody>
          </p:sp>
          <p:sp>
            <p:nvSpPr>
              <p:cNvPr id="47130" name="Text Box 19"/>
              <p:cNvSpPr txBox="1">
                <a:spLocks noChangeArrowheads="1"/>
              </p:cNvSpPr>
              <p:nvPr/>
            </p:nvSpPr>
            <p:spPr bwMode="auto">
              <a:xfrm>
                <a:off x="9894" y="7411"/>
                <a:ext cx="6383" cy="45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 b="1"/>
                  <a:t>Физкультурные упражнения на прогулке</a:t>
                </a:r>
                <a:endParaRPr lang="ru-RU" sz="1600">
                  <a:latin typeface="Arial" pitchFamily="34" charset="0"/>
                </a:endParaRPr>
              </a:p>
            </p:txBody>
          </p:sp>
          <p:sp>
            <p:nvSpPr>
              <p:cNvPr id="47131" name="Text Box 20"/>
              <p:cNvSpPr txBox="1">
                <a:spLocks noChangeArrowheads="1"/>
              </p:cNvSpPr>
              <p:nvPr/>
            </p:nvSpPr>
            <p:spPr bwMode="auto">
              <a:xfrm>
                <a:off x="7882" y="6841"/>
                <a:ext cx="3575" cy="455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 b="1"/>
                  <a:t>Физкультминутки</a:t>
                </a:r>
                <a:endParaRPr lang="ru-RU" sz="1600">
                  <a:latin typeface="Arial" pitchFamily="34" charset="0"/>
                </a:endParaRPr>
              </a:p>
            </p:txBody>
          </p:sp>
          <p:sp>
            <p:nvSpPr>
              <p:cNvPr id="47132" name="Text Box 21"/>
              <p:cNvSpPr txBox="1">
                <a:spLocks noChangeArrowheads="1"/>
              </p:cNvSpPr>
              <p:nvPr/>
            </p:nvSpPr>
            <p:spPr bwMode="auto">
              <a:xfrm>
                <a:off x="7882" y="5707"/>
                <a:ext cx="4134" cy="455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 b="1"/>
                  <a:t>Закаливающие  процедуры</a:t>
                </a:r>
                <a:endParaRPr lang="ru-RU" sz="1600">
                  <a:latin typeface="Arial" pitchFamily="34" charset="0"/>
                </a:endParaRPr>
              </a:p>
            </p:txBody>
          </p:sp>
          <p:sp>
            <p:nvSpPr>
              <p:cNvPr id="47133" name="Text Box 22"/>
              <p:cNvSpPr txBox="1">
                <a:spLocks noChangeArrowheads="1"/>
              </p:cNvSpPr>
              <p:nvPr/>
            </p:nvSpPr>
            <p:spPr bwMode="auto">
              <a:xfrm>
                <a:off x="11679" y="6841"/>
                <a:ext cx="4587" cy="455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 b="1"/>
                  <a:t>Гимнастика пробуждения</a:t>
                </a:r>
                <a:endParaRPr lang="ru-RU" sz="1600">
                  <a:latin typeface="Arial" pitchFamily="34" charset="0"/>
                </a:endParaRPr>
              </a:p>
            </p:txBody>
          </p:sp>
          <p:sp>
            <p:nvSpPr>
              <p:cNvPr id="47134" name="Text Box 23"/>
              <p:cNvSpPr txBox="1">
                <a:spLocks noChangeArrowheads="1"/>
              </p:cNvSpPr>
              <p:nvPr/>
            </p:nvSpPr>
            <p:spPr bwMode="auto">
              <a:xfrm>
                <a:off x="7882" y="8880"/>
                <a:ext cx="3575" cy="45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 b="1"/>
                  <a:t>Кружки, секции</a:t>
                </a:r>
                <a:endParaRPr lang="ru-RU" sz="1600">
                  <a:latin typeface="Arial" pitchFamily="34" charset="0"/>
                </a:endParaRPr>
              </a:p>
            </p:txBody>
          </p:sp>
          <p:sp>
            <p:nvSpPr>
              <p:cNvPr id="47135" name="Text Box 24"/>
              <p:cNvSpPr txBox="1">
                <a:spLocks noChangeArrowheads="1"/>
              </p:cNvSpPr>
              <p:nvPr/>
            </p:nvSpPr>
            <p:spPr bwMode="auto">
              <a:xfrm>
                <a:off x="12351" y="5142"/>
                <a:ext cx="3910" cy="455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 b="1"/>
                  <a:t>Занятия по плаванию</a:t>
                </a:r>
                <a:endParaRPr lang="ru-RU" sz="1600">
                  <a:latin typeface="Arial" pitchFamily="34" charset="0"/>
                </a:endParaRPr>
              </a:p>
            </p:txBody>
          </p:sp>
        </p:grpSp>
      </p:grpSp>
      <p:cxnSp>
        <p:nvCxnSpPr>
          <p:cNvPr id="28" name="Прямая со стрелкой 27"/>
          <p:cNvCxnSpPr>
            <a:stCxn id="47111" idx="2"/>
          </p:cNvCxnSpPr>
          <p:nvPr/>
        </p:nvCxnSpPr>
        <p:spPr>
          <a:xfrm>
            <a:off x="3295650" y="765175"/>
            <a:ext cx="1276350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7112" idx="2"/>
          </p:cNvCxnSpPr>
          <p:nvPr/>
        </p:nvCxnSpPr>
        <p:spPr>
          <a:xfrm flipH="1">
            <a:off x="4572000" y="765175"/>
            <a:ext cx="1276350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2738438" y="404813"/>
            <a:ext cx="1112837" cy="3603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ru-RU" altLang="ru-RU" sz="2000" b="1"/>
              <a:t>ЦЕЛЬ</a:t>
            </a:r>
            <a:endParaRPr lang="ru-RU" altLang="ru-RU" sz="2000">
              <a:latin typeface="Arial" pitchFamily="34" charset="0"/>
            </a:endParaRP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5292725" y="404813"/>
            <a:ext cx="1112838" cy="3603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ru-RU" altLang="ru-RU" sz="2000" b="1"/>
              <a:t>ЗАДАЧИ</a:t>
            </a:r>
            <a:endParaRPr lang="ru-RU" altLang="ru-RU" sz="2000">
              <a:latin typeface="Arial" pitchFamily="34" charset="0"/>
            </a:endParaRPr>
          </a:p>
        </p:txBody>
      </p:sp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3851275" y="1196975"/>
            <a:ext cx="1441450" cy="3603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ru-RU" altLang="ru-RU" sz="2000" b="1"/>
              <a:t>Принципы</a:t>
            </a:r>
          </a:p>
        </p:txBody>
      </p:sp>
      <p:cxnSp>
        <p:nvCxnSpPr>
          <p:cNvPr id="33" name="Прямая со стрелкой 32"/>
          <p:cNvCxnSpPr>
            <a:stCxn id="47111" idx="3"/>
            <a:endCxn id="47112" idx="1"/>
          </p:cNvCxnSpPr>
          <p:nvPr/>
        </p:nvCxnSpPr>
        <p:spPr>
          <a:xfrm>
            <a:off x="3851275" y="584200"/>
            <a:ext cx="144145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47113" idx="2"/>
            <a:endCxn id="47106" idx="0"/>
          </p:cNvCxnSpPr>
          <p:nvPr/>
        </p:nvCxnSpPr>
        <p:spPr>
          <a:xfrm>
            <a:off x="4572000" y="1557338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Стрелка углом 37"/>
          <p:cNvSpPr/>
          <p:nvPr/>
        </p:nvSpPr>
        <p:spPr>
          <a:xfrm rot="5400000">
            <a:off x="5831681" y="1448595"/>
            <a:ext cx="504825" cy="1439862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Стрелка углом 38"/>
          <p:cNvSpPr/>
          <p:nvPr/>
        </p:nvSpPr>
        <p:spPr>
          <a:xfrm rot="5400000" flipV="1">
            <a:off x="2843213" y="1484313"/>
            <a:ext cx="504825" cy="1368425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00570-35B2-4D54-85C5-7024539C47AB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Здоровьесберегающие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технологии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1" name="Text Box 7"/>
          <p:cNvSpPr txBox="1">
            <a:spLocks noChangeArrowheads="1"/>
          </p:cNvSpPr>
          <p:nvPr/>
        </p:nvSpPr>
        <p:spPr bwMode="auto">
          <a:xfrm>
            <a:off x="539750" y="1017588"/>
            <a:ext cx="8047038" cy="1619250"/>
          </a:xfrm>
          <a:prstGeom prst="rect">
            <a:avLst/>
          </a:prstGeom>
          <a:gradFill rotWithShape="1">
            <a:gsLst>
              <a:gs pos="0">
                <a:srgbClr val="D99694"/>
              </a:gs>
              <a:gs pos="100000">
                <a:srgbClr val="F2DCD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9250" dir="2132261" algn="ctr" rotWithShape="0">
              <a:srgbClr val="808080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b="1">
                <a:solidFill>
                  <a:srgbClr val="000000"/>
                </a:solidFill>
              </a:rPr>
              <a:t>Технология</a:t>
            </a:r>
            <a:r>
              <a:rPr lang="ru-RU">
                <a:solidFill>
                  <a:srgbClr val="000000"/>
                </a:solidFill>
              </a:rPr>
              <a:t> – </a:t>
            </a:r>
            <a:r>
              <a:rPr lang="ru-RU" sz="1700">
                <a:solidFill>
                  <a:srgbClr val="000000"/>
                </a:solidFill>
              </a:rPr>
              <a:t>научное прогнозирование и точное воспроизведение педагогических действий, которые обеспечивают достижение запланированных результатов</a:t>
            </a:r>
            <a:endParaRPr lang="ru-RU" sz="1700">
              <a:latin typeface="Arial" pitchFamily="34" charset="0"/>
            </a:endParaRPr>
          </a:p>
        </p:txBody>
      </p:sp>
      <p:sp>
        <p:nvSpPr>
          <p:cNvPr id="48132" name="Text Box 8"/>
          <p:cNvSpPr txBox="1">
            <a:spLocks noChangeArrowheads="1"/>
          </p:cNvSpPr>
          <p:nvPr/>
        </p:nvSpPr>
        <p:spPr bwMode="auto">
          <a:xfrm>
            <a:off x="755650" y="1628775"/>
            <a:ext cx="7632700" cy="8636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6D9F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b="1">
                <a:solidFill>
                  <a:srgbClr val="000000"/>
                </a:solidFill>
              </a:rPr>
              <a:t>Здоровьесберегающие технологии  – </a:t>
            </a:r>
            <a:r>
              <a:rPr lang="ru-RU" sz="1700">
                <a:solidFill>
                  <a:srgbClr val="000000"/>
                </a:solidFill>
              </a:rPr>
              <a:t>это технологии, направленные</a:t>
            </a:r>
            <a:br>
              <a:rPr lang="ru-RU" sz="1700">
                <a:solidFill>
                  <a:srgbClr val="000000"/>
                </a:solidFill>
              </a:rPr>
            </a:br>
            <a:r>
              <a:rPr lang="ru-RU" sz="1700">
                <a:solidFill>
                  <a:srgbClr val="000000"/>
                </a:solidFill>
              </a:rPr>
              <a:t>на сохранение здоровья и активное формирование здорового образа жизни</a:t>
            </a:r>
            <a:br>
              <a:rPr lang="ru-RU" sz="1700">
                <a:solidFill>
                  <a:srgbClr val="000000"/>
                </a:solidFill>
              </a:rPr>
            </a:br>
            <a:r>
              <a:rPr lang="ru-RU" sz="1700">
                <a:solidFill>
                  <a:srgbClr val="000000"/>
                </a:solidFill>
              </a:rPr>
              <a:t>и здоровья воспитанников</a:t>
            </a:r>
            <a:endParaRPr lang="ru-RU" sz="1700">
              <a:latin typeface="Arial" pitchFamily="34" charset="0"/>
            </a:endParaRPr>
          </a:p>
        </p:txBody>
      </p:sp>
      <p:grpSp>
        <p:nvGrpSpPr>
          <p:cNvPr id="48133" name="Группа 12"/>
          <p:cNvGrpSpPr>
            <a:grpSpLocks/>
          </p:cNvGrpSpPr>
          <p:nvPr/>
        </p:nvGrpSpPr>
        <p:grpSpPr bwMode="auto">
          <a:xfrm>
            <a:off x="323850" y="1989138"/>
            <a:ext cx="8496300" cy="1368425"/>
            <a:chOff x="323528" y="1988840"/>
            <a:chExt cx="8496944" cy="136815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4356084" y="3356992"/>
              <a:ext cx="431833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Двойные круглые скобки 8"/>
            <p:cNvSpPr/>
            <p:nvPr/>
          </p:nvSpPr>
          <p:spPr>
            <a:xfrm>
              <a:off x="323528" y="1988840"/>
              <a:ext cx="8496944" cy="1368152"/>
            </a:xfrm>
            <a:prstGeom prst="bracketPair">
              <a:avLst>
                <a:gd name="adj" fmla="val 30405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8134" name="Группа 9"/>
          <p:cNvGrpSpPr>
            <a:grpSpLocks/>
          </p:cNvGrpSpPr>
          <p:nvPr/>
        </p:nvGrpSpPr>
        <p:grpSpPr bwMode="auto">
          <a:xfrm>
            <a:off x="611188" y="2852738"/>
            <a:ext cx="7956550" cy="3240087"/>
            <a:chOff x="611560" y="2852936"/>
            <a:chExt cx="7956464" cy="3240360"/>
          </a:xfrm>
        </p:grpSpPr>
        <p:sp>
          <p:nvSpPr>
            <p:cNvPr id="48136" name="Text Box 9"/>
            <p:cNvSpPr txBox="1">
              <a:spLocks noChangeArrowheads="1"/>
            </p:cNvSpPr>
            <p:nvPr/>
          </p:nvSpPr>
          <p:spPr bwMode="auto">
            <a:xfrm>
              <a:off x="611560" y="2852936"/>
              <a:ext cx="3780000" cy="324036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7E4BD"/>
                </a:gs>
              </a:gsLst>
              <a:lin ang="5400000" scaled="1"/>
            </a:gradFill>
            <a:ln w="12700">
              <a:solidFill>
                <a:srgbClr val="C3D69B"/>
              </a:solidFill>
              <a:miter lim="800000"/>
              <a:headEnd/>
              <a:tailEnd/>
            </a:ln>
            <a:effectLst>
              <a:prstShdw prst="shdw13" dist="53882" dir="13500000">
                <a:srgbClr val="4F6228">
                  <a:alpha val="50000"/>
                </a:srgbClr>
              </a:prstShdw>
            </a:effectLst>
          </p:spPr>
          <p:txBody>
            <a:bodyPr/>
            <a:lstStyle/>
            <a:p>
              <a:pPr algn="ctr"/>
              <a:r>
                <a:rPr lang="ru-RU" altLang="ru-RU" b="1">
                  <a:solidFill>
                    <a:srgbClr val="C00000"/>
                  </a:solidFill>
                </a:rPr>
                <a:t>Медико-профилактические</a:t>
              </a:r>
            </a:p>
            <a:p>
              <a:pPr marL="0" lvl="1">
                <a:lnSpc>
                  <a:spcPct val="90000"/>
                </a:lnSpc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ru-RU" altLang="ru-RU" sz="1600"/>
                <a:t>организация мониторинга здоровья</a:t>
              </a:r>
              <a:br>
                <a:rPr lang="ru-RU" altLang="ru-RU" sz="1600"/>
              </a:br>
              <a:r>
                <a:rPr lang="ru-RU" altLang="ru-RU" sz="1600"/>
                <a:t>    дошкольников</a:t>
              </a:r>
              <a:endParaRPr lang="ru-RU" altLang="ru-RU" sz="1600">
                <a:latin typeface="Times New Roman" pitchFamily="18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ru-RU" altLang="ru-RU" sz="1600"/>
                <a:t>организация и контроль питания детей</a:t>
              </a:r>
              <a:endParaRPr lang="ru-RU" altLang="ru-RU" sz="1600">
                <a:latin typeface="Times New Roman" pitchFamily="18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ru-RU" altLang="ru-RU" sz="1600"/>
                <a:t>физического развития дошкольников</a:t>
              </a:r>
              <a:endParaRPr lang="ru-RU" altLang="ru-RU" sz="1600">
                <a:latin typeface="Times New Roman" pitchFamily="18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ru-RU" altLang="ru-RU" sz="1600"/>
                <a:t>закаливание</a:t>
              </a:r>
              <a:endParaRPr lang="ru-RU" altLang="ru-RU" sz="1600">
                <a:latin typeface="Times New Roman" pitchFamily="18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ru-RU" altLang="ru-RU" sz="1600"/>
                <a:t>организация профилактических </a:t>
              </a:r>
              <a:br>
                <a:rPr lang="ru-RU" altLang="ru-RU" sz="1600"/>
              </a:br>
              <a:r>
                <a:rPr lang="ru-RU" altLang="ru-RU" sz="1600"/>
                <a:t>   мероприятий</a:t>
              </a:r>
              <a:endParaRPr lang="ru-RU" altLang="ru-RU" sz="1600">
                <a:latin typeface="Times New Roman" pitchFamily="18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ru-RU" altLang="ru-RU" sz="1600"/>
                <a:t>организация обеспечения требований</a:t>
              </a:r>
              <a:br>
                <a:rPr lang="ru-RU" altLang="ru-RU" sz="1600"/>
              </a:br>
              <a:r>
                <a:rPr lang="ru-RU" altLang="ru-RU" sz="1600"/>
                <a:t>   СанПиНов</a:t>
              </a:r>
              <a:endParaRPr lang="ru-RU" altLang="ru-RU" sz="1600">
                <a:latin typeface="Times New Roman" pitchFamily="18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ru-RU" altLang="ru-RU" sz="1600"/>
                <a:t>организация здоровьесберегающей </a:t>
              </a:r>
              <a:br>
                <a:rPr lang="ru-RU" altLang="ru-RU" sz="1600"/>
              </a:br>
              <a:r>
                <a:rPr lang="ru-RU" altLang="ru-RU" sz="1600"/>
                <a:t>    среды</a:t>
              </a:r>
              <a:endParaRPr lang="ru-RU" altLang="ru-RU" sz="1600">
                <a:latin typeface="Arial" pitchFamily="34" charset="0"/>
              </a:endParaRPr>
            </a:p>
          </p:txBody>
        </p:sp>
        <p:sp>
          <p:nvSpPr>
            <p:cNvPr id="48137" name="Text Box 10"/>
            <p:cNvSpPr txBox="1">
              <a:spLocks noChangeArrowheads="1"/>
            </p:cNvSpPr>
            <p:nvPr/>
          </p:nvSpPr>
          <p:spPr bwMode="auto">
            <a:xfrm>
              <a:off x="4788024" y="2852936"/>
              <a:ext cx="3780000" cy="324036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CD5B5"/>
                </a:gs>
              </a:gsLst>
              <a:lin ang="5400000" scaled="1"/>
            </a:gradFill>
            <a:ln w="12700">
              <a:solidFill>
                <a:srgbClr val="FAC090"/>
              </a:solidFill>
              <a:miter lim="800000"/>
              <a:headEnd/>
              <a:tailEnd/>
            </a:ln>
            <a:effectLst>
              <a:prstShdw prst="shdw13" dist="53882" dir="13500000">
                <a:srgbClr val="984807">
                  <a:alpha val="50000"/>
                </a:srgbClr>
              </a:prstShdw>
            </a:effectLst>
          </p:spPr>
          <p:txBody>
            <a:bodyPr/>
            <a:lstStyle/>
            <a:p>
              <a:pPr algn="ctr"/>
              <a:r>
                <a:rPr lang="ru-RU" altLang="ru-RU" b="1">
                  <a:solidFill>
                    <a:srgbClr val="C00000"/>
                  </a:solidFill>
                </a:rPr>
                <a:t>Физкультурно-оздоровительные</a:t>
              </a:r>
            </a:p>
            <a:p>
              <a:pPr marL="0" lvl="1">
                <a:lnSpc>
                  <a:spcPct val="90000"/>
                </a:lnSpc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ru-RU" altLang="ru-RU" sz="1600"/>
                <a:t>развитие физических качеств, </a:t>
              </a:r>
              <a:br>
                <a:rPr lang="ru-RU" altLang="ru-RU" sz="1600"/>
              </a:br>
              <a:r>
                <a:rPr lang="ru-RU" altLang="ru-RU" sz="1600"/>
                <a:t>    двигательной активности</a:t>
              </a:r>
              <a:endParaRPr lang="ru-RU" altLang="ru-RU" sz="1600">
                <a:latin typeface="Times New Roman" pitchFamily="18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ru-RU" altLang="ru-RU" sz="1600"/>
                <a:t>становление физической культуры</a:t>
              </a:r>
              <a:br>
                <a:rPr lang="ru-RU" altLang="ru-RU" sz="1600"/>
              </a:br>
              <a:r>
                <a:rPr lang="ru-RU" altLang="ru-RU" sz="1600"/>
                <a:t>    детей</a:t>
              </a:r>
              <a:endParaRPr lang="ru-RU" altLang="ru-RU" sz="1600">
                <a:latin typeface="Times New Roman" pitchFamily="18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ru-RU" altLang="ru-RU" sz="1600"/>
                <a:t>дыхательная гимнастика</a:t>
              </a:r>
              <a:endParaRPr lang="ru-RU" altLang="ru-RU" sz="1600">
                <a:latin typeface="Times New Roman" pitchFamily="18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ru-RU" altLang="ru-RU" sz="1600"/>
                <a:t>массаж и самомассаж</a:t>
              </a:r>
              <a:endParaRPr lang="ru-RU" altLang="ru-RU" sz="1600">
                <a:latin typeface="Times New Roman" pitchFamily="18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ru-RU" altLang="ru-RU" sz="1600"/>
                <a:t>профилактика плоскостопия</a:t>
              </a:r>
              <a:br>
                <a:rPr lang="ru-RU" altLang="ru-RU" sz="1600"/>
              </a:br>
              <a:r>
                <a:rPr lang="ru-RU" altLang="ru-RU" sz="1600"/>
                <a:t>    и формирования правильной осанки</a:t>
              </a:r>
              <a:endParaRPr lang="ru-RU" altLang="ru-RU" sz="1600">
                <a:latin typeface="Times New Roman" pitchFamily="18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Wingdings" pitchFamily="2" charset="2"/>
                <a:buChar char="ü"/>
              </a:pPr>
              <a:r>
                <a:rPr lang="ru-RU" altLang="ru-RU" sz="1600"/>
                <a:t>воспитание привычки к повседневной</a:t>
              </a:r>
              <a:br>
                <a:rPr lang="ru-RU" altLang="ru-RU" sz="1600"/>
              </a:br>
              <a:r>
                <a:rPr lang="ru-RU" altLang="ru-RU" sz="1600"/>
                <a:t>   физической активности и заботе</a:t>
              </a:r>
              <a:br>
                <a:rPr lang="ru-RU" altLang="ru-RU" sz="1600"/>
              </a:br>
              <a:r>
                <a:rPr lang="ru-RU" altLang="ru-RU" sz="1600"/>
                <a:t>   о здоровье</a:t>
              </a:r>
              <a:endParaRPr lang="ru-RU" altLang="ru-RU" sz="1600">
                <a:latin typeface="Arial" pitchFamily="34" charset="0"/>
              </a:endParaRPr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0E570-40DB-4225-8674-5BFFB27207E0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9"/>
          <p:cNvSpPr txBox="1">
            <a:spLocks noChangeArrowheads="1"/>
          </p:cNvSpPr>
          <p:nvPr/>
        </p:nvSpPr>
        <p:spPr bwMode="auto">
          <a:xfrm>
            <a:off x="468313" y="549275"/>
            <a:ext cx="3671887" cy="7191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7E4BD"/>
              </a:gs>
            </a:gsLst>
            <a:lin ang="5400000" scaled="1"/>
          </a:gradFill>
          <a:ln w="12700">
            <a:solidFill>
              <a:srgbClr val="C3D69B"/>
            </a:solidFill>
            <a:miter lim="800000"/>
            <a:headEnd/>
            <a:tailEnd/>
          </a:ln>
          <a:effectLst>
            <a:prstShdw prst="shdw13" dist="53882" dir="13500000">
              <a:srgbClr val="4F6228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ru-RU" altLang="ru-RU" b="1">
                <a:solidFill>
                  <a:srgbClr val="C00000"/>
                </a:solidFill>
              </a:rPr>
              <a:t>Медико-профилактические </a:t>
            </a:r>
            <a:r>
              <a:rPr lang="ru-RU" altLang="ru-RU"/>
              <a:t>здоровьесберегающие технологии </a:t>
            </a:r>
          </a:p>
        </p:txBody>
      </p:sp>
      <p:sp>
        <p:nvSpPr>
          <p:cNvPr id="49155" name="Text Box 10"/>
          <p:cNvSpPr txBox="1">
            <a:spLocks noChangeArrowheads="1"/>
          </p:cNvSpPr>
          <p:nvPr/>
        </p:nvSpPr>
        <p:spPr bwMode="auto">
          <a:xfrm>
            <a:off x="5003800" y="549275"/>
            <a:ext cx="3708400" cy="7191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miter lim="800000"/>
            <a:headEnd/>
            <a:tailEnd/>
          </a:ln>
          <a:effectLst>
            <a:prstShdw prst="shdw13" dist="53882" dir="13500000">
              <a:srgbClr val="984807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ru-RU" altLang="ru-RU" b="1">
                <a:solidFill>
                  <a:srgbClr val="C00000"/>
                </a:solidFill>
              </a:rPr>
              <a:t>Физкультурно-оздоровительные </a:t>
            </a:r>
            <a:r>
              <a:rPr lang="ru-RU" altLang="ru-RU"/>
              <a:t>здоровьесберегающие технологии </a:t>
            </a:r>
          </a:p>
        </p:txBody>
      </p:sp>
      <p:sp>
        <p:nvSpPr>
          <p:cNvPr id="28" name="AutoShape 30"/>
          <p:cNvSpPr>
            <a:spLocks noChangeArrowheads="1"/>
          </p:cNvSpPr>
          <p:nvPr/>
        </p:nvSpPr>
        <p:spPr bwMode="auto">
          <a:xfrm>
            <a:off x="4325938" y="1371600"/>
            <a:ext cx="431800" cy="431800"/>
          </a:xfrm>
          <a:prstGeom prst="plus">
            <a:avLst>
              <a:gd name="adj" fmla="val 41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AutoShape 31"/>
          <p:cNvSpPr>
            <a:spLocks noChangeArrowheads="1"/>
          </p:cNvSpPr>
          <p:nvPr/>
        </p:nvSpPr>
        <p:spPr bwMode="auto">
          <a:xfrm flipV="1">
            <a:off x="4140200" y="692150"/>
            <a:ext cx="792163" cy="576263"/>
          </a:xfrm>
          <a:custGeom>
            <a:avLst/>
            <a:gdLst>
              <a:gd name="T0" fmla="*/ 510 w 21600"/>
              <a:gd name="T1" fmla="*/ 0 h 21600"/>
              <a:gd name="T2" fmla="*/ 0 w 21600"/>
              <a:gd name="T3" fmla="*/ 546 h 21600"/>
              <a:gd name="T4" fmla="*/ 510 w 21600"/>
              <a:gd name="T5" fmla="*/ 656 h 21600"/>
              <a:gd name="T6" fmla="*/ 1020 w 21600"/>
              <a:gd name="T7" fmla="*/ 5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39 h 21600"/>
              <a:gd name="T14" fmla="*/ 19440 w 21600"/>
              <a:gd name="T15" fmla="*/ 1852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9158" name="Group 11"/>
          <p:cNvGrpSpPr>
            <a:grpSpLocks/>
          </p:cNvGrpSpPr>
          <p:nvPr/>
        </p:nvGrpSpPr>
        <p:grpSpPr bwMode="auto">
          <a:xfrm>
            <a:off x="250825" y="1989138"/>
            <a:ext cx="8642350" cy="1727200"/>
            <a:chOff x="546" y="8535"/>
            <a:chExt cx="13609" cy="2720"/>
          </a:xfrm>
        </p:grpSpPr>
        <p:sp>
          <p:nvSpPr>
            <p:cNvPr id="49170" name="Text Box 12"/>
            <p:cNvSpPr txBox="1">
              <a:spLocks noChangeArrowheads="1"/>
            </p:cNvSpPr>
            <p:nvPr/>
          </p:nvSpPr>
          <p:spPr bwMode="auto">
            <a:xfrm>
              <a:off x="546" y="8535"/>
              <a:ext cx="13609" cy="27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6B9B8"/>
                </a:gs>
              </a:gsLst>
              <a:lin ang="5400000" scaled="1"/>
            </a:gradFill>
            <a:ln w="12700">
              <a:solidFill>
                <a:srgbClr val="D99694"/>
              </a:solidFill>
              <a:miter lim="800000"/>
              <a:headEnd/>
              <a:tailEnd/>
            </a:ln>
            <a:effectLst>
              <a:outerShdw dist="81320" dir="18519588" algn="ctr" rotWithShape="0">
                <a:srgbClr val="953735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000" b="1">
                  <a:solidFill>
                    <a:srgbClr val="C00000"/>
                  </a:solidFill>
                </a:rPr>
                <a:t>Психологическая безопасность</a:t>
              </a:r>
              <a:endParaRPr lang="ru-RU" sz="2000" b="1">
                <a:solidFill>
                  <a:srgbClr val="C00000"/>
                </a:solidFill>
                <a:latin typeface="Times New Roman" pitchFamily="18" charset="0"/>
              </a:endParaRPr>
            </a:p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grpSp>
          <p:nvGrpSpPr>
            <p:cNvPr id="49171" name="Group 13"/>
            <p:cNvGrpSpPr>
              <a:grpSpLocks/>
            </p:cNvGrpSpPr>
            <p:nvPr/>
          </p:nvGrpSpPr>
          <p:grpSpPr bwMode="auto">
            <a:xfrm>
              <a:off x="681" y="9102"/>
              <a:ext cx="13360" cy="1927"/>
              <a:chOff x="681" y="9102"/>
              <a:chExt cx="13360" cy="1927"/>
            </a:xfrm>
          </p:grpSpPr>
          <p:sp>
            <p:nvSpPr>
              <p:cNvPr id="49172" name="Text Box 14"/>
              <p:cNvSpPr txBox="1">
                <a:spLocks noChangeArrowheads="1"/>
              </p:cNvSpPr>
              <p:nvPr/>
            </p:nvSpPr>
            <p:spPr bwMode="auto">
              <a:xfrm>
                <a:off x="681" y="9102"/>
                <a:ext cx="1907" cy="1928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9CDE5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81320" dir="3080412" algn="ctr" rotWithShape="0">
                  <a:srgbClr val="254061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/>
                  <a:t>Комфорт-ная органи-зация</a:t>
                </a: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/>
                  <a:t>режимных моментов</a:t>
                </a:r>
              </a:p>
              <a:p>
                <a:pPr>
                  <a:lnSpc>
                    <a:spcPct val="90000"/>
                  </a:lnSpc>
                  <a:defRPr/>
                </a:pPr>
                <a:endParaRPr lang="ru-RU" sz="1600">
                  <a:latin typeface="Arial" pitchFamily="34" charset="0"/>
                </a:endParaRPr>
              </a:p>
            </p:txBody>
          </p:sp>
          <p:sp>
            <p:nvSpPr>
              <p:cNvPr id="49173" name="Text Box 15"/>
              <p:cNvSpPr txBox="1">
                <a:spLocks noChangeArrowheads="1"/>
              </p:cNvSpPr>
              <p:nvPr/>
            </p:nvSpPr>
            <p:spPr bwMode="auto">
              <a:xfrm>
                <a:off x="2701" y="9102"/>
                <a:ext cx="1815" cy="1928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81320" dir="3080412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/>
                  <a:t>Оптималь-ный  двига-тельный</a:t>
                </a: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/>
                  <a:t>режим</a:t>
                </a:r>
              </a:p>
              <a:p>
                <a:pPr>
                  <a:lnSpc>
                    <a:spcPct val="90000"/>
                  </a:lnSpc>
                  <a:defRPr/>
                </a:pPr>
                <a:endParaRPr lang="ru-RU" sz="1600">
                  <a:latin typeface="Arial" pitchFamily="34" charset="0"/>
                </a:endParaRPr>
              </a:p>
            </p:txBody>
          </p:sp>
          <p:sp>
            <p:nvSpPr>
              <p:cNvPr id="49174" name="Text Box 16"/>
              <p:cNvSpPr txBox="1">
                <a:spLocks noChangeArrowheads="1"/>
              </p:cNvSpPr>
              <p:nvPr/>
            </p:nvSpPr>
            <p:spPr bwMode="auto">
              <a:xfrm>
                <a:off x="4628" y="9102"/>
                <a:ext cx="2722" cy="1928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81320" dir="3080412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/>
                  <a:t>Правильное распределение интеллектуаль-ных и физических нагрузок</a:t>
                </a:r>
              </a:p>
              <a:p>
                <a:pPr>
                  <a:lnSpc>
                    <a:spcPct val="90000"/>
                  </a:lnSpc>
                  <a:defRPr/>
                </a:pPr>
                <a:endParaRPr lang="ru-RU" sz="1600">
                  <a:latin typeface="Arial" pitchFamily="34" charset="0"/>
                </a:endParaRPr>
              </a:p>
            </p:txBody>
          </p:sp>
          <p:sp>
            <p:nvSpPr>
              <p:cNvPr id="49175" name="Text Box 17"/>
              <p:cNvSpPr txBox="1">
                <a:spLocks noChangeArrowheads="1"/>
              </p:cNvSpPr>
              <p:nvPr/>
            </p:nvSpPr>
            <p:spPr bwMode="auto">
              <a:xfrm>
                <a:off x="7463" y="9117"/>
                <a:ext cx="2267" cy="191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81320" dir="3080412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/>
                  <a:t>Доброжела-тельный стиль общения взрослого</a:t>
                </a:r>
                <a:br>
                  <a:rPr lang="ru-RU" sz="1600"/>
                </a:br>
                <a:r>
                  <a:rPr lang="ru-RU" sz="1600"/>
                  <a:t>с детьми</a:t>
                </a:r>
              </a:p>
              <a:p>
                <a:pPr>
                  <a:lnSpc>
                    <a:spcPct val="90000"/>
                  </a:lnSpc>
                  <a:defRPr/>
                </a:pPr>
                <a:endParaRPr lang="ru-RU" sz="1600">
                  <a:latin typeface="Arial" pitchFamily="34" charset="0"/>
                </a:endParaRPr>
              </a:p>
            </p:txBody>
          </p:sp>
          <p:sp>
            <p:nvSpPr>
              <p:cNvPr id="49176" name="Text Box 18"/>
              <p:cNvSpPr txBox="1">
                <a:spLocks noChangeArrowheads="1"/>
              </p:cNvSpPr>
              <p:nvPr/>
            </p:nvSpPr>
            <p:spPr bwMode="auto">
              <a:xfrm>
                <a:off x="12000" y="9102"/>
                <a:ext cx="2040" cy="1928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81320" dir="3080412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/>
                  <a:t>Использование прие-мов релак-сации в режиме дня</a:t>
                </a:r>
              </a:p>
              <a:p>
                <a:pPr>
                  <a:lnSpc>
                    <a:spcPct val="90000"/>
                  </a:lnSpc>
                  <a:defRPr/>
                </a:pPr>
                <a:endParaRPr lang="ru-RU" sz="1600">
                  <a:latin typeface="Arial" pitchFamily="34" charset="0"/>
                </a:endParaRPr>
              </a:p>
            </p:txBody>
          </p:sp>
          <p:sp>
            <p:nvSpPr>
              <p:cNvPr id="49177" name="Text Box 19"/>
              <p:cNvSpPr txBox="1">
                <a:spLocks noChangeArrowheads="1"/>
              </p:cNvSpPr>
              <p:nvPr/>
            </p:nvSpPr>
            <p:spPr bwMode="auto">
              <a:xfrm>
                <a:off x="9845" y="9102"/>
                <a:ext cx="2040" cy="1928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81320" dir="3080412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/>
                  <a:t>Целесообра-зность  в применении приемов</a:t>
                </a:r>
                <a:br>
                  <a:rPr lang="ru-RU" sz="1600"/>
                </a:br>
                <a:r>
                  <a:rPr lang="ru-RU" sz="1600"/>
                  <a:t>и методов</a:t>
                </a:r>
              </a:p>
              <a:p>
                <a:pPr>
                  <a:lnSpc>
                    <a:spcPct val="90000"/>
                  </a:lnSpc>
                  <a:defRPr/>
                </a:pPr>
                <a:endParaRPr lang="ru-RU" sz="1600">
                  <a:latin typeface="Arial" pitchFamily="34" charset="0"/>
                </a:endParaRPr>
              </a:p>
            </p:txBody>
          </p:sp>
        </p:grpSp>
      </p:grpSp>
      <p:sp>
        <p:nvSpPr>
          <p:cNvPr id="18" name="AutoShape 30"/>
          <p:cNvSpPr>
            <a:spLocks noChangeArrowheads="1"/>
          </p:cNvSpPr>
          <p:nvPr/>
        </p:nvSpPr>
        <p:spPr bwMode="auto">
          <a:xfrm>
            <a:off x="4356100" y="3789363"/>
            <a:ext cx="431800" cy="431800"/>
          </a:xfrm>
          <a:prstGeom prst="plus">
            <a:avLst>
              <a:gd name="adj" fmla="val 41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9160" name="Group 20"/>
          <p:cNvGrpSpPr>
            <a:grpSpLocks/>
          </p:cNvGrpSpPr>
          <p:nvPr/>
        </p:nvGrpSpPr>
        <p:grpSpPr bwMode="auto">
          <a:xfrm>
            <a:off x="342900" y="4292600"/>
            <a:ext cx="8550275" cy="1800225"/>
            <a:chOff x="720" y="1005"/>
            <a:chExt cx="13465" cy="2835"/>
          </a:xfrm>
        </p:grpSpPr>
        <p:sp>
          <p:nvSpPr>
            <p:cNvPr id="49162" name="Text Box 21" descr="Пергамент"/>
            <p:cNvSpPr txBox="1">
              <a:spLocks noChangeArrowheads="1"/>
            </p:cNvSpPr>
            <p:nvPr/>
          </p:nvSpPr>
          <p:spPr bwMode="auto">
            <a:xfrm>
              <a:off x="720" y="1005"/>
              <a:ext cx="13465" cy="2835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81320" dir="19280412" algn="ctr" rotWithShape="0">
                <a:srgbClr val="953735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900" b="1">
                  <a:solidFill>
                    <a:srgbClr val="C00000"/>
                  </a:solidFill>
                </a:rPr>
                <a:t>Оздоровительная направленность воспитательно - образовательного процесса</a:t>
              </a:r>
              <a:endParaRPr lang="ru-RU" sz="1900">
                <a:latin typeface="Times New Roman" pitchFamily="18" charset="0"/>
              </a:endParaRPr>
            </a:p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9163" name="Text Box 22"/>
            <p:cNvSpPr txBox="1">
              <a:spLocks noChangeArrowheads="1"/>
            </p:cNvSpPr>
            <p:nvPr/>
          </p:nvSpPr>
          <p:spPr bwMode="auto">
            <a:xfrm>
              <a:off x="10443" y="1630"/>
              <a:ext cx="1700" cy="198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6B9B8"/>
                </a:gs>
              </a:gsLst>
              <a:lin ang="5400000" scaled="1"/>
            </a:gradFill>
            <a:ln w="12700">
              <a:solidFill>
                <a:srgbClr val="D99694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6325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600"/>
                <a:t>Создание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ru-RU" sz="1600"/>
                <a:t>условий для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ru-RU" sz="1600"/>
                <a:t>самореа-лизации</a:t>
              </a:r>
              <a:endParaRPr lang="ru-RU" sz="1600">
                <a:latin typeface="Arial" pitchFamily="34" charset="0"/>
              </a:endParaRPr>
            </a:p>
          </p:txBody>
        </p:sp>
        <p:sp>
          <p:nvSpPr>
            <p:cNvPr id="49164" name="Text Box 23"/>
            <p:cNvSpPr txBox="1">
              <a:spLocks noChangeArrowheads="1"/>
            </p:cNvSpPr>
            <p:nvPr/>
          </p:nvSpPr>
          <p:spPr bwMode="auto">
            <a:xfrm>
              <a:off x="12370" y="1630"/>
              <a:ext cx="1700" cy="198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600"/>
                <a:t>Ориента-ция</a:t>
              </a:r>
              <a:endParaRPr lang="ru-RU" sz="1600">
                <a:latin typeface="Times New Roman" pitchFamily="18" charset="0"/>
              </a:endParaRPr>
            </a:p>
            <a:p>
              <a:pPr algn="ctr">
                <a:lnSpc>
                  <a:spcPct val="80000"/>
                </a:lnSpc>
                <a:defRPr/>
              </a:pPr>
              <a:r>
                <a:rPr lang="ru-RU" sz="1600"/>
                <a:t>на зону</a:t>
              </a:r>
              <a:endParaRPr lang="ru-RU" sz="1600">
                <a:latin typeface="Times New Roman" pitchFamily="18" charset="0"/>
              </a:endParaRPr>
            </a:p>
            <a:p>
              <a:pPr algn="ctr">
                <a:lnSpc>
                  <a:spcPct val="80000"/>
                </a:lnSpc>
                <a:defRPr/>
              </a:pPr>
              <a:r>
                <a:rPr lang="ru-RU" sz="1600"/>
                <a:t>ближай-шего развития</a:t>
              </a:r>
              <a:endParaRPr lang="ru-RU" sz="1600">
                <a:latin typeface="Times New Roman" pitchFamily="18" charset="0"/>
              </a:endParaRPr>
            </a:p>
            <a:p>
              <a:pPr>
                <a:lnSpc>
                  <a:spcPct val="80000"/>
                </a:lnSpc>
                <a:defRPr/>
              </a:pPr>
              <a:endParaRPr lang="ru-RU" sz="1600">
                <a:latin typeface="Arial" pitchFamily="34" charset="0"/>
              </a:endParaRPr>
            </a:p>
          </p:txBody>
        </p:sp>
        <p:sp>
          <p:nvSpPr>
            <p:cNvPr id="49165" name="Text Box 24"/>
            <p:cNvSpPr txBox="1">
              <a:spLocks noChangeArrowheads="1"/>
            </p:cNvSpPr>
            <p:nvPr/>
          </p:nvSpPr>
          <p:spPr bwMode="auto">
            <a:xfrm>
              <a:off x="8515" y="1630"/>
              <a:ext cx="1700" cy="198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600"/>
                <a:t>Предоста-вление ребенку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ru-RU" sz="1600"/>
                <a:t>свободы выбора</a:t>
              </a:r>
              <a:endParaRPr lang="ru-RU" sz="1600">
                <a:latin typeface="Arial" pitchFamily="34" charset="0"/>
              </a:endParaRPr>
            </a:p>
          </p:txBody>
        </p:sp>
        <p:sp>
          <p:nvSpPr>
            <p:cNvPr id="49166" name="Text Box 25"/>
            <p:cNvSpPr txBox="1">
              <a:spLocks noChangeArrowheads="1"/>
            </p:cNvSpPr>
            <p:nvPr/>
          </p:nvSpPr>
          <p:spPr bwMode="auto">
            <a:xfrm>
              <a:off x="6360" y="1630"/>
              <a:ext cx="1928" cy="198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600"/>
                <a:t>Учет инди-видуальных особеннос-тей и инте-ресов детей</a:t>
              </a:r>
              <a:endParaRPr lang="ru-RU" sz="1600">
                <a:latin typeface="Arial" pitchFamily="34" charset="0"/>
              </a:endParaRPr>
            </a:p>
          </p:txBody>
        </p:sp>
        <p:sp>
          <p:nvSpPr>
            <p:cNvPr id="49167" name="Text Box 26"/>
            <p:cNvSpPr txBox="1">
              <a:spLocks noChangeArrowheads="1"/>
            </p:cNvSpPr>
            <p:nvPr/>
          </p:nvSpPr>
          <p:spPr bwMode="auto">
            <a:xfrm>
              <a:off x="4433" y="1630"/>
              <a:ext cx="1700" cy="198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600"/>
                <a:t>Бережное </a:t>
              </a:r>
              <a:endParaRPr lang="ru-RU" sz="1600">
                <a:latin typeface="Times New Roman" pitchFamily="18" charset="0"/>
              </a:endParaRPr>
            </a:p>
            <a:p>
              <a:pPr algn="ctr">
                <a:lnSpc>
                  <a:spcPct val="80000"/>
                </a:lnSpc>
                <a:defRPr/>
              </a:pPr>
              <a:r>
                <a:rPr lang="ru-RU" sz="1600"/>
                <a:t>отноше-ние к нервной </a:t>
              </a:r>
              <a:endParaRPr lang="ru-RU" sz="1600">
                <a:latin typeface="Times New Roman" pitchFamily="18" charset="0"/>
              </a:endParaRPr>
            </a:p>
            <a:p>
              <a:pPr algn="ctr">
                <a:lnSpc>
                  <a:spcPct val="80000"/>
                </a:lnSpc>
                <a:defRPr/>
              </a:pPr>
              <a:r>
                <a:rPr lang="ru-RU" sz="1600"/>
                <a:t>системе ребенка</a:t>
              </a:r>
              <a:endParaRPr lang="ru-RU" sz="1600">
                <a:latin typeface="Arial" pitchFamily="34" charset="0"/>
              </a:endParaRPr>
            </a:p>
          </p:txBody>
        </p:sp>
        <p:sp>
          <p:nvSpPr>
            <p:cNvPr id="49168" name="Text Box 27"/>
            <p:cNvSpPr txBox="1">
              <a:spLocks noChangeArrowheads="1"/>
            </p:cNvSpPr>
            <p:nvPr/>
          </p:nvSpPr>
          <p:spPr bwMode="auto">
            <a:xfrm>
              <a:off x="2505" y="1630"/>
              <a:ext cx="1700" cy="198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600"/>
                <a:t>Создание</a:t>
              </a:r>
              <a:endParaRPr lang="ru-RU" sz="1600">
                <a:latin typeface="Times New Roman" pitchFamily="18" charset="0"/>
              </a:endParaRPr>
            </a:p>
            <a:p>
              <a:pPr algn="ctr">
                <a:lnSpc>
                  <a:spcPct val="80000"/>
                </a:lnSpc>
                <a:defRPr/>
              </a:pPr>
              <a:r>
                <a:rPr lang="ru-RU" sz="1600"/>
                <a:t>условий для</a:t>
              </a:r>
              <a:endParaRPr lang="ru-RU" sz="1600">
                <a:latin typeface="Times New Roman" pitchFamily="18" charset="0"/>
              </a:endParaRPr>
            </a:p>
            <a:p>
              <a:pPr algn="ctr">
                <a:lnSpc>
                  <a:spcPct val="80000"/>
                </a:lnSpc>
                <a:defRPr/>
              </a:pPr>
              <a:r>
                <a:rPr lang="ru-RU" sz="1600"/>
                <a:t>оздорови-тельных режимов</a:t>
              </a:r>
              <a:endParaRPr lang="ru-RU" sz="1600">
                <a:latin typeface="Arial" pitchFamily="34" charset="0"/>
              </a:endParaRPr>
            </a:p>
          </p:txBody>
        </p:sp>
        <p:sp>
          <p:nvSpPr>
            <p:cNvPr id="49169" name="Text Box 28"/>
            <p:cNvSpPr txBox="1">
              <a:spLocks noChangeArrowheads="1"/>
            </p:cNvSpPr>
            <p:nvPr/>
          </p:nvSpPr>
          <p:spPr bwMode="auto">
            <a:xfrm>
              <a:off x="840" y="1625"/>
              <a:ext cx="1438" cy="198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600"/>
                <a:t>Учет</a:t>
              </a:r>
              <a:endParaRPr lang="ru-RU" sz="1600">
                <a:latin typeface="Times New Roman" pitchFamily="18" charset="0"/>
              </a:endParaRPr>
            </a:p>
            <a:p>
              <a:pPr algn="ctr">
                <a:lnSpc>
                  <a:spcPct val="80000"/>
                </a:lnSpc>
                <a:defRPr/>
              </a:pPr>
              <a:r>
                <a:rPr lang="ru-RU" sz="1600"/>
                <a:t>гигиенических требо-ваний</a:t>
              </a:r>
              <a:endParaRPr lang="ru-RU" sz="1600">
                <a:latin typeface="Arial" pitchFamily="34" charset="0"/>
              </a:endParaRPr>
            </a:p>
          </p:txBody>
        </p:sp>
      </p:grp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85C61-F199-429D-8F53-50032450B20A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единительная линия 32"/>
          <p:cNvCxnSpPr/>
          <p:nvPr/>
        </p:nvCxnSpPr>
        <p:spPr>
          <a:xfrm>
            <a:off x="4284663" y="2205038"/>
            <a:ext cx="5746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179" name="Text Box 9"/>
          <p:cNvSpPr txBox="1">
            <a:spLocks noChangeArrowheads="1"/>
          </p:cNvSpPr>
          <p:nvPr/>
        </p:nvSpPr>
        <p:spPr bwMode="auto">
          <a:xfrm>
            <a:off x="468313" y="549275"/>
            <a:ext cx="3671887" cy="7191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7E4BD"/>
              </a:gs>
            </a:gsLst>
            <a:lin ang="5400000" scaled="1"/>
          </a:gradFill>
          <a:ln w="12700">
            <a:solidFill>
              <a:srgbClr val="C3D69B"/>
            </a:solidFill>
            <a:miter lim="800000"/>
            <a:headEnd/>
            <a:tailEnd/>
          </a:ln>
          <a:effectLst>
            <a:prstShdw prst="shdw13" dist="53882" dir="13500000">
              <a:srgbClr val="4F6228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ru-RU" altLang="ru-RU" b="1">
                <a:solidFill>
                  <a:srgbClr val="C00000"/>
                </a:solidFill>
              </a:rPr>
              <a:t>Медико-профилактические </a:t>
            </a:r>
            <a:r>
              <a:rPr lang="ru-RU" altLang="ru-RU"/>
              <a:t>здоровьесберегающие технологии </a:t>
            </a:r>
          </a:p>
        </p:txBody>
      </p:sp>
      <p:sp>
        <p:nvSpPr>
          <p:cNvPr id="50180" name="Text Box 10"/>
          <p:cNvSpPr txBox="1">
            <a:spLocks noChangeArrowheads="1"/>
          </p:cNvSpPr>
          <p:nvPr/>
        </p:nvSpPr>
        <p:spPr bwMode="auto">
          <a:xfrm>
            <a:off x="5003800" y="549275"/>
            <a:ext cx="3708400" cy="7191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CD5B5"/>
              </a:gs>
            </a:gsLst>
            <a:lin ang="5400000" scaled="1"/>
          </a:gradFill>
          <a:ln w="12700">
            <a:solidFill>
              <a:srgbClr val="FAC090"/>
            </a:solidFill>
            <a:miter lim="800000"/>
            <a:headEnd/>
            <a:tailEnd/>
          </a:ln>
          <a:effectLst>
            <a:prstShdw prst="shdw13" dist="53882" dir="13500000">
              <a:srgbClr val="984807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ru-RU" altLang="ru-RU" b="1">
                <a:solidFill>
                  <a:srgbClr val="C00000"/>
                </a:solidFill>
              </a:rPr>
              <a:t>Физкультурно-оздоровительные </a:t>
            </a:r>
            <a:r>
              <a:rPr lang="ru-RU" altLang="ru-RU"/>
              <a:t>здоровьесберегающие технологии </a:t>
            </a:r>
          </a:p>
        </p:txBody>
      </p:sp>
      <p:sp>
        <p:nvSpPr>
          <p:cNvPr id="28" name="AutoShape 30"/>
          <p:cNvSpPr>
            <a:spLocks noChangeArrowheads="1"/>
          </p:cNvSpPr>
          <p:nvPr/>
        </p:nvSpPr>
        <p:spPr bwMode="auto">
          <a:xfrm>
            <a:off x="4325938" y="1268413"/>
            <a:ext cx="461962" cy="431800"/>
          </a:xfrm>
          <a:prstGeom prst="plus">
            <a:avLst>
              <a:gd name="adj" fmla="val 41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AutoShape 31"/>
          <p:cNvSpPr>
            <a:spLocks noChangeArrowheads="1"/>
          </p:cNvSpPr>
          <p:nvPr/>
        </p:nvSpPr>
        <p:spPr bwMode="auto">
          <a:xfrm flipV="1">
            <a:off x="4140200" y="549275"/>
            <a:ext cx="792163" cy="576263"/>
          </a:xfrm>
          <a:custGeom>
            <a:avLst/>
            <a:gdLst>
              <a:gd name="T0" fmla="*/ 510 w 21600"/>
              <a:gd name="T1" fmla="*/ 0 h 21600"/>
              <a:gd name="T2" fmla="*/ 0 w 21600"/>
              <a:gd name="T3" fmla="*/ 546 h 21600"/>
              <a:gd name="T4" fmla="*/ 510 w 21600"/>
              <a:gd name="T5" fmla="*/ 656 h 21600"/>
              <a:gd name="T6" fmla="*/ 1020 w 21600"/>
              <a:gd name="T7" fmla="*/ 5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39 h 21600"/>
              <a:gd name="T14" fmla="*/ 19440 w 21600"/>
              <a:gd name="T15" fmla="*/ 1852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183" name="Text Box 12"/>
          <p:cNvSpPr txBox="1">
            <a:spLocks noChangeArrowheads="1"/>
          </p:cNvSpPr>
          <p:nvPr/>
        </p:nvSpPr>
        <p:spPr bwMode="auto">
          <a:xfrm>
            <a:off x="395288" y="1773238"/>
            <a:ext cx="3889375" cy="863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B9B8"/>
              </a:gs>
            </a:gsLst>
            <a:lin ang="5400000" scaled="1"/>
          </a:gradFill>
          <a:ln w="12700">
            <a:solidFill>
              <a:srgbClr val="D99694"/>
            </a:solidFill>
            <a:miter lim="800000"/>
            <a:headEnd/>
            <a:tailEnd/>
          </a:ln>
          <a:effectLst>
            <a:outerShdw dist="81320" dir="18519588" algn="ctr" rotWithShape="0">
              <a:srgbClr val="953735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000" b="1">
                <a:solidFill>
                  <a:srgbClr val="C00000"/>
                </a:solidFill>
              </a:rPr>
              <a:t>Психологическая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000" b="1">
                <a:solidFill>
                  <a:srgbClr val="C00000"/>
                </a:solidFill>
              </a:rPr>
              <a:t> безопасность</a:t>
            </a:r>
            <a:endParaRPr lang="ru-RU" sz="2000" b="1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0184" name="Text Box 21" descr="Пергамент"/>
          <p:cNvSpPr txBox="1">
            <a:spLocks noChangeArrowheads="1"/>
          </p:cNvSpPr>
          <p:nvPr/>
        </p:nvSpPr>
        <p:spPr bwMode="auto">
          <a:xfrm>
            <a:off x="4859338" y="1773238"/>
            <a:ext cx="3836987" cy="863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81320" dir="19280412" algn="ctr" rotWithShape="0">
              <a:srgbClr val="953735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1900" b="1">
                <a:solidFill>
                  <a:srgbClr val="C00000"/>
                </a:solidFill>
              </a:rPr>
              <a:t>Оздоровительная направленность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900" b="1">
                <a:solidFill>
                  <a:srgbClr val="C00000"/>
                </a:solidFill>
              </a:rPr>
              <a:t>воспитательно - образовательного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900" b="1">
                <a:solidFill>
                  <a:srgbClr val="C00000"/>
                </a:solidFill>
              </a:rPr>
              <a:t>процесса</a:t>
            </a:r>
            <a:endParaRPr lang="ru-RU" sz="190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ru-RU">
              <a:latin typeface="Arial" pitchFamily="34" charset="0"/>
            </a:endParaRPr>
          </a:p>
        </p:txBody>
      </p:sp>
      <p:grpSp>
        <p:nvGrpSpPr>
          <p:cNvPr id="50185" name="Group 2"/>
          <p:cNvGrpSpPr>
            <a:grpSpLocks/>
          </p:cNvGrpSpPr>
          <p:nvPr/>
        </p:nvGrpSpPr>
        <p:grpSpPr bwMode="auto">
          <a:xfrm>
            <a:off x="314325" y="3284538"/>
            <a:ext cx="8434388" cy="2881312"/>
            <a:chOff x="870" y="1485"/>
            <a:chExt cx="13282" cy="4536"/>
          </a:xfrm>
        </p:grpSpPr>
        <p:sp>
          <p:nvSpPr>
            <p:cNvPr id="50188" name="Text Box 3"/>
            <p:cNvSpPr txBox="1">
              <a:spLocks noChangeArrowheads="1"/>
            </p:cNvSpPr>
            <p:nvPr/>
          </p:nvSpPr>
          <p:spPr bwMode="auto">
            <a:xfrm>
              <a:off x="870" y="1485"/>
              <a:ext cx="13282" cy="45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000" b="1">
                  <a:solidFill>
                    <a:srgbClr val="C00000"/>
                  </a:solidFill>
                </a:rPr>
                <a:t>Виды  здоровьесберегающих  технологий</a:t>
              </a:r>
              <a:endParaRPr lang="ru-RU" sz="2000">
                <a:latin typeface="Arial" pitchFamily="34" charset="0"/>
              </a:endParaRPr>
            </a:p>
          </p:txBody>
        </p:sp>
        <p:sp>
          <p:nvSpPr>
            <p:cNvPr id="50189" name="Text Box 4"/>
            <p:cNvSpPr txBox="1">
              <a:spLocks noChangeArrowheads="1"/>
            </p:cNvSpPr>
            <p:nvPr/>
          </p:nvSpPr>
          <p:spPr bwMode="auto">
            <a:xfrm>
              <a:off x="1110" y="2162"/>
              <a:ext cx="3742" cy="363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1600" b="1"/>
                <a:t>Технологии сохранения </a:t>
              </a:r>
              <a:endParaRPr lang="ru-RU" sz="1600" b="1">
                <a:latin typeface="Times New Roman" pitchFamily="18" charset="0"/>
              </a:endParaRPr>
            </a:p>
            <a:p>
              <a:pPr algn="ctr">
                <a:lnSpc>
                  <a:spcPct val="90000"/>
                </a:lnSpc>
                <a:defRPr/>
              </a:pPr>
              <a:r>
                <a:rPr lang="ru-RU" sz="1600" b="1"/>
                <a:t>и стимулирования здоровья</a:t>
              </a:r>
              <a:endParaRPr lang="ru-RU" sz="1600">
                <a:latin typeface="Times New Roman" pitchFamily="18" charset="0"/>
              </a:endParaRPr>
            </a:p>
            <a:p>
              <a:pPr marL="0" lvl="1">
                <a:lnSpc>
                  <a:spcPct val="90000"/>
                </a:lnSpc>
                <a:buFontTx/>
                <a:buBlip>
                  <a:blip r:embed="rId3"/>
                </a:buBlip>
                <a:defRPr/>
              </a:pPr>
              <a:r>
                <a:rPr lang="ru-RU" sz="1600"/>
                <a:t> стретчинг</a:t>
              </a:r>
            </a:p>
            <a:p>
              <a:pPr marL="0" lvl="1">
                <a:lnSpc>
                  <a:spcPct val="90000"/>
                </a:lnSpc>
                <a:buFontTx/>
                <a:buBlip>
                  <a:blip r:embed="rId3"/>
                </a:buBlip>
                <a:defRPr/>
              </a:pPr>
              <a:r>
                <a:rPr lang="ru-RU" sz="1600"/>
                <a:t> ритмопластика</a:t>
              </a:r>
            </a:p>
            <a:p>
              <a:pPr marL="0" lvl="1">
                <a:lnSpc>
                  <a:spcPct val="90000"/>
                </a:lnSpc>
                <a:buFontTx/>
                <a:buBlip>
                  <a:blip r:embed="rId3"/>
                </a:buBlip>
                <a:defRPr/>
              </a:pPr>
              <a:r>
                <a:rPr lang="ru-RU" sz="1600"/>
                <a:t> динамические паузы</a:t>
              </a:r>
            </a:p>
            <a:p>
              <a:pPr marL="0" lvl="1">
                <a:lnSpc>
                  <a:spcPct val="90000"/>
                </a:lnSpc>
                <a:buFontTx/>
                <a:buBlip>
                  <a:blip r:embed="rId3"/>
                </a:buBlip>
                <a:defRPr/>
              </a:pPr>
              <a:r>
                <a:rPr lang="ru-RU" sz="1600"/>
                <a:t> подвижные</a:t>
              </a:r>
              <a:br>
                <a:rPr lang="ru-RU" sz="1600"/>
              </a:br>
              <a:r>
                <a:rPr lang="ru-RU" sz="1600"/>
                <a:t>    и спортивные игры</a:t>
              </a:r>
            </a:p>
            <a:p>
              <a:pPr marL="0" lvl="1">
                <a:lnSpc>
                  <a:spcPct val="90000"/>
                </a:lnSpc>
                <a:buFontTx/>
                <a:buBlip>
                  <a:blip r:embed="rId3"/>
                </a:buBlip>
                <a:defRPr/>
              </a:pPr>
              <a:r>
                <a:rPr lang="ru-RU" sz="1600"/>
                <a:t> релаксация</a:t>
              </a:r>
              <a:endParaRPr lang="ru-RU" sz="1600">
                <a:latin typeface="Times New Roman" pitchFamily="18" charset="0"/>
              </a:endParaRPr>
            </a:p>
            <a:p>
              <a:pPr marL="0" lvl="1">
                <a:lnSpc>
                  <a:spcPct val="90000"/>
                </a:lnSpc>
                <a:buFontTx/>
                <a:buBlip>
                  <a:blip r:embed="rId3"/>
                </a:buBlip>
                <a:defRPr/>
              </a:pPr>
              <a:r>
                <a:rPr lang="ru-RU" sz="1600"/>
                <a:t> различные гимнастики</a:t>
              </a:r>
              <a:endParaRPr lang="ru-RU" sz="1600">
                <a:latin typeface="Arial" pitchFamily="34" charset="0"/>
              </a:endParaRPr>
            </a:p>
          </p:txBody>
        </p:sp>
        <p:sp>
          <p:nvSpPr>
            <p:cNvPr id="50190" name="Text Box 5"/>
            <p:cNvSpPr txBox="1">
              <a:spLocks noChangeArrowheads="1"/>
            </p:cNvSpPr>
            <p:nvPr/>
          </p:nvSpPr>
          <p:spPr bwMode="auto">
            <a:xfrm>
              <a:off x="10182" y="2165"/>
              <a:ext cx="3742" cy="362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1600" b="1"/>
                <a:t>Коррекционные технологии</a:t>
              </a:r>
              <a:endParaRPr lang="ru-RU" sz="1600">
                <a:latin typeface="Times New Roman" pitchFamily="18" charset="0"/>
              </a:endParaRPr>
            </a:p>
            <a:p>
              <a:pPr marL="0" lvl="1">
                <a:lnSpc>
                  <a:spcPct val="90000"/>
                </a:lnSpc>
                <a:buFontTx/>
                <a:buBlip>
                  <a:blip r:embed="rId4"/>
                </a:buBlip>
                <a:defRPr/>
              </a:pPr>
              <a:r>
                <a:rPr lang="ru-RU" sz="1600"/>
                <a:t> арттерапия</a:t>
              </a:r>
            </a:p>
            <a:p>
              <a:pPr marL="0" lvl="1">
                <a:lnSpc>
                  <a:spcPct val="90000"/>
                </a:lnSpc>
                <a:buFontTx/>
                <a:buBlip>
                  <a:blip r:embed="rId4"/>
                </a:buBlip>
                <a:defRPr/>
              </a:pPr>
              <a:r>
                <a:rPr lang="ru-RU" sz="1600"/>
                <a:t> технологии</a:t>
              </a:r>
              <a:br>
                <a:rPr lang="ru-RU" sz="1600"/>
              </a:br>
              <a:r>
                <a:rPr lang="ru-RU" sz="1600"/>
                <a:t>    музыкального </a:t>
              </a:r>
              <a:br>
                <a:rPr lang="ru-RU" sz="1600"/>
              </a:br>
              <a:r>
                <a:rPr lang="ru-RU" sz="1600"/>
                <a:t>    воздействия</a:t>
              </a:r>
            </a:p>
            <a:p>
              <a:pPr marL="0" lvl="1">
                <a:lnSpc>
                  <a:spcPct val="90000"/>
                </a:lnSpc>
                <a:buFontTx/>
                <a:buBlip>
                  <a:blip r:embed="rId4"/>
                </a:buBlip>
                <a:defRPr/>
              </a:pPr>
              <a:r>
                <a:rPr lang="ru-RU" sz="1600"/>
                <a:t> сказкотерапия</a:t>
              </a:r>
            </a:p>
            <a:p>
              <a:pPr marL="0" lvl="1">
                <a:lnSpc>
                  <a:spcPct val="90000"/>
                </a:lnSpc>
                <a:buFontTx/>
                <a:buBlip>
                  <a:blip r:embed="rId4"/>
                </a:buBlip>
                <a:defRPr/>
              </a:pPr>
              <a:r>
                <a:rPr lang="ru-RU" sz="1600"/>
                <a:t> цветотерапия</a:t>
              </a:r>
            </a:p>
            <a:p>
              <a:pPr marL="0" lvl="1">
                <a:lnSpc>
                  <a:spcPct val="90000"/>
                </a:lnSpc>
                <a:buFontTx/>
                <a:buBlip>
                  <a:blip r:embed="rId4"/>
                </a:buBlip>
                <a:defRPr/>
              </a:pPr>
              <a:r>
                <a:rPr lang="ru-RU" sz="1600"/>
                <a:t> психогимнастика</a:t>
              </a:r>
            </a:p>
            <a:p>
              <a:pPr marL="0" lvl="1">
                <a:lnSpc>
                  <a:spcPct val="90000"/>
                </a:lnSpc>
                <a:buFontTx/>
                <a:buBlip>
                  <a:blip r:embed="rId4"/>
                </a:buBlip>
                <a:defRPr/>
              </a:pPr>
              <a:r>
                <a:rPr lang="ru-RU" sz="1600"/>
                <a:t> фонетическая ритмика</a:t>
              </a:r>
              <a:endParaRPr lang="ru-RU" sz="1600">
                <a:latin typeface="Arial" pitchFamily="34" charset="0"/>
              </a:endParaRPr>
            </a:p>
          </p:txBody>
        </p:sp>
        <p:sp>
          <p:nvSpPr>
            <p:cNvPr id="50191" name="Text Box 6"/>
            <p:cNvSpPr txBox="1">
              <a:spLocks noChangeArrowheads="1"/>
            </p:cNvSpPr>
            <p:nvPr/>
          </p:nvSpPr>
          <p:spPr bwMode="auto">
            <a:xfrm>
              <a:off x="5195" y="2165"/>
              <a:ext cx="4647" cy="362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1600" b="1"/>
                <a:t>Технологии обучения</a:t>
              </a:r>
              <a:endParaRPr lang="ru-RU" sz="1600" b="1">
                <a:latin typeface="Times New Roman" pitchFamily="18" charset="0"/>
              </a:endParaRPr>
            </a:p>
            <a:p>
              <a:pPr algn="ctr">
                <a:lnSpc>
                  <a:spcPct val="90000"/>
                </a:lnSpc>
                <a:defRPr/>
              </a:pPr>
              <a:r>
                <a:rPr lang="ru-RU" sz="1600" b="1"/>
                <a:t>здоровому образу жизни</a:t>
              </a:r>
            </a:p>
            <a:p>
              <a:pPr marL="0" lvl="1">
                <a:lnSpc>
                  <a:spcPct val="90000"/>
                </a:lnSpc>
                <a:buFontTx/>
                <a:buBlip>
                  <a:blip r:embed="rId5"/>
                </a:buBlip>
                <a:defRPr/>
              </a:pPr>
              <a:r>
                <a:rPr lang="ru-RU" sz="1600"/>
                <a:t> физкультурные занятия</a:t>
              </a:r>
            </a:p>
            <a:p>
              <a:pPr marL="0" lvl="1">
                <a:lnSpc>
                  <a:spcPct val="90000"/>
                </a:lnSpc>
                <a:buFontTx/>
                <a:buBlip>
                  <a:blip r:embed="rId5"/>
                </a:buBlip>
                <a:defRPr/>
              </a:pPr>
              <a:r>
                <a:rPr lang="ru-RU" sz="1600"/>
                <a:t> проблемно-игровые </a:t>
              </a:r>
              <a:br>
                <a:rPr lang="ru-RU" sz="1600"/>
              </a:br>
              <a:r>
                <a:rPr lang="ru-RU" sz="1600"/>
                <a:t>    занятия</a:t>
              </a:r>
            </a:p>
            <a:p>
              <a:pPr marL="0" lvl="1">
                <a:lnSpc>
                  <a:spcPct val="90000"/>
                </a:lnSpc>
                <a:buFontTx/>
                <a:buBlip>
                  <a:blip r:embed="rId5"/>
                </a:buBlip>
                <a:defRPr/>
              </a:pPr>
              <a:r>
                <a:rPr lang="ru-RU" sz="1600"/>
                <a:t> коммуникативные игры</a:t>
              </a:r>
            </a:p>
            <a:p>
              <a:pPr marL="0" lvl="1">
                <a:lnSpc>
                  <a:spcPct val="90000"/>
                </a:lnSpc>
                <a:buFontTx/>
                <a:buBlip>
                  <a:blip r:embed="rId5"/>
                </a:buBlip>
                <a:defRPr/>
              </a:pPr>
              <a:r>
                <a:rPr lang="ru-RU" sz="1600"/>
                <a:t> занятия из серии «Здоровье»</a:t>
              </a:r>
            </a:p>
            <a:p>
              <a:pPr marL="0" lvl="1">
                <a:lnSpc>
                  <a:spcPct val="90000"/>
                </a:lnSpc>
                <a:buFontTx/>
                <a:buBlip>
                  <a:blip r:embed="rId5"/>
                </a:buBlip>
                <a:defRPr/>
              </a:pPr>
              <a:r>
                <a:rPr lang="ru-RU" sz="1600"/>
                <a:t> самомассаж</a:t>
              </a:r>
            </a:p>
            <a:p>
              <a:pPr marL="0" lvl="1">
                <a:lnSpc>
                  <a:spcPct val="90000"/>
                </a:lnSpc>
                <a:buFontTx/>
                <a:buBlip>
                  <a:blip r:embed="rId5"/>
                </a:buBlip>
                <a:defRPr/>
              </a:pPr>
              <a:r>
                <a:rPr lang="ru-RU" sz="1600"/>
                <a:t> биологическая обратная </a:t>
              </a:r>
              <a:br>
                <a:rPr lang="ru-RU" sz="1600"/>
              </a:br>
              <a:r>
                <a:rPr lang="ru-RU" sz="1600"/>
                <a:t>    связь (БОС)</a:t>
              </a:r>
            </a:p>
            <a:p>
              <a:pPr>
                <a:lnSpc>
                  <a:spcPct val="90000"/>
                </a:lnSpc>
                <a:buFontTx/>
                <a:buBlip>
                  <a:blip r:embed="rId5"/>
                </a:buBlip>
                <a:defRPr/>
              </a:pPr>
              <a:endParaRPr lang="ru-RU" sz="1400">
                <a:latin typeface="Times New Roman" pitchFamily="18" charset="0"/>
              </a:endParaRPr>
            </a:p>
            <a:p>
              <a:pPr>
                <a:lnSpc>
                  <a:spcPct val="90000"/>
                </a:lnSpc>
                <a:buFontTx/>
                <a:buBlip>
                  <a:blip r:embed="rId5"/>
                </a:buBlip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50186" name="AutoShape 5"/>
          <p:cNvSpPr>
            <a:spLocks noChangeArrowheads="1"/>
          </p:cNvSpPr>
          <p:nvPr/>
        </p:nvSpPr>
        <p:spPr bwMode="auto">
          <a:xfrm>
            <a:off x="4427538" y="2636838"/>
            <a:ext cx="360362" cy="504825"/>
          </a:xfrm>
          <a:prstGeom prst="downArrow">
            <a:avLst>
              <a:gd name="adj1" fmla="val 39102"/>
              <a:gd name="adj2" fmla="val 55705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eaVert"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DEFBE-18F9-4187-93B0-3A6D901A51A0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4340225"/>
            <a:ext cx="7775575" cy="1752600"/>
          </a:xfrm>
        </p:spPr>
        <p:txBody>
          <a:bodyPr rtlCol="0" anchor="b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«Социально-коммуникативное развитие»</a:t>
            </a:r>
            <a:endParaRPr lang="ru-RU" sz="4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4" descr="D:\ПРОСВЕЩЕНИЕ\Картинки разные\Доналд_Золан\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597" y="405064"/>
            <a:ext cx="4508806" cy="3600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353425" cy="1223963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800" b="1"/>
              <a:t>Основная цель</a:t>
            </a:r>
          </a:p>
          <a:p>
            <a:pPr algn="ctr">
              <a:lnSpc>
                <a:spcPct val="90000"/>
              </a:lnSpc>
              <a:defRPr/>
            </a:pPr>
            <a:r>
              <a:rPr lang="ru-RU" b="1"/>
              <a:t>позитивная социализация детей дошкольного возраста, </a:t>
            </a:r>
          </a:p>
          <a:p>
            <a:pPr algn="ctr">
              <a:lnSpc>
                <a:spcPct val="90000"/>
              </a:lnSpc>
              <a:defRPr/>
            </a:pPr>
            <a:r>
              <a:rPr lang="ru-RU" b="1"/>
              <a:t>приобщение детей к социокультурным нормам, традициям семьи,</a:t>
            </a:r>
            <a:br>
              <a:rPr lang="ru-RU" b="1"/>
            </a:br>
            <a:r>
              <a:rPr lang="ru-RU" b="1"/>
              <a:t>общества и государства</a:t>
            </a:r>
            <a:endParaRPr lang="ru-RU"/>
          </a:p>
        </p:txBody>
      </p:sp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323850" y="2276475"/>
            <a:ext cx="8424863" cy="3816350"/>
            <a:chOff x="591" y="3721"/>
            <a:chExt cx="13266" cy="6013"/>
          </a:xfrm>
        </p:grpSpPr>
        <p:sp>
          <p:nvSpPr>
            <p:cNvPr id="52230" name="Text Box 4"/>
            <p:cNvSpPr txBox="1">
              <a:spLocks noChangeArrowheads="1"/>
            </p:cNvSpPr>
            <p:nvPr/>
          </p:nvSpPr>
          <p:spPr bwMode="auto">
            <a:xfrm>
              <a:off x="591" y="3721"/>
              <a:ext cx="13266" cy="6013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2800" b="1"/>
                <a:t>Задачи социально-коммуникативного развития</a:t>
              </a:r>
              <a:br>
                <a:rPr lang="ru-RU" sz="2800" b="1"/>
              </a:br>
              <a:r>
                <a:rPr lang="ru-RU" sz="2800" b="1"/>
                <a:t> </a:t>
              </a:r>
              <a:r>
                <a:rPr lang="ru-RU" b="1"/>
                <a:t>в федеральном государственном образовательном стандарте ДО</a:t>
              </a:r>
              <a:endParaRPr lang="ru-RU"/>
            </a:p>
          </p:txBody>
        </p:sp>
        <p:sp>
          <p:nvSpPr>
            <p:cNvPr id="52231" name="Text Box 5"/>
            <p:cNvSpPr txBox="1">
              <a:spLocks noChangeArrowheads="1"/>
            </p:cNvSpPr>
            <p:nvPr/>
          </p:nvSpPr>
          <p:spPr bwMode="auto">
            <a:xfrm>
              <a:off x="706" y="4857"/>
              <a:ext cx="3175" cy="21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/>
            <a:p>
              <a:pPr>
                <a:lnSpc>
                  <a:spcPct val="90000"/>
                </a:lnSpc>
                <a:defRPr/>
              </a:pPr>
              <a:r>
                <a:rPr lang="ru-RU" sz="1600"/>
                <a:t>Усвоение норм</a:t>
              </a:r>
              <a:br>
                <a:rPr lang="ru-RU" sz="1600"/>
              </a:br>
              <a:r>
                <a:rPr lang="ru-RU" sz="1600"/>
                <a:t>и ценностей, приня-тых в обществе, включая моральные и нравственные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ru-RU" sz="1600"/>
                <a:t>ценности</a:t>
              </a:r>
            </a:p>
          </p:txBody>
        </p:sp>
        <p:sp>
          <p:nvSpPr>
            <p:cNvPr id="52232" name="Text Box 6"/>
            <p:cNvSpPr txBox="1">
              <a:spLocks noChangeArrowheads="1"/>
            </p:cNvSpPr>
            <p:nvPr/>
          </p:nvSpPr>
          <p:spPr bwMode="auto">
            <a:xfrm>
              <a:off x="4106" y="4857"/>
              <a:ext cx="2835" cy="21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/>
            <a:p>
              <a:pPr>
                <a:lnSpc>
                  <a:spcPct val="90000"/>
                </a:lnSpc>
                <a:defRPr/>
              </a:pPr>
              <a:r>
                <a:rPr lang="ru-RU" sz="1600"/>
                <a:t>Развитие общения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ru-RU" sz="1600"/>
                <a:t>и взаимодействия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ru-RU" sz="1600"/>
                <a:t>ребёнка со взрослыми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ru-RU" sz="1600"/>
                <a:t>и сверстниками</a:t>
              </a:r>
            </a:p>
          </p:txBody>
        </p:sp>
        <p:sp>
          <p:nvSpPr>
            <p:cNvPr id="52233" name="Text Box 7"/>
            <p:cNvSpPr txBox="1">
              <a:spLocks noChangeArrowheads="1"/>
            </p:cNvSpPr>
            <p:nvPr/>
          </p:nvSpPr>
          <p:spPr bwMode="auto">
            <a:xfrm>
              <a:off x="11022" y="7238"/>
              <a:ext cx="2610" cy="22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/>
            <a:p>
              <a:pPr>
                <a:lnSpc>
                  <a:spcPct val="90000"/>
                </a:lnSpc>
                <a:defRPr/>
              </a:pPr>
              <a:r>
                <a:rPr lang="ru-RU" sz="1600"/>
                <a:t>Формирование готовности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ru-RU" sz="1600"/>
                <a:t>к совместной деятельности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ru-RU" sz="1600"/>
                <a:t>со сверстниками </a:t>
              </a:r>
            </a:p>
          </p:txBody>
        </p:sp>
        <p:sp>
          <p:nvSpPr>
            <p:cNvPr id="52234" name="Text Box 8"/>
            <p:cNvSpPr txBox="1">
              <a:spLocks noChangeArrowheads="1"/>
            </p:cNvSpPr>
            <p:nvPr/>
          </p:nvSpPr>
          <p:spPr bwMode="auto">
            <a:xfrm>
              <a:off x="7168" y="4857"/>
              <a:ext cx="3062" cy="21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/>
            <a:p>
              <a:pPr>
                <a:lnSpc>
                  <a:spcPct val="90000"/>
                </a:lnSpc>
                <a:defRPr/>
              </a:pPr>
              <a:r>
                <a:rPr lang="ru-RU" sz="1600"/>
                <a:t>Становление самостоятельности, целенаправленно-сти и саморегуля-ции собственных действий</a:t>
              </a:r>
            </a:p>
          </p:txBody>
        </p:sp>
        <p:sp>
          <p:nvSpPr>
            <p:cNvPr id="52235" name="Text Box 9"/>
            <p:cNvSpPr txBox="1">
              <a:spLocks noChangeArrowheads="1"/>
            </p:cNvSpPr>
            <p:nvPr/>
          </p:nvSpPr>
          <p:spPr bwMode="auto">
            <a:xfrm>
              <a:off x="10512" y="4857"/>
              <a:ext cx="3120" cy="21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/>
            <a:p>
              <a:pPr>
                <a:lnSpc>
                  <a:spcPct val="90000"/>
                </a:lnSpc>
                <a:defRPr/>
              </a:pPr>
              <a:r>
                <a:rPr lang="ru-RU" sz="1600"/>
                <a:t>Развитие социаль-ного и эмоциональ-ного интеллекта,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ru-RU" sz="1600"/>
                <a:t>эмоциональной отзывчивости,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ru-RU" sz="1600"/>
                <a:t>сопереживания</a:t>
              </a:r>
            </a:p>
          </p:txBody>
        </p:sp>
        <p:sp>
          <p:nvSpPr>
            <p:cNvPr id="52236" name="Text Box 10"/>
            <p:cNvSpPr txBox="1">
              <a:spLocks noChangeArrowheads="1"/>
            </p:cNvSpPr>
            <p:nvPr/>
          </p:nvSpPr>
          <p:spPr bwMode="auto">
            <a:xfrm>
              <a:off x="706" y="7238"/>
              <a:ext cx="4534" cy="22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/>
            <a:p>
              <a:pPr>
                <a:lnSpc>
                  <a:spcPct val="90000"/>
                </a:lnSpc>
                <a:defRPr/>
              </a:pPr>
              <a:r>
                <a:rPr lang="ru-RU" sz="1600"/>
                <a:t>Формирование уважительного отношения и чувства принадлежности к своей семье и к сообществу детей</a:t>
              </a:r>
              <a:br>
                <a:rPr lang="ru-RU" sz="1600"/>
              </a:br>
              <a:r>
                <a:rPr lang="ru-RU" sz="1600"/>
                <a:t>и взрослых в Организации</a:t>
              </a:r>
            </a:p>
          </p:txBody>
        </p:sp>
        <p:sp>
          <p:nvSpPr>
            <p:cNvPr id="52237" name="Text Box 11"/>
            <p:cNvSpPr txBox="1">
              <a:spLocks noChangeArrowheads="1"/>
            </p:cNvSpPr>
            <p:nvPr/>
          </p:nvSpPr>
          <p:spPr bwMode="auto">
            <a:xfrm>
              <a:off x="5468" y="7238"/>
              <a:ext cx="2495" cy="22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/>
            <a:p>
              <a:pPr>
                <a:lnSpc>
                  <a:spcPct val="90000"/>
                </a:lnSpc>
                <a:defRPr/>
              </a:pPr>
              <a:r>
                <a:rPr lang="ru-RU" sz="1600"/>
                <a:t>Формирование позитивных установок</a:t>
              </a:r>
              <a:br>
                <a:rPr lang="ru-RU" sz="1600"/>
              </a:br>
              <a:r>
                <a:rPr lang="ru-RU" sz="1600"/>
                <a:t>к различным</a:t>
              </a:r>
              <a:br>
                <a:rPr lang="ru-RU" sz="1600"/>
              </a:br>
              <a:r>
                <a:rPr lang="ru-RU" sz="1600"/>
                <a:t>видам труда</a:t>
              </a:r>
              <a:br>
                <a:rPr lang="ru-RU" sz="1600"/>
              </a:br>
              <a:r>
                <a:rPr lang="ru-RU" sz="1600"/>
                <a:t>и творчества </a:t>
              </a:r>
            </a:p>
          </p:txBody>
        </p:sp>
        <p:sp>
          <p:nvSpPr>
            <p:cNvPr id="52238" name="Text Box 12"/>
            <p:cNvSpPr txBox="1">
              <a:spLocks noChangeArrowheads="1"/>
            </p:cNvSpPr>
            <p:nvPr/>
          </p:nvSpPr>
          <p:spPr bwMode="auto">
            <a:xfrm>
              <a:off x="8188" y="7238"/>
              <a:ext cx="2607" cy="22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</p:spPr>
          <p:txBody>
            <a:bodyPr anchor="ctr"/>
            <a:lstStyle/>
            <a:p>
              <a:pPr>
                <a:lnSpc>
                  <a:spcPct val="90000"/>
                </a:lnSpc>
                <a:defRPr/>
              </a:pPr>
              <a:r>
                <a:rPr lang="ru-RU" sz="1600"/>
                <a:t>Формирование основ безопасного поведения</a:t>
              </a:r>
              <a:br>
                <a:rPr lang="ru-RU" sz="1600"/>
              </a:br>
              <a:r>
                <a:rPr lang="ru-RU" sz="1600"/>
                <a:t>в быту, социуме, природе</a:t>
              </a:r>
            </a:p>
          </p:txBody>
        </p:sp>
      </p:grpSp>
      <p:sp>
        <p:nvSpPr>
          <p:cNvPr id="52228" name="AutoShape 5"/>
          <p:cNvSpPr>
            <a:spLocks noChangeArrowheads="1"/>
          </p:cNvSpPr>
          <p:nvPr/>
        </p:nvSpPr>
        <p:spPr bwMode="auto">
          <a:xfrm>
            <a:off x="4435475" y="1628775"/>
            <a:ext cx="352425" cy="576263"/>
          </a:xfrm>
          <a:prstGeom prst="downArrow">
            <a:avLst>
              <a:gd name="adj1" fmla="val 39102"/>
              <a:gd name="adj2" fmla="val 55685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eaVert"/>
          <a:lstStyle/>
          <a:p>
            <a:pPr>
              <a:defRPr/>
            </a:pPr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CA88B-ECF2-4268-9551-2A18F70D2202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684213" y="908050"/>
            <a:ext cx="7991475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>
                <a:solidFill>
                  <a:srgbClr val="FF0000"/>
                </a:solidFill>
                <a:cs typeface="Times New Roman" pitchFamily="18" charset="0"/>
              </a:rPr>
              <a:t>Основная общеобразовательная программа</a:t>
            </a:r>
            <a:endParaRPr lang="en-US" altLang="ru-RU" sz="3200" b="1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3200" b="1">
                <a:cs typeface="Times New Roman" pitchFamily="18" charset="0"/>
              </a:rPr>
              <a:t> </a:t>
            </a:r>
            <a:r>
              <a:rPr lang="ru-RU" altLang="ru-RU" sz="3200" b="1">
                <a:solidFill>
                  <a:srgbClr val="002060"/>
                </a:solidFill>
                <a:cs typeface="Times New Roman" pitchFamily="18" charset="0"/>
              </a:rPr>
              <a:t>это нормативно-управленческий документ дошкольного учреждения, характеризующий специфику содержания образования, особенности организации воспитательно-образовательного процесса, характер оказываемых образовательных</a:t>
            </a:r>
            <a:br>
              <a:rPr lang="ru-RU" altLang="ru-RU" sz="3200" b="1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altLang="ru-RU" sz="3200" b="1">
                <a:solidFill>
                  <a:srgbClr val="002060"/>
                </a:solidFill>
                <a:cs typeface="Times New Roman" pitchFamily="18" charset="0"/>
              </a:rPr>
              <a:t>и медицинских услуг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733D8-63EE-4EBD-8DDE-AF6CE4954D6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468313" y="549275"/>
            <a:ext cx="8207375" cy="5543550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63500" dir="3187806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800" b="1"/>
              <a:t>Основные направления</a:t>
            </a:r>
          </a:p>
          <a:p>
            <a:pPr algn="ctr">
              <a:defRPr/>
            </a:pPr>
            <a:r>
              <a:rPr lang="ru-RU" sz="2000" b="1"/>
              <a:t>реализации образовательной области</a:t>
            </a:r>
          </a:p>
          <a:p>
            <a:pPr algn="ctr">
              <a:defRPr/>
            </a:pPr>
            <a:r>
              <a:rPr lang="ru-RU" sz="2000" b="1"/>
              <a:t>«Социально-коммуникативное развитие»</a:t>
            </a:r>
          </a:p>
          <a:p>
            <a:pPr>
              <a:defRPr/>
            </a:pPr>
            <a:endParaRPr lang="ru-RU"/>
          </a:p>
        </p:txBody>
      </p:sp>
      <p:pic>
        <p:nvPicPr>
          <p:cNvPr id="28680" name="Picture 8" descr="D:\ПРОСВЕЩЕНИЕ\Картинки разные\Доналд_Золан\38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6444208" y="1700808"/>
            <a:ext cx="2232248" cy="223224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8681" name="Picture 9" descr="D:\ПРОСВЕЩЕНИЕ\Картинки разные\Доналд_Золан\44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755576" y="4005064"/>
            <a:ext cx="3055260" cy="213737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4643438" y="1844675"/>
            <a:ext cx="1981200" cy="1223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600" b="1"/>
              <a:t>Формирование основ безопасного поведения в быту, социуме, природе</a:t>
            </a:r>
            <a:endParaRPr lang="ru-RU" sz="1600"/>
          </a:p>
        </p:txBody>
      </p:sp>
      <p:pic>
        <p:nvPicPr>
          <p:cNvPr id="28682" name="Picture 10" descr="D:\ПРОСВЕЩЕНИЕ\Картинки разные\Доналд_Золан\93.jpg"/>
          <p:cNvPicPr>
            <a:picLocks noChangeAspect="1" noChangeArrowheads="1"/>
          </p:cNvPicPr>
          <p:nvPr/>
        </p:nvPicPr>
        <p:blipFill>
          <a:blip r:embed="rId4" cstate="print"/>
          <a:srcRect l="10696" r="11275"/>
          <a:stretch>
            <a:fillRect/>
          </a:stretch>
        </p:blipFill>
        <p:spPr bwMode="auto">
          <a:xfrm>
            <a:off x="539552" y="1700808"/>
            <a:ext cx="2111133" cy="216024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2519363" y="1844675"/>
            <a:ext cx="1981200" cy="1223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600" b="1"/>
              <a:t>Развитие игровой деятельности детей с целью освоения различных социальных ролей</a:t>
            </a:r>
            <a:endParaRPr lang="ru-RU" sz="1600"/>
          </a:p>
        </p:txBody>
      </p:sp>
      <p:sp>
        <p:nvSpPr>
          <p:cNvPr id="53256" name="Text Box 4"/>
          <p:cNvSpPr txBox="1">
            <a:spLocks noChangeArrowheads="1"/>
          </p:cNvSpPr>
          <p:nvPr/>
        </p:nvSpPr>
        <p:spPr bwMode="auto">
          <a:xfrm>
            <a:off x="2519363" y="3213100"/>
            <a:ext cx="1981200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600" b="1"/>
              <a:t>Трудовое воспитание</a:t>
            </a:r>
            <a:endParaRPr lang="ru-RU" sz="1600"/>
          </a:p>
        </p:txBody>
      </p:sp>
      <p:pic>
        <p:nvPicPr>
          <p:cNvPr id="28683" name="Picture 11" descr="D:\ПРОСВЕЩЕНИЕ\Картинки разные\Доналд_Золан\135.jpg"/>
          <p:cNvPicPr>
            <a:picLocks noChangeAspect="1" noChangeArrowheads="1"/>
          </p:cNvPicPr>
          <p:nvPr/>
        </p:nvPicPr>
        <p:blipFill>
          <a:blip r:embed="rId5" cstate="print"/>
          <a:srcRect l="25605" t="22859" r="19254" b="32033"/>
          <a:stretch>
            <a:fillRect/>
          </a:stretch>
        </p:blipFill>
        <p:spPr bwMode="auto">
          <a:xfrm flipH="1">
            <a:off x="5436096" y="4005064"/>
            <a:ext cx="3024336" cy="201622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3258" name="Text Box 6"/>
          <p:cNvSpPr txBox="1">
            <a:spLocks noChangeArrowheads="1"/>
          </p:cNvSpPr>
          <p:nvPr/>
        </p:nvSpPr>
        <p:spPr bwMode="auto">
          <a:xfrm>
            <a:off x="4643438" y="3213100"/>
            <a:ext cx="1981200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600" b="1"/>
              <a:t>Патриотическое воспитание детей дошкольного возраста</a:t>
            </a:r>
            <a:endParaRPr lang="ru-RU" sz="160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928D9-CE29-4243-BF8C-009F24298F05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4340225"/>
            <a:ext cx="7775575" cy="1752600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сюжетно-ролевой игры</a:t>
            </a:r>
            <a:endParaRPr lang="ru-RU" sz="2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5" name="Picture 3" descr="D:\ПРОСВЕЩЕНИЕ\Картинки разные\Доналд_Золан\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92696"/>
            <a:ext cx="5676095" cy="424847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ИГР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ДОШКОЛЬНОГО ВОЗРАСТА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(по Е.В. Зворыгиной и С.Л.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Новоселовой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431800" y="1844675"/>
            <a:ext cx="2765425" cy="720725"/>
          </a:xfrm>
          <a:prstGeom prst="wedgeRoundRectCallout">
            <a:avLst>
              <a:gd name="adj1" fmla="val 47370"/>
              <a:gd name="adj2" fmla="val -93094"/>
              <a:gd name="adj3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Игры, возникающие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по инициативе детей 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431800" y="2709863"/>
            <a:ext cx="2763838" cy="14398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+mn-lt"/>
              </a:rPr>
              <a:t>Игры-экспериментирования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Игры с природными</a:t>
            </a:r>
            <a:br>
              <a:rPr lang="ru-RU" sz="1600" dirty="0">
                <a:solidFill>
                  <a:srgbClr val="000000"/>
                </a:solidFill>
                <a:latin typeface="+mn-lt"/>
              </a:rPr>
            </a:br>
            <a:r>
              <a:rPr lang="ru-RU" sz="1600" dirty="0">
                <a:solidFill>
                  <a:srgbClr val="000000"/>
                </a:solidFill>
                <a:latin typeface="+mn-lt"/>
              </a:rPr>
              <a:t>  объектами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Игры с игрушками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Игры с животными</a:t>
            </a:r>
            <a:endParaRPr lang="ru-RU" sz="1600" dirty="0">
              <a:latin typeface="+mn-lt"/>
            </a:endParaRP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431800" y="4310063"/>
            <a:ext cx="2771775" cy="1752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+mn-lt"/>
              </a:rPr>
              <a:t>Сюжетные самодеятельные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+mn-lt"/>
              </a:rPr>
              <a:t>игры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Сюжетно–</a:t>
            </a:r>
            <a:r>
              <a:rPr lang="ru-RU" sz="1600" dirty="0" err="1">
                <a:solidFill>
                  <a:srgbClr val="000000"/>
                </a:solidFill>
                <a:latin typeface="+mn-lt"/>
              </a:rPr>
              <a:t>отобразительные</a:t>
            </a:r>
            <a:endParaRPr lang="ru-RU" sz="16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Сюжетно-ролевые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Режиссерские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Театрализованные</a:t>
            </a:r>
            <a:endParaRPr lang="ru-RU" sz="1600" dirty="0">
              <a:latin typeface="+mn-lt"/>
            </a:endParaRP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3492500" y="1844675"/>
            <a:ext cx="3005138" cy="720725"/>
          </a:xfrm>
          <a:prstGeom prst="wedgeRoundRectCallout">
            <a:avLst>
              <a:gd name="adj1" fmla="val 20759"/>
              <a:gd name="adj2" fmla="val -81732"/>
              <a:gd name="adj3" fmla="val 16667"/>
            </a:avLst>
          </a:pr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Игры, возникающие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по инициативе взрослого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3554413" y="2709863"/>
            <a:ext cx="2898775" cy="14398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+mn-lt"/>
              </a:rPr>
              <a:t>Обучающие игры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Сюжетно-дидактические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Подвижные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Музыкально-дидактические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Учебные</a:t>
            </a:r>
            <a:endParaRPr lang="ru-RU" sz="1600" dirty="0">
              <a:latin typeface="+mn-lt"/>
            </a:endParaRP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3554413" y="4292600"/>
            <a:ext cx="2889250" cy="17287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rgbClr val="000000"/>
                </a:solidFill>
                <a:latin typeface="+mn-lt"/>
              </a:rPr>
              <a:t>Досуговые</a:t>
            </a:r>
            <a:r>
              <a:rPr lang="ru-RU" sz="1600" b="1" dirty="0">
                <a:solidFill>
                  <a:srgbClr val="000000"/>
                </a:solidFill>
                <a:latin typeface="+mn-lt"/>
              </a:rPr>
              <a:t> игры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Интеллектуальные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Игры-забавы, развлечения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Театрализованные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Празднично-карнавальные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Компьютерные</a:t>
            </a:r>
            <a:endParaRPr lang="ru-RU" sz="1600" dirty="0">
              <a:latin typeface="+mn-lt"/>
            </a:endParaRP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6732588" y="1844675"/>
            <a:ext cx="1930400" cy="720725"/>
          </a:xfrm>
          <a:prstGeom prst="wedgeRoundRectCallout">
            <a:avLst>
              <a:gd name="adj1" fmla="val -50322"/>
              <a:gd name="adj2" fmla="val -84512"/>
              <a:gd name="adj3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Народные игры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830" name="AutoShape 14"/>
          <p:cNvSpPr>
            <a:spLocks noChangeAspect="1" noChangeArrowheads="1"/>
          </p:cNvSpPr>
          <p:nvPr/>
        </p:nvSpPr>
        <p:spPr bwMode="auto">
          <a:xfrm>
            <a:off x="6732588" y="2709863"/>
            <a:ext cx="1979612" cy="1027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+mn-lt"/>
              </a:rPr>
              <a:t>Обрядовые игры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Семейные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Сезонные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Культовые</a:t>
            </a:r>
            <a:endParaRPr lang="ru-RU" sz="1600" dirty="0">
              <a:latin typeface="+mn-lt"/>
            </a:endParaRPr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>
            <a:off x="6732588" y="3860800"/>
            <a:ext cx="1979612" cy="1081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rgbClr val="000000"/>
                </a:solidFill>
                <a:latin typeface="+mn-lt"/>
              </a:rPr>
              <a:t>Тренинговые</a:t>
            </a:r>
            <a:r>
              <a:rPr lang="ru-RU" sz="1600" b="1" dirty="0">
                <a:solidFill>
                  <a:srgbClr val="000000"/>
                </a:solidFill>
                <a:latin typeface="+mn-lt"/>
              </a:rPr>
              <a:t> игры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Интеллектуальные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Сенсомоторные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Адаптивные</a:t>
            </a:r>
            <a:endParaRPr lang="ru-RU" sz="1600" dirty="0">
              <a:latin typeface="+mn-lt"/>
            </a:endParaRPr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>
            <a:off x="6732588" y="5030788"/>
            <a:ext cx="1979612" cy="10080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rgbClr val="000000"/>
                </a:solidFill>
                <a:latin typeface="+mn-lt"/>
              </a:rPr>
              <a:t>Досуговые</a:t>
            </a:r>
            <a:r>
              <a:rPr lang="ru-RU" sz="1600" b="1" dirty="0">
                <a:solidFill>
                  <a:srgbClr val="000000"/>
                </a:solidFill>
                <a:latin typeface="+mn-lt"/>
              </a:rPr>
              <a:t> игры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Игрища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Тихие игры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Игры-забавы</a:t>
            </a:r>
            <a:endParaRPr lang="ru-RU" sz="1600" dirty="0">
              <a:latin typeface="+mn-lt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6EC2-2FFB-45DB-8392-D9FC81873E84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как ведущая деятельность детей дошкольного возраста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6323" name="Group 2"/>
          <p:cNvGrpSpPr>
            <a:grpSpLocks/>
          </p:cNvGrpSpPr>
          <p:nvPr/>
        </p:nvGrpSpPr>
        <p:grpSpPr bwMode="auto">
          <a:xfrm>
            <a:off x="395288" y="1524000"/>
            <a:ext cx="8281987" cy="4497388"/>
            <a:chOff x="1298" y="6278"/>
            <a:chExt cx="13041" cy="7081"/>
          </a:xfrm>
        </p:grpSpPr>
        <p:sp>
          <p:nvSpPr>
            <p:cNvPr id="56325" name="Text Box 3" descr="Букет"/>
            <p:cNvSpPr txBox="1">
              <a:spLocks noChangeArrowheads="1"/>
            </p:cNvSpPr>
            <p:nvPr/>
          </p:nvSpPr>
          <p:spPr bwMode="auto">
            <a:xfrm>
              <a:off x="1298" y="6278"/>
              <a:ext cx="13041" cy="708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2200" b="1"/>
                <a:t>Сюжетная самодеятельная игра как деятельность</a:t>
              </a:r>
              <a:br>
                <a:rPr lang="ru-RU" sz="2200" b="1"/>
              </a:br>
              <a:r>
                <a:rPr lang="ru-RU" sz="2200" b="1"/>
                <a:t>предъявляет к ребенку ряд требований,</a:t>
              </a:r>
              <a:br>
                <a:rPr lang="ru-RU" sz="2200" b="1"/>
              </a:br>
              <a:r>
                <a:rPr lang="ru-RU" sz="2200" b="1"/>
                <a:t>способствующих формированию психических новообразований:</a:t>
              </a:r>
              <a:endParaRPr lang="ru-RU" sz="2200"/>
            </a:p>
          </p:txBody>
        </p:sp>
        <p:sp>
          <p:nvSpPr>
            <p:cNvPr id="56326" name="Text Box 4"/>
            <p:cNvSpPr txBox="1">
              <a:spLocks noChangeArrowheads="1"/>
            </p:cNvSpPr>
            <p:nvPr/>
          </p:nvSpPr>
          <p:spPr bwMode="auto">
            <a:xfrm>
              <a:off x="1638" y="7916"/>
              <a:ext cx="3685" cy="4990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Wingdings" pitchFamily="2" charset="2"/>
                <a:buChar char="v"/>
              </a:pPr>
              <a:r>
                <a:rPr lang="ru-RU" altLang="ru-RU" b="1">
                  <a:solidFill>
                    <a:srgbClr val="000000"/>
                  </a:solidFill>
                </a:rPr>
                <a:t> </a:t>
              </a:r>
              <a:r>
                <a:rPr lang="ru-RU" altLang="ru-RU">
                  <a:solidFill>
                    <a:srgbClr val="000000"/>
                  </a:solidFill>
                </a:rPr>
                <a:t>Действие  в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ru-RU" altLang="ru-RU">
                  <a:solidFill>
                    <a:srgbClr val="000000"/>
                  </a:solidFill>
                </a:rPr>
                <a:t>воображаемом плане способствует </a:t>
              </a:r>
              <a:r>
                <a:rPr lang="ru-RU" altLang="ru-RU" b="1">
                  <a:solidFill>
                    <a:srgbClr val="000000"/>
                  </a:solidFill>
                </a:rPr>
                <a:t>развитию символической функции мышления</a:t>
              </a:r>
            </a:p>
            <a:p>
              <a:pPr algn="ctr">
                <a:lnSpc>
                  <a:spcPct val="90000"/>
                </a:lnSpc>
                <a:buFont typeface="Wingdings" pitchFamily="2" charset="2"/>
                <a:buChar char="v"/>
              </a:pPr>
              <a:r>
                <a:rPr lang="ru-RU" altLang="ru-RU" b="1">
                  <a:solidFill>
                    <a:srgbClr val="000000"/>
                  </a:solidFill>
                </a:rPr>
                <a:t> </a:t>
              </a:r>
              <a:r>
                <a:rPr lang="ru-RU" altLang="ru-RU">
                  <a:solidFill>
                    <a:srgbClr val="000000"/>
                  </a:solidFill>
                </a:rPr>
                <a:t>Наличие воображаемой ситуации способствует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b="1">
                  <a:solidFill>
                    <a:srgbClr val="000000"/>
                  </a:solidFill>
                </a:rPr>
                <a:t>формированию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b="1">
                  <a:solidFill>
                    <a:srgbClr val="000000"/>
                  </a:solidFill>
                </a:rPr>
                <a:t>плана представлений</a:t>
              </a:r>
              <a:endParaRPr lang="ru-RU" altLang="ru-RU"/>
            </a:p>
          </p:txBody>
        </p:sp>
        <p:sp>
          <p:nvSpPr>
            <p:cNvPr id="56327" name="Text Box 5"/>
            <p:cNvSpPr txBox="1">
              <a:spLocks noChangeArrowheads="1"/>
            </p:cNvSpPr>
            <p:nvPr/>
          </p:nvSpPr>
          <p:spPr bwMode="auto">
            <a:xfrm>
              <a:off x="5947" y="7916"/>
              <a:ext cx="3685" cy="4990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Wingdings" pitchFamily="2" charset="2"/>
                <a:buChar char="v"/>
              </a:pPr>
              <a:r>
                <a:rPr lang="ru-RU" altLang="ru-RU">
                  <a:solidFill>
                    <a:srgbClr val="000000"/>
                  </a:solidFill>
                </a:rPr>
                <a:t> Игра направлена на воспроизведение </a:t>
              </a:r>
              <a:r>
                <a:rPr lang="ru-RU" altLang="ru-RU" b="1">
                  <a:solidFill>
                    <a:srgbClr val="000000"/>
                  </a:solidFill>
                </a:rPr>
                <a:t>человеческих взаимоотношений, </a:t>
              </a:r>
              <a:r>
                <a:rPr lang="ru-RU" altLang="ru-RU">
                  <a:solidFill>
                    <a:srgbClr val="000000"/>
                  </a:solidFill>
                </a:rPr>
                <a:t>следовательно,</a:t>
              </a:r>
              <a:br>
                <a:rPr lang="ru-RU" altLang="ru-RU">
                  <a:solidFill>
                    <a:srgbClr val="000000"/>
                  </a:solidFill>
                </a:rPr>
              </a:br>
              <a:r>
                <a:rPr lang="ru-RU" altLang="ru-RU">
                  <a:solidFill>
                    <a:srgbClr val="000000"/>
                  </a:solidFill>
                </a:rPr>
                <a:t>она способствует формированию 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>
                  <a:solidFill>
                    <a:srgbClr val="000000"/>
                  </a:solidFill>
                </a:rPr>
                <a:t>у ребенка </a:t>
              </a:r>
              <a:r>
                <a:rPr lang="ru-RU" altLang="ru-RU" b="1">
                  <a:solidFill>
                    <a:srgbClr val="000000"/>
                  </a:solidFill>
                </a:rPr>
                <a:t>способности определенным образом в них ориентироваться </a:t>
              </a:r>
              <a:endParaRPr lang="ru-RU" altLang="ru-RU"/>
            </a:p>
          </p:txBody>
        </p:sp>
        <p:sp>
          <p:nvSpPr>
            <p:cNvPr id="56328" name="Text Box 6"/>
            <p:cNvSpPr txBox="1">
              <a:spLocks noChangeArrowheads="1"/>
            </p:cNvSpPr>
            <p:nvPr/>
          </p:nvSpPr>
          <p:spPr bwMode="auto">
            <a:xfrm>
              <a:off x="10256" y="7916"/>
              <a:ext cx="3685" cy="4990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Wingdings" pitchFamily="2" charset="2"/>
                <a:buChar char="v"/>
              </a:pPr>
              <a:r>
                <a:rPr lang="ru-RU" altLang="ru-RU">
                  <a:solidFill>
                    <a:srgbClr val="000000"/>
                  </a:solidFill>
                </a:rPr>
                <a:t> Необходимость согласовывать игровые действия способствует </a:t>
              </a:r>
              <a:r>
                <a:rPr lang="ru-RU" altLang="ru-RU" b="1">
                  <a:solidFill>
                    <a:srgbClr val="000000"/>
                  </a:solidFill>
                </a:rPr>
                <a:t>формированию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b="1">
                  <a:solidFill>
                    <a:srgbClr val="000000"/>
                  </a:solidFill>
                </a:rPr>
                <a:t>реальных взаимоотношений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b="1">
                  <a:solidFill>
                    <a:srgbClr val="000000"/>
                  </a:solidFill>
                </a:rPr>
                <a:t>между играющими детьми</a:t>
              </a:r>
            </a:p>
            <a:p>
              <a:pPr algn="ctr">
                <a:lnSpc>
                  <a:spcPct val="90000"/>
                </a:lnSpc>
              </a:pPr>
              <a:endParaRPr lang="ru-RU" altLang="ru-RU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4C2D5-5C63-4D7D-8C7C-08546E092F64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как ведущая деятельность детей дошкольного возраста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7347" name="Group 2"/>
          <p:cNvGrpSpPr>
            <a:grpSpLocks/>
          </p:cNvGrpSpPr>
          <p:nvPr/>
        </p:nvGrpSpPr>
        <p:grpSpPr bwMode="auto">
          <a:xfrm>
            <a:off x="395288" y="1484313"/>
            <a:ext cx="8353425" cy="4608512"/>
            <a:chOff x="1136" y="2080"/>
            <a:chExt cx="9798" cy="7258"/>
          </a:xfrm>
        </p:grpSpPr>
        <p:sp>
          <p:nvSpPr>
            <p:cNvPr id="57349" name="Text Box 3" descr="Голубая тисненая бумага"/>
            <p:cNvSpPr txBox="1">
              <a:spLocks noChangeArrowheads="1"/>
            </p:cNvSpPr>
            <p:nvPr/>
          </p:nvSpPr>
          <p:spPr bwMode="auto">
            <a:xfrm>
              <a:off x="1136" y="2080"/>
              <a:ext cx="9798" cy="725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9940" name="Text Box 4"/>
            <p:cNvSpPr txBox="1">
              <a:spLocks noChangeArrowheads="1"/>
            </p:cNvSpPr>
            <p:nvPr/>
          </p:nvSpPr>
          <p:spPr bwMode="auto">
            <a:xfrm>
              <a:off x="1305" y="2273"/>
              <a:ext cx="9459" cy="10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spcBef>
                  <a:spcPts val="300"/>
                </a:spcBef>
                <a:defRPr/>
              </a:pPr>
              <a:r>
                <a:rPr lang="ru-RU" sz="2400" b="1" dirty="0">
                  <a:latin typeface="Arial" pitchFamily="34" charset="0"/>
                </a:rPr>
                <a:t>Метод руководства сюжетно-ролевой игрой</a:t>
              </a:r>
              <a:br>
                <a:rPr lang="ru-RU" sz="2400" b="1" dirty="0">
                  <a:latin typeface="Arial" pitchFamily="34" charset="0"/>
                </a:rPr>
              </a:br>
              <a:r>
                <a:rPr lang="ru-RU" sz="1600" b="1" dirty="0">
                  <a:latin typeface="Arial" pitchFamily="34" charset="0"/>
                </a:rPr>
                <a:t>Н.Я. </a:t>
              </a:r>
              <a:r>
                <a:rPr lang="ru-RU" sz="1600" b="1" dirty="0" err="1">
                  <a:latin typeface="Arial" pitchFamily="34" charset="0"/>
                </a:rPr>
                <a:t>Михайленко</a:t>
              </a:r>
              <a:r>
                <a:rPr lang="ru-RU" sz="1600" b="1" dirty="0">
                  <a:latin typeface="Arial" pitchFamily="34" charset="0"/>
                </a:rPr>
                <a:t> и Н.А Коротковой</a:t>
              </a:r>
              <a:endParaRPr lang="ru-RU" dirty="0">
                <a:latin typeface="Arial" pitchFamily="34" charset="0"/>
              </a:endParaRPr>
            </a:p>
          </p:txBody>
        </p:sp>
        <p:sp>
          <p:nvSpPr>
            <p:cNvPr id="39941" name="AutoShape 5"/>
            <p:cNvSpPr>
              <a:spLocks noChangeArrowheads="1"/>
            </p:cNvSpPr>
            <p:nvPr/>
          </p:nvSpPr>
          <p:spPr bwMode="auto">
            <a:xfrm>
              <a:off x="3089" y="6843"/>
              <a:ext cx="5891" cy="2268"/>
            </a:xfrm>
            <a:prstGeom prst="wedgeRectCallout">
              <a:avLst>
                <a:gd name="adj1" fmla="val -166"/>
                <a:gd name="adj2" fmla="val -199217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0000"/>
                  </a:solidFill>
                  <a:latin typeface="Arial" pitchFamily="34" charset="0"/>
                </a:rPr>
                <a:t>Третий принцип: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0000"/>
                  </a:solidFill>
                  <a:latin typeface="Arial" pitchFamily="34" charset="0"/>
                </a:rPr>
                <a:t>на каждом возрастном этапе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0000"/>
                  </a:solidFill>
                  <a:latin typeface="Arial" pitchFamily="34" charset="0"/>
                </a:rPr>
                <a:t>при формировании игровых умений необходимо ориентировать детей как на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0000"/>
                  </a:solidFill>
                  <a:latin typeface="Arial" pitchFamily="34" charset="0"/>
                </a:rPr>
                <a:t>осуществление игрового действия,</a:t>
              </a:r>
              <a:br>
                <a:rPr lang="ru-RU" sz="1600" dirty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ru-RU" sz="1600" dirty="0">
                  <a:solidFill>
                    <a:srgbClr val="000000"/>
                  </a:solidFill>
                  <a:latin typeface="Arial" pitchFamily="34" charset="0"/>
                </a:rPr>
                <a:t>так и на </a:t>
              </a:r>
              <a:r>
                <a:rPr lang="ru-RU" sz="1600" b="1" i="1" dirty="0">
                  <a:solidFill>
                    <a:srgbClr val="000000"/>
                  </a:solidFill>
                  <a:latin typeface="Arial" pitchFamily="34" charset="0"/>
                </a:rPr>
                <a:t>пояснение его смысла партнерам</a:t>
              </a:r>
              <a:endParaRPr lang="ru-RU" sz="1600" b="1" i="1" dirty="0">
                <a:latin typeface="Arial" pitchFamily="34" charset="0"/>
              </a:endParaRPr>
            </a:p>
          </p:txBody>
        </p:sp>
        <p:sp>
          <p:nvSpPr>
            <p:cNvPr id="39942" name="AutoShape 6"/>
            <p:cNvSpPr>
              <a:spLocks noChangeArrowheads="1"/>
            </p:cNvSpPr>
            <p:nvPr/>
          </p:nvSpPr>
          <p:spPr bwMode="auto">
            <a:xfrm>
              <a:off x="1305" y="4008"/>
              <a:ext cx="3733" cy="1988"/>
            </a:xfrm>
            <a:prstGeom prst="wedgeRectCallout">
              <a:avLst>
                <a:gd name="adj1" fmla="val 35391"/>
                <a:gd name="adj2" fmla="val -79718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0000"/>
                  </a:solidFill>
                  <a:latin typeface="Arial" pitchFamily="34" charset="0"/>
                </a:rPr>
                <a:t>Первый принцип: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0000"/>
                  </a:solidFill>
                  <a:latin typeface="Arial" pitchFamily="34" charset="0"/>
                </a:rPr>
                <a:t>для того, чтобы дети овладели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0000"/>
                  </a:solidFill>
                  <a:latin typeface="Arial" pitchFamily="34" charset="0"/>
                </a:rPr>
                <a:t>игровыми умениями,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0000"/>
                  </a:solidFill>
                  <a:latin typeface="Arial" pitchFamily="34" charset="0"/>
                </a:rPr>
                <a:t>воспитатель должен</a:t>
              </a:r>
              <a:br>
                <a:rPr lang="ru-RU" sz="1600" dirty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ru-RU" sz="1600" b="1" i="1" dirty="0">
                  <a:solidFill>
                    <a:srgbClr val="000000"/>
                  </a:solidFill>
                  <a:latin typeface="Arial" pitchFamily="34" charset="0"/>
                </a:rPr>
                <a:t>играть вместе с ними</a:t>
              </a:r>
            </a:p>
            <a:p>
              <a:pPr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latin typeface="Arial" pitchFamily="34" charset="0"/>
              </a:endParaRPr>
            </a:p>
          </p:txBody>
        </p:sp>
        <p:sp>
          <p:nvSpPr>
            <p:cNvPr id="39943" name="AutoShape 7"/>
            <p:cNvSpPr>
              <a:spLocks noChangeArrowheads="1"/>
            </p:cNvSpPr>
            <p:nvPr/>
          </p:nvSpPr>
          <p:spPr bwMode="auto">
            <a:xfrm>
              <a:off x="6204" y="4008"/>
              <a:ext cx="4486" cy="2610"/>
            </a:xfrm>
            <a:prstGeom prst="wedgeRectCallout">
              <a:avLst>
                <a:gd name="adj1" fmla="val -35617"/>
                <a:gd name="adj2" fmla="val -6954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0000"/>
                  </a:solidFill>
                  <a:latin typeface="Arial" pitchFamily="34" charset="0"/>
                </a:rPr>
                <a:t>Второй принцип: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0000"/>
                  </a:solidFill>
                  <a:latin typeface="Arial" pitchFamily="34" charset="0"/>
                </a:rPr>
                <a:t>на каждом возрастном этапе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0000"/>
                  </a:solidFill>
                  <a:latin typeface="Arial" pitchFamily="34" charset="0"/>
                </a:rPr>
                <a:t>игра развертывается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0000"/>
                  </a:solidFill>
                  <a:latin typeface="Arial" pitchFamily="34" charset="0"/>
                </a:rPr>
                <a:t>особым образом, так, чтобы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0000"/>
                  </a:solidFill>
                  <a:latin typeface="Arial" pitchFamily="34" charset="0"/>
                </a:rPr>
                <a:t>детьми «открывался»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0000"/>
                  </a:solidFill>
                  <a:latin typeface="Arial" pitchFamily="34" charset="0"/>
                </a:rPr>
                <a:t>и усваивался новый, </a:t>
              </a:r>
              <a:r>
                <a:rPr lang="ru-RU" sz="1600" b="1" i="1" dirty="0">
                  <a:solidFill>
                    <a:srgbClr val="000000"/>
                  </a:solidFill>
                  <a:latin typeface="Arial" pitchFamily="34" charset="0"/>
                </a:rPr>
                <a:t>более сложный способ построения игры</a:t>
              </a:r>
              <a:endParaRPr lang="ru-RU" sz="1600" b="1" i="1" dirty="0">
                <a:latin typeface="Arial" pitchFamily="34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6317C-DB52-4DBE-BB89-63EA7C87E6DD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как ведущая деятельность детей дошкольного возраста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8371" name="Группа 18"/>
          <p:cNvGrpSpPr>
            <a:grpSpLocks/>
          </p:cNvGrpSpPr>
          <p:nvPr/>
        </p:nvGrpSpPr>
        <p:grpSpPr bwMode="auto">
          <a:xfrm>
            <a:off x="1763713" y="1603375"/>
            <a:ext cx="5688012" cy="4849813"/>
            <a:chOff x="1559268" y="1988840"/>
            <a:chExt cx="4695842" cy="3697288"/>
          </a:xfrm>
        </p:grpSpPr>
        <p:sp>
          <p:nvSpPr>
            <p:cNvPr id="40965" name="Text Box 5"/>
            <p:cNvSpPr txBox="1">
              <a:spLocks noChangeArrowheads="1"/>
            </p:cNvSpPr>
            <p:nvPr/>
          </p:nvSpPr>
          <p:spPr bwMode="auto">
            <a:xfrm>
              <a:off x="1559268" y="1988840"/>
              <a:ext cx="4695842" cy="36972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atin typeface="Arial" pitchFamily="34" charset="0"/>
                </a:rPr>
                <a:t>Комплексный метод руководства игрой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Times New Roman" pitchFamily="18" charset="0"/>
                </a:rPr>
                <a:t>Е.В. Зворыгиной, С.Л. </a:t>
              </a:r>
              <a:r>
                <a:rPr lang="ru-RU" sz="1600" b="1" dirty="0" err="1">
                  <a:latin typeface="Times New Roman" pitchFamily="18" charset="0"/>
                </a:rPr>
                <a:t>Новоселовой</a:t>
              </a:r>
              <a:r>
                <a:rPr lang="ru-RU" sz="1600" b="1" dirty="0">
                  <a:latin typeface="Times New Roman" pitchFamily="18" charset="0"/>
                </a:rPr>
                <a:t> </a:t>
              </a:r>
              <a:endParaRPr lang="ru-RU" sz="1600" dirty="0">
                <a:latin typeface="Arial" pitchFamily="34" charset="0"/>
              </a:endParaRPr>
            </a:p>
          </p:txBody>
        </p:sp>
        <p:sp>
          <p:nvSpPr>
            <p:cNvPr id="58376" name="Text Box 6"/>
            <p:cNvSpPr txBox="1">
              <a:spLocks noChangeArrowheads="1"/>
            </p:cNvSpPr>
            <p:nvPr/>
          </p:nvSpPr>
          <p:spPr bwMode="auto">
            <a:xfrm>
              <a:off x="3889374" y="2996014"/>
              <a:ext cx="1171575" cy="1043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400" b="1"/>
                <a:t>4. 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400" b="1"/>
                <a:t>Активизация проблемного общения взрослого</a:t>
              </a:r>
              <a:br>
                <a:rPr lang="ru-RU" altLang="ru-RU" sz="1400" b="1"/>
              </a:br>
              <a:r>
                <a:rPr lang="ru-RU" altLang="ru-RU" sz="1400" b="1"/>
                <a:t>с детьми</a:t>
              </a:r>
              <a:endParaRPr lang="ru-RU" altLang="ru-RU" sz="1400"/>
            </a:p>
          </p:txBody>
        </p:sp>
        <p:sp>
          <p:nvSpPr>
            <p:cNvPr id="58377" name="Text Box 7"/>
            <p:cNvSpPr txBox="1">
              <a:spLocks noChangeArrowheads="1"/>
            </p:cNvSpPr>
            <p:nvPr/>
          </p:nvSpPr>
          <p:spPr bwMode="auto">
            <a:xfrm>
              <a:off x="2751047" y="2996014"/>
              <a:ext cx="1185862" cy="933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400" b="1"/>
                <a:t>3. 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400" b="1"/>
                <a:t>Развивающая предметно-игровая среда</a:t>
              </a:r>
              <a:endParaRPr lang="ru-RU" altLang="ru-RU" sz="1400"/>
            </a:p>
          </p:txBody>
        </p:sp>
        <p:sp>
          <p:nvSpPr>
            <p:cNvPr id="58378" name="Text Box 8"/>
            <p:cNvSpPr txBox="1">
              <a:spLocks noChangeArrowheads="1"/>
            </p:cNvSpPr>
            <p:nvPr/>
          </p:nvSpPr>
          <p:spPr bwMode="auto">
            <a:xfrm>
              <a:off x="3889374" y="3984219"/>
              <a:ext cx="1352549" cy="1116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400" b="1"/>
                <a:t>2.</a:t>
              </a:r>
              <a:br>
                <a:rPr lang="ru-RU" altLang="ru-RU" sz="1400" b="1"/>
              </a:br>
              <a:r>
                <a:rPr lang="ru-RU" altLang="ru-RU" sz="1400" b="1"/>
                <a:t>Передача игровой культуры ребенку </a:t>
              </a:r>
              <a:r>
                <a:rPr lang="ru-RU" altLang="ru-RU" sz="1200"/>
                <a:t>(обучающие игры, досуговые игры, народные игры)</a:t>
              </a:r>
            </a:p>
          </p:txBody>
        </p:sp>
        <p:sp>
          <p:nvSpPr>
            <p:cNvPr id="58379" name="Text Box 9"/>
            <p:cNvSpPr txBox="1">
              <a:spLocks noChangeArrowheads="1"/>
            </p:cNvSpPr>
            <p:nvPr/>
          </p:nvSpPr>
          <p:spPr bwMode="auto">
            <a:xfrm>
              <a:off x="2748089" y="3984219"/>
              <a:ext cx="1185863" cy="90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400" b="1"/>
                <a:t>1.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400" b="1"/>
                <a:t> Обогащение детей знаниями</a:t>
              </a:r>
              <a:br>
                <a:rPr lang="ru-RU" altLang="ru-RU" sz="1400" b="1"/>
              </a:br>
              <a:r>
                <a:rPr lang="ru-RU" altLang="ru-RU" sz="1400" b="1"/>
                <a:t>и опытом дея-тельности</a:t>
              </a:r>
            </a:p>
            <a:p>
              <a:pPr algn="ctr">
                <a:lnSpc>
                  <a:spcPct val="90000"/>
                </a:lnSpc>
              </a:pPr>
              <a:endParaRPr lang="ru-RU" altLang="ru-RU" sz="1400"/>
            </a:p>
          </p:txBody>
        </p:sp>
        <p:sp>
          <p:nvSpPr>
            <p:cNvPr id="5838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435225" y="2642890"/>
              <a:ext cx="2987675" cy="25558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1726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ПЕДАГОГИЧЕСКАЯ ПОДДЕРЖКА САМОДЕЯТЕЛЬНЫХ ИГР</a:t>
              </a:r>
            </a:p>
          </p:txBody>
        </p:sp>
        <p:sp>
          <p:nvSpPr>
            <p:cNvPr id="58381" name="WordArt 11"/>
            <p:cNvSpPr>
              <a:spLocks noChangeArrowheads="1" noChangeShapeType="1" noTextEdit="1"/>
            </p:cNvSpPr>
            <p:nvPr/>
          </p:nvSpPr>
          <p:spPr bwMode="auto">
            <a:xfrm flipH="1" flipV="1">
              <a:off x="2435225" y="2709565"/>
              <a:ext cx="2987675" cy="25558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1726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ОБЕСПЕЧЕНИЕ ПЕДАГОГИЧЕСКИХ УСЛОВИЙ РАЗВИТИЯ ИГРЫ</a:t>
              </a:r>
            </a:p>
          </p:txBody>
        </p:sp>
      </p:grpSp>
      <p:sp>
        <p:nvSpPr>
          <p:cNvPr id="58372" name="Line 12"/>
          <p:cNvSpPr>
            <a:spLocks noChangeShapeType="1"/>
          </p:cNvSpPr>
          <p:nvPr/>
        </p:nvSpPr>
        <p:spPr bwMode="auto">
          <a:xfrm>
            <a:off x="4572000" y="2565400"/>
            <a:ext cx="0" cy="3240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73" name="Line 13"/>
          <p:cNvSpPr>
            <a:spLocks noChangeShapeType="1"/>
          </p:cNvSpPr>
          <p:nvPr/>
        </p:nvSpPr>
        <p:spPr bwMode="auto">
          <a:xfrm>
            <a:off x="2843213" y="4221163"/>
            <a:ext cx="35290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A5125-35DF-48E6-8E97-39CEC64B52AE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4340225"/>
            <a:ext cx="7775575" cy="1752600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Патриотическое воспитание</a:t>
            </a:r>
            <a:endParaRPr lang="ru-RU" sz="2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1" descr="D:\ПРОСВЕЩЕНИЕ\Картинки разные\Доналд_Золан\135.jpg"/>
          <p:cNvPicPr>
            <a:picLocks noChangeAspect="1" noChangeArrowheads="1"/>
          </p:cNvPicPr>
          <p:nvPr/>
        </p:nvPicPr>
        <p:blipFill>
          <a:blip r:embed="rId2" cstate="print"/>
          <a:srcRect l="25605" t="22859" r="19254" b="32033"/>
          <a:stretch>
            <a:fillRect/>
          </a:stretch>
        </p:blipFill>
        <p:spPr bwMode="auto">
          <a:xfrm flipH="1">
            <a:off x="1835696" y="1004731"/>
            <a:ext cx="5472608" cy="364840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Компоненты патриотического воспитания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0419" name="Group 2"/>
          <p:cNvGrpSpPr>
            <a:grpSpLocks/>
          </p:cNvGrpSpPr>
          <p:nvPr/>
        </p:nvGrpSpPr>
        <p:grpSpPr bwMode="auto">
          <a:xfrm>
            <a:off x="422275" y="1773238"/>
            <a:ext cx="8253413" cy="4824412"/>
            <a:chOff x="377" y="3218"/>
            <a:chExt cx="12772" cy="7597"/>
          </a:xfrm>
        </p:grpSpPr>
        <p:grpSp>
          <p:nvGrpSpPr>
            <p:cNvPr id="60421" name="Group 4"/>
            <p:cNvGrpSpPr>
              <a:grpSpLocks/>
            </p:cNvGrpSpPr>
            <p:nvPr/>
          </p:nvGrpSpPr>
          <p:grpSpPr bwMode="auto">
            <a:xfrm>
              <a:off x="377" y="3218"/>
              <a:ext cx="3629" cy="6803"/>
              <a:chOff x="774" y="2934"/>
              <a:chExt cx="3629" cy="6803"/>
            </a:xfrm>
          </p:grpSpPr>
          <p:sp>
            <p:nvSpPr>
              <p:cNvPr id="60428" name="AutoShape 5" descr="Почтовая бумага"/>
              <p:cNvSpPr>
                <a:spLocks noChangeArrowheads="1"/>
              </p:cNvSpPr>
              <p:nvPr/>
            </p:nvSpPr>
            <p:spPr bwMode="auto">
              <a:xfrm>
                <a:off x="774" y="2934"/>
                <a:ext cx="3619" cy="1665"/>
              </a:xfrm>
              <a:prstGeom prst="wedgeRoundRectCallout">
                <a:avLst>
                  <a:gd name="adj1" fmla="val 40727"/>
                  <a:gd name="adj2" fmla="val -72708"/>
                  <a:gd name="adj3" fmla="val 16667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996633"/>
                </a:outerShdw>
              </a:effectLst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sz="2000" b="1">
                    <a:solidFill>
                      <a:srgbClr val="000000"/>
                    </a:solidFill>
                  </a:rPr>
                  <a:t>Содержательный</a:t>
                </a: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 b="1">
                    <a:solidFill>
                      <a:srgbClr val="000000"/>
                    </a:solidFill>
                  </a:rPr>
                  <a:t>(представления ребенка </a:t>
                </a: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 b="1">
                    <a:solidFill>
                      <a:srgbClr val="000000"/>
                    </a:solidFill>
                  </a:rPr>
                  <a:t>об окружающем мире)</a:t>
                </a:r>
                <a:endParaRPr lang="ru-RU" sz="1600">
                  <a:latin typeface="Arial" pitchFamily="34" charset="0"/>
                </a:endParaRPr>
              </a:p>
            </p:txBody>
          </p:sp>
          <p:sp>
            <p:nvSpPr>
              <p:cNvPr id="60429" name="Text Box 6" descr="Почтовая бумага"/>
              <p:cNvSpPr txBox="1">
                <a:spLocks noChangeArrowheads="1"/>
              </p:cNvSpPr>
              <p:nvPr/>
            </p:nvSpPr>
            <p:spPr bwMode="auto">
              <a:xfrm>
                <a:off x="791" y="4859"/>
                <a:ext cx="3611" cy="4877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>
                <a:outerShdw dist="107763" dir="18900000" algn="ctr" rotWithShape="0">
                  <a:srgbClr val="996633"/>
                </a:outerShdw>
              </a:effectLst>
            </p:spPr>
            <p:txBody>
              <a:bodyPr/>
              <a:lstStyle/>
              <a:p>
                <a:pPr marL="0" lvl="1">
                  <a:lnSpc>
                    <a:spcPct val="90000"/>
                  </a:lnSpc>
                  <a:spcAft>
                    <a:spcPts val="600"/>
                  </a:spcAft>
                  <a:buClr>
                    <a:srgbClr val="000000"/>
                  </a:buClr>
                  <a:buFont typeface="Times New Roman" pitchFamily="18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</a:rPr>
                  <a:t> О культуре народа, его</a:t>
                </a:r>
                <a:br>
                  <a:rPr lang="ru-RU" sz="1600" b="1">
                    <a:solidFill>
                      <a:srgbClr val="000000"/>
                    </a:solidFill>
                  </a:rPr>
                </a:br>
                <a:r>
                  <a:rPr lang="ru-RU" sz="1600" b="1">
                    <a:solidFill>
                      <a:srgbClr val="000000"/>
                    </a:solidFill>
                  </a:rPr>
                  <a:t>  традициях, творчестве</a:t>
                </a:r>
              </a:p>
              <a:p>
                <a:pPr marL="0" lvl="1">
                  <a:lnSpc>
                    <a:spcPct val="90000"/>
                  </a:lnSpc>
                  <a:spcAft>
                    <a:spcPts val="600"/>
                  </a:spcAft>
                  <a:buClr>
                    <a:srgbClr val="000000"/>
                  </a:buClr>
                  <a:buFont typeface="Times New Roman" pitchFamily="18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</a:rPr>
                  <a:t> О природе родного </a:t>
                </a:r>
                <a:br>
                  <a:rPr lang="ru-RU" sz="1600" b="1">
                    <a:solidFill>
                      <a:srgbClr val="000000"/>
                    </a:solidFill>
                  </a:rPr>
                </a:br>
                <a:r>
                  <a:rPr lang="ru-RU" sz="1600" b="1">
                    <a:solidFill>
                      <a:srgbClr val="000000"/>
                    </a:solidFill>
                  </a:rPr>
                  <a:t>  края и страны</a:t>
                </a:r>
                <a:br>
                  <a:rPr lang="ru-RU" sz="1600" b="1">
                    <a:solidFill>
                      <a:srgbClr val="000000"/>
                    </a:solidFill>
                  </a:rPr>
                </a:br>
                <a:r>
                  <a:rPr lang="ru-RU" sz="1600" b="1">
                    <a:solidFill>
                      <a:srgbClr val="000000"/>
                    </a:solidFill>
                  </a:rPr>
                  <a:t>  и деятельности </a:t>
                </a:r>
                <a:br>
                  <a:rPr lang="ru-RU" sz="1600" b="1">
                    <a:solidFill>
                      <a:srgbClr val="000000"/>
                    </a:solidFill>
                  </a:rPr>
                </a:br>
                <a:r>
                  <a:rPr lang="ru-RU" sz="1600" b="1">
                    <a:solidFill>
                      <a:srgbClr val="000000"/>
                    </a:solidFill>
                  </a:rPr>
                  <a:t>  человека в природе</a:t>
                </a:r>
              </a:p>
              <a:p>
                <a:pPr>
                  <a:lnSpc>
                    <a:spcPct val="90000"/>
                  </a:lnSpc>
                  <a:buClr>
                    <a:srgbClr val="000000"/>
                  </a:buClr>
                  <a:buFont typeface="Times New Roman" pitchFamily="18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</a:rPr>
                  <a:t> Об истории страны,</a:t>
                </a:r>
                <a:br>
                  <a:rPr lang="ru-RU" sz="1600" b="1">
                    <a:solidFill>
                      <a:srgbClr val="000000"/>
                    </a:solidFill>
                  </a:rPr>
                </a:br>
                <a:r>
                  <a:rPr lang="ru-RU" sz="1600" b="1">
                    <a:solidFill>
                      <a:srgbClr val="000000"/>
                    </a:solidFill>
                  </a:rPr>
                  <a:t>  отраженной в </a:t>
                </a:r>
                <a:br>
                  <a:rPr lang="ru-RU" sz="1600" b="1">
                    <a:solidFill>
                      <a:srgbClr val="000000"/>
                    </a:solidFill>
                  </a:rPr>
                </a:br>
                <a:r>
                  <a:rPr lang="ru-RU" sz="1600" b="1">
                    <a:solidFill>
                      <a:srgbClr val="000000"/>
                    </a:solidFill>
                  </a:rPr>
                  <a:t>  названиях улиц, </a:t>
                </a:r>
                <a:br>
                  <a:rPr lang="ru-RU" sz="1600" b="1">
                    <a:solidFill>
                      <a:srgbClr val="000000"/>
                    </a:solidFill>
                  </a:rPr>
                </a:br>
                <a:r>
                  <a:rPr lang="ru-RU" sz="1600" b="1">
                    <a:solidFill>
                      <a:srgbClr val="000000"/>
                    </a:solidFill>
                  </a:rPr>
                  <a:t>  памятниках</a:t>
                </a:r>
              </a:p>
              <a:p>
                <a:pPr>
                  <a:lnSpc>
                    <a:spcPct val="90000"/>
                  </a:lnSpc>
                  <a:buClr>
                    <a:srgbClr val="000000"/>
                  </a:buClr>
                  <a:buFont typeface="Times New Roman" pitchFamily="18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</a:rPr>
                  <a:t> о символике родного</a:t>
                </a:r>
                <a:br>
                  <a:rPr lang="ru-RU" sz="1600" b="1">
                    <a:solidFill>
                      <a:srgbClr val="000000"/>
                    </a:solidFill>
                  </a:rPr>
                </a:br>
                <a:r>
                  <a:rPr lang="ru-RU" sz="1600" b="1">
                    <a:solidFill>
                      <a:srgbClr val="000000"/>
                    </a:solidFill>
                  </a:rPr>
                  <a:t>  города и страны</a:t>
                </a:r>
                <a:br>
                  <a:rPr lang="ru-RU" sz="1600" b="1">
                    <a:solidFill>
                      <a:srgbClr val="000000"/>
                    </a:solidFill>
                  </a:rPr>
                </a:br>
                <a:r>
                  <a:rPr lang="ru-RU" sz="1600" b="1">
                    <a:solidFill>
                      <a:srgbClr val="000000"/>
                    </a:solidFill>
                  </a:rPr>
                  <a:t> (герб, гимн, флаг)</a:t>
                </a:r>
                <a:endParaRPr lang="ru-RU" sz="1600">
                  <a:latin typeface="Arial" pitchFamily="34" charset="0"/>
                </a:endParaRPr>
              </a:p>
            </p:txBody>
          </p:sp>
        </p:grpSp>
        <p:grpSp>
          <p:nvGrpSpPr>
            <p:cNvPr id="60422" name="Group 7"/>
            <p:cNvGrpSpPr>
              <a:grpSpLocks/>
            </p:cNvGrpSpPr>
            <p:nvPr/>
          </p:nvGrpSpPr>
          <p:grpSpPr bwMode="auto">
            <a:xfrm>
              <a:off x="4235" y="3234"/>
              <a:ext cx="5237" cy="7581"/>
              <a:chOff x="4632" y="2950"/>
              <a:chExt cx="5237" cy="7581"/>
            </a:xfrm>
          </p:grpSpPr>
          <p:sp>
            <p:nvSpPr>
              <p:cNvPr id="60426" name="AutoShape 8" descr="Розовая тисненая бумага"/>
              <p:cNvSpPr>
                <a:spLocks noChangeArrowheads="1"/>
              </p:cNvSpPr>
              <p:nvPr/>
            </p:nvSpPr>
            <p:spPr bwMode="auto">
              <a:xfrm>
                <a:off x="4631" y="2949"/>
                <a:ext cx="5238" cy="1685"/>
              </a:xfrm>
              <a:prstGeom prst="wedgeRoundRectCallout">
                <a:avLst>
                  <a:gd name="adj1" fmla="val -21963"/>
                  <a:gd name="adj2" fmla="val -73579"/>
                  <a:gd name="adj3" fmla="val 16667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996633"/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sz="2000" b="1">
                    <a:solidFill>
                      <a:srgbClr val="000000"/>
                    </a:solidFill>
                  </a:rPr>
                  <a:t>Эмоционально-побудительный</a:t>
                </a: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ru-RU" sz="1400" b="1">
                    <a:solidFill>
                      <a:srgbClr val="000000"/>
                    </a:solidFill>
                  </a:rPr>
                  <a:t>(эмоционально-положительные </a:t>
                </a: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ru-RU" sz="1400" b="1">
                    <a:solidFill>
                      <a:srgbClr val="000000"/>
                    </a:solidFill>
                  </a:rPr>
                  <a:t>чувства ребенка к окружающему миру)</a:t>
                </a:r>
                <a:endParaRPr lang="ru-RU" sz="1400" b="1">
                  <a:latin typeface="Arial" pitchFamily="34" charset="0"/>
                </a:endParaRPr>
              </a:p>
            </p:txBody>
          </p:sp>
          <p:sp>
            <p:nvSpPr>
              <p:cNvPr id="60427" name="Text Box 9" descr="Розовая тисненая бумага"/>
              <p:cNvSpPr txBox="1">
                <a:spLocks noChangeArrowheads="1"/>
              </p:cNvSpPr>
              <p:nvPr/>
            </p:nvSpPr>
            <p:spPr bwMode="auto">
              <a:xfrm>
                <a:off x="4631" y="4861"/>
                <a:ext cx="5238" cy="567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>
                <a:outerShdw dist="107763" dir="18900000" algn="ctr" rotWithShape="0">
                  <a:srgbClr val="996633"/>
                </a:outerShdw>
              </a:effectLst>
            </p:spPr>
            <p:txBody>
              <a:bodyPr/>
              <a:lstStyle/>
              <a:p>
                <a:pPr>
                  <a:lnSpc>
                    <a:spcPct val="90000"/>
                  </a:lnSpc>
                  <a:buSzPts val="1400"/>
                  <a:buFont typeface="Arial" pitchFamily="34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</a:rPr>
                  <a:t>Любовь и чувство привязанности</a:t>
                </a:r>
                <a:br>
                  <a:rPr lang="ru-RU" sz="1600" b="1">
                    <a:solidFill>
                      <a:srgbClr val="000000"/>
                    </a:solidFill>
                  </a:rPr>
                </a:br>
                <a:r>
                  <a:rPr lang="ru-RU" sz="1600" b="1">
                    <a:solidFill>
                      <a:srgbClr val="000000"/>
                    </a:solidFill>
                  </a:rPr>
                  <a:t>  к родной семье и дому</a:t>
                </a:r>
              </a:p>
              <a:p>
                <a:pPr>
                  <a:lnSpc>
                    <a:spcPct val="90000"/>
                  </a:lnSpc>
                  <a:buSzPts val="1400"/>
                  <a:buFont typeface="Arial" pitchFamily="34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</a:rPr>
                  <a:t> Интерес к жизни родного города</a:t>
                </a:r>
                <a:br>
                  <a:rPr lang="ru-RU" sz="1600" b="1">
                    <a:solidFill>
                      <a:srgbClr val="000000"/>
                    </a:solidFill>
                  </a:rPr>
                </a:br>
                <a:r>
                  <a:rPr lang="ru-RU" sz="1600" b="1">
                    <a:solidFill>
                      <a:srgbClr val="000000"/>
                    </a:solidFill>
                  </a:rPr>
                  <a:t>  и страны</a:t>
                </a:r>
              </a:p>
              <a:p>
                <a:pPr>
                  <a:lnSpc>
                    <a:spcPct val="90000"/>
                  </a:lnSpc>
                  <a:buSzPts val="1400"/>
                  <a:buFont typeface="Arial" pitchFamily="34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</a:rPr>
                  <a:t> Гордость за достижения своей</a:t>
                </a:r>
                <a:br>
                  <a:rPr lang="ru-RU" sz="1600" b="1">
                    <a:solidFill>
                      <a:srgbClr val="000000"/>
                    </a:solidFill>
                  </a:rPr>
                </a:br>
                <a:r>
                  <a:rPr lang="ru-RU" sz="1600" b="1">
                    <a:solidFill>
                      <a:srgbClr val="000000"/>
                    </a:solidFill>
                  </a:rPr>
                  <a:t>  страны</a:t>
                </a:r>
              </a:p>
              <a:p>
                <a:pPr>
                  <a:lnSpc>
                    <a:spcPct val="90000"/>
                  </a:lnSpc>
                  <a:buSzPts val="1400"/>
                  <a:buFont typeface="Arial" pitchFamily="34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</a:rPr>
                  <a:t> Уважение к культуре и традициям</a:t>
                </a:r>
                <a:br>
                  <a:rPr lang="ru-RU" sz="1600" b="1">
                    <a:solidFill>
                      <a:srgbClr val="000000"/>
                    </a:solidFill>
                  </a:rPr>
                </a:br>
                <a:r>
                  <a:rPr lang="ru-RU" sz="1600" b="1">
                    <a:solidFill>
                      <a:srgbClr val="000000"/>
                    </a:solidFill>
                  </a:rPr>
                  <a:t>  народа, к историческому </a:t>
                </a:r>
                <a:br>
                  <a:rPr lang="ru-RU" sz="1600" b="1">
                    <a:solidFill>
                      <a:srgbClr val="000000"/>
                    </a:solidFill>
                  </a:rPr>
                </a:br>
                <a:r>
                  <a:rPr lang="ru-RU" sz="1600" b="1">
                    <a:solidFill>
                      <a:srgbClr val="000000"/>
                    </a:solidFill>
                  </a:rPr>
                  <a:t>  прошлому</a:t>
                </a:r>
              </a:p>
              <a:p>
                <a:pPr>
                  <a:lnSpc>
                    <a:spcPct val="90000"/>
                  </a:lnSpc>
                  <a:buSzPts val="1400"/>
                  <a:buFont typeface="Arial" pitchFamily="34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</a:rPr>
                  <a:t> Восхищение народным</a:t>
                </a:r>
                <a:br>
                  <a:rPr lang="ru-RU" sz="1600" b="1">
                    <a:solidFill>
                      <a:srgbClr val="000000"/>
                    </a:solidFill>
                  </a:rPr>
                </a:br>
                <a:r>
                  <a:rPr lang="ru-RU" sz="1600" b="1">
                    <a:solidFill>
                      <a:srgbClr val="000000"/>
                    </a:solidFill>
                  </a:rPr>
                  <a:t>  творчеством</a:t>
                </a:r>
              </a:p>
              <a:p>
                <a:pPr>
                  <a:lnSpc>
                    <a:spcPct val="90000"/>
                  </a:lnSpc>
                  <a:buSzPts val="1400"/>
                  <a:buFont typeface="Arial" pitchFamily="34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</a:rPr>
                  <a:t> Любовь к родной природе,</a:t>
                </a:r>
                <a:br>
                  <a:rPr lang="ru-RU" sz="1600" b="1">
                    <a:solidFill>
                      <a:srgbClr val="000000"/>
                    </a:solidFill>
                  </a:rPr>
                </a:br>
                <a:r>
                  <a:rPr lang="ru-RU" sz="1600" b="1">
                    <a:solidFill>
                      <a:srgbClr val="000000"/>
                    </a:solidFill>
                  </a:rPr>
                  <a:t>  к родному языку</a:t>
                </a:r>
              </a:p>
              <a:p>
                <a:pPr>
                  <a:lnSpc>
                    <a:spcPct val="90000"/>
                  </a:lnSpc>
                  <a:buSzPts val="1400"/>
                  <a:buFont typeface="Arial" pitchFamily="34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</a:rPr>
                  <a:t> Уважение к человеку-труженику</a:t>
                </a:r>
                <a:br>
                  <a:rPr lang="ru-RU" sz="1600" b="1">
                    <a:solidFill>
                      <a:srgbClr val="000000"/>
                    </a:solidFill>
                  </a:rPr>
                </a:br>
                <a:r>
                  <a:rPr lang="ru-RU" sz="1600" b="1">
                    <a:solidFill>
                      <a:srgbClr val="000000"/>
                    </a:solidFill>
                  </a:rPr>
                  <a:t>  и желание принимать посильное</a:t>
                </a:r>
                <a:br>
                  <a:rPr lang="ru-RU" sz="1600" b="1">
                    <a:solidFill>
                      <a:srgbClr val="000000"/>
                    </a:solidFill>
                  </a:rPr>
                </a:br>
                <a:r>
                  <a:rPr lang="ru-RU" sz="1600" b="1">
                    <a:solidFill>
                      <a:srgbClr val="000000"/>
                    </a:solidFill>
                  </a:rPr>
                  <a:t>  участие в труде</a:t>
                </a:r>
                <a:endParaRPr lang="ru-RU" sz="1600">
                  <a:latin typeface="Arial" pitchFamily="34" charset="0"/>
                </a:endParaRPr>
              </a:p>
            </p:txBody>
          </p:sp>
        </p:grpSp>
        <p:grpSp>
          <p:nvGrpSpPr>
            <p:cNvPr id="60423" name="Group 10"/>
            <p:cNvGrpSpPr>
              <a:grpSpLocks/>
            </p:cNvGrpSpPr>
            <p:nvPr/>
          </p:nvGrpSpPr>
          <p:grpSpPr bwMode="auto">
            <a:xfrm>
              <a:off x="9695" y="3218"/>
              <a:ext cx="3454" cy="6690"/>
              <a:chOff x="10092" y="2754"/>
              <a:chExt cx="3454" cy="6690"/>
            </a:xfrm>
          </p:grpSpPr>
          <p:sp>
            <p:nvSpPr>
              <p:cNvPr id="60424" name="AutoShape 11" descr="Упаковочная бумага"/>
              <p:cNvSpPr>
                <a:spLocks noChangeArrowheads="1"/>
              </p:cNvSpPr>
              <p:nvPr/>
            </p:nvSpPr>
            <p:spPr bwMode="auto">
              <a:xfrm>
                <a:off x="10092" y="2754"/>
                <a:ext cx="3454" cy="1700"/>
              </a:xfrm>
              <a:prstGeom prst="wedgeRoundRectCallout">
                <a:avLst>
                  <a:gd name="adj1" fmla="val -40296"/>
                  <a:gd name="adj2" fmla="val -76454"/>
                  <a:gd name="adj3" fmla="val 16667"/>
                </a:avLst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996633"/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sz="2000" b="1">
                    <a:solidFill>
                      <a:srgbClr val="000000"/>
                    </a:solidFill>
                  </a:rPr>
                  <a:t>Деятельностный</a:t>
                </a: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 b="1">
                    <a:solidFill>
                      <a:srgbClr val="000000"/>
                    </a:solidFill>
                  </a:rPr>
                  <a:t>(отражение отношения к миру </a:t>
                </a: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 b="1">
                    <a:solidFill>
                      <a:srgbClr val="000000"/>
                    </a:solidFill>
                  </a:rPr>
                  <a:t>в деятельности</a:t>
                </a:r>
                <a:endParaRPr lang="ru-RU" sz="1600">
                  <a:latin typeface="Arial" pitchFamily="34" charset="0"/>
                </a:endParaRPr>
              </a:p>
            </p:txBody>
          </p:sp>
          <p:sp>
            <p:nvSpPr>
              <p:cNvPr id="60425" name="Text Box 12" descr="Упаковочная бумага"/>
              <p:cNvSpPr txBox="1">
                <a:spLocks noChangeArrowheads="1"/>
              </p:cNvSpPr>
              <p:nvPr/>
            </p:nvSpPr>
            <p:spPr bwMode="auto">
              <a:xfrm>
                <a:off x="10092" y="4681"/>
                <a:ext cx="3454" cy="476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>
                <a:outerShdw dist="107763" dir="18900000" algn="ctr" rotWithShape="0">
                  <a:srgbClr val="996633"/>
                </a:outerShdw>
              </a:effectLst>
            </p:spPr>
            <p:txBody>
              <a:bodyPr/>
              <a:lstStyle/>
              <a:p>
                <a:pPr marL="0" lvl="1">
                  <a:lnSpc>
                    <a:spcPct val="90000"/>
                  </a:lnSpc>
                  <a:spcAft>
                    <a:spcPts val="1200"/>
                  </a:spcAft>
                  <a:buClr>
                    <a:srgbClr val="000000"/>
                  </a:buClr>
                  <a:buFont typeface="Arial" pitchFamily="34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</a:rPr>
                  <a:t> Труд</a:t>
                </a:r>
              </a:p>
              <a:p>
                <a:pPr marL="0" lvl="1">
                  <a:lnSpc>
                    <a:spcPct val="90000"/>
                  </a:lnSpc>
                  <a:spcAft>
                    <a:spcPts val="1200"/>
                  </a:spcAft>
                  <a:buClr>
                    <a:srgbClr val="000000"/>
                  </a:buClr>
                  <a:buFont typeface="Arial" pitchFamily="34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</a:rPr>
                  <a:t> Игра</a:t>
                </a:r>
              </a:p>
              <a:p>
                <a:pPr>
                  <a:lnSpc>
                    <a:spcPct val="90000"/>
                  </a:lnSpc>
                  <a:spcAft>
                    <a:spcPts val="1200"/>
                  </a:spcAft>
                  <a:buClr>
                    <a:srgbClr val="000000"/>
                  </a:buClr>
                  <a:buFont typeface="Arial" pitchFamily="34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</a:rPr>
                  <a:t> Продуктивная</a:t>
                </a:r>
                <a:br>
                  <a:rPr lang="ru-RU" sz="1600" b="1">
                    <a:solidFill>
                      <a:srgbClr val="000000"/>
                    </a:solidFill>
                  </a:rPr>
                </a:br>
                <a:r>
                  <a:rPr lang="ru-RU" sz="1600" b="1">
                    <a:solidFill>
                      <a:srgbClr val="000000"/>
                    </a:solidFill>
                  </a:rPr>
                  <a:t>   деятельность</a:t>
                </a:r>
              </a:p>
              <a:p>
                <a:pPr>
                  <a:lnSpc>
                    <a:spcPct val="90000"/>
                  </a:lnSpc>
                  <a:spcAft>
                    <a:spcPts val="1200"/>
                  </a:spcAft>
                  <a:buClr>
                    <a:srgbClr val="000000"/>
                  </a:buClr>
                  <a:buFont typeface="Arial" pitchFamily="34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</a:rPr>
                  <a:t> Музыкальная</a:t>
                </a:r>
                <a:br>
                  <a:rPr lang="ru-RU" sz="1600" b="1">
                    <a:solidFill>
                      <a:srgbClr val="000000"/>
                    </a:solidFill>
                  </a:rPr>
                </a:br>
                <a:r>
                  <a:rPr lang="ru-RU" sz="1600" b="1">
                    <a:solidFill>
                      <a:srgbClr val="000000"/>
                    </a:solidFill>
                  </a:rPr>
                  <a:t>   деятельность</a:t>
                </a:r>
              </a:p>
              <a:p>
                <a:pPr>
                  <a:lnSpc>
                    <a:spcPct val="90000"/>
                  </a:lnSpc>
                  <a:spcAft>
                    <a:spcPts val="1200"/>
                  </a:spcAft>
                  <a:buClr>
                    <a:srgbClr val="000000"/>
                  </a:buClr>
                  <a:buFont typeface="Arial" pitchFamily="34" charset="0"/>
                  <a:buChar char="•"/>
                  <a:defRPr/>
                </a:pPr>
                <a:r>
                  <a:rPr lang="ru-RU" sz="1600" b="1">
                    <a:solidFill>
                      <a:srgbClr val="000000"/>
                    </a:solidFill>
                  </a:rPr>
                  <a:t> Познавательная</a:t>
                </a:r>
                <a:br>
                  <a:rPr lang="ru-RU" sz="1600" b="1">
                    <a:solidFill>
                      <a:srgbClr val="000000"/>
                    </a:solidFill>
                  </a:rPr>
                </a:br>
                <a:r>
                  <a:rPr lang="ru-RU" sz="1600" b="1">
                    <a:solidFill>
                      <a:srgbClr val="000000"/>
                    </a:solidFill>
                  </a:rPr>
                  <a:t>  деятельность</a:t>
                </a:r>
                <a:endParaRPr lang="ru-RU" sz="1600">
                  <a:latin typeface="Arial" pitchFamily="34" charset="0"/>
                </a:endParaRPr>
              </a:p>
            </p:txBody>
          </p:sp>
        </p:grp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ED33A-C5DA-4ECB-87C5-8E7550D8EEBD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4340225"/>
            <a:ext cx="7775575" cy="1752600"/>
          </a:xfrm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работы по формированию</a:t>
            </a:r>
            <a:b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дошкольников основ безопасности жизнедеятельности</a:t>
            </a:r>
            <a:endParaRPr lang="ru-RU" sz="2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4" name="Picture 2" descr="D:\ПРОСВЕЩЕНИЕ\Картинки разные\Доналд_Золан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26720"/>
            <a:ext cx="5616624" cy="351039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428625" y="549275"/>
            <a:ext cx="8320088" cy="1439863"/>
            <a:chOff x="4176" y="930"/>
            <a:chExt cx="13102" cy="2266"/>
          </a:xfrm>
        </p:grpSpPr>
        <p:sp>
          <p:nvSpPr>
            <p:cNvPr id="62475" name="Text Box 7" descr="Букет"/>
            <p:cNvSpPr txBox="1">
              <a:spLocks noChangeArrowheads="1"/>
            </p:cNvSpPr>
            <p:nvPr/>
          </p:nvSpPr>
          <p:spPr bwMode="auto">
            <a:xfrm>
              <a:off x="4176" y="930"/>
              <a:ext cx="13102" cy="2266"/>
            </a:xfrm>
            <a:prstGeom prst="rect">
              <a:avLst/>
            </a:prstGeom>
            <a:gradFill rotWithShape="1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Bef>
                  <a:spcPts val="150"/>
                </a:spcBef>
                <a:spcAft>
                  <a:spcPts val="150"/>
                </a:spcAft>
                <a:defRPr/>
              </a:pPr>
              <a:r>
                <a:rPr lang="ru-RU" sz="2800" b="1">
                  <a:solidFill>
                    <a:srgbClr val="000000"/>
                  </a:solidFill>
                </a:rPr>
                <a:t>Цели</a:t>
              </a:r>
              <a:endParaRPr lang="ru-RU" sz="2800"/>
            </a:p>
          </p:txBody>
        </p:sp>
        <p:sp>
          <p:nvSpPr>
            <p:cNvPr id="62476" name="Text Box 8"/>
            <p:cNvSpPr txBox="1">
              <a:spLocks noChangeArrowheads="1"/>
            </p:cNvSpPr>
            <p:nvPr/>
          </p:nvSpPr>
          <p:spPr bwMode="auto">
            <a:xfrm>
              <a:off x="4466" y="1722"/>
              <a:ext cx="5895" cy="1247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1">
                  <a:srgbClr val="C4D6EB"/>
                </a:gs>
                <a:gs pos="50000">
                  <a:srgbClr val="FFEBFA"/>
                </a:gs>
                <a:gs pos="64999">
                  <a:srgbClr val="C4D6EB"/>
                </a:gs>
                <a:gs pos="80000">
                  <a:srgbClr val="85C2FF"/>
                </a:gs>
                <a:gs pos="100000">
                  <a:srgbClr val="5E9EFF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622423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b="1">
                  <a:solidFill>
                    <a:srgbClr val="000000"/>
                  </a:solidFill>
                </a:rPr>
                <a:t>формирование основ безопасности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ru-RU" b="1">
                  <a:solidFill>
                    <a:srgbClr val="000000"/>
                  </a:solidFill>
                </a:rPr>
                <a:t>собственной жизнедеятельности</a:t>
              </a:r>
              <a:endParaRPr lang="ru-RU"/>
            </a:p>
          </p:txBody>
        </p:sp>
        <p:sp>
          <p:nvSpPr>
            <p:cNvPr id="62477" name="Text Box 9"/>
            <p:cNvSpPr txBox="1">
              <a:spLocks noChangeArrowheads="1"/>
            </p:cNvSpPr>
            <p:nvPr/>
          </p:nvSpPr>
          <p:spPr bwMode="auto">
            <a:xfrm>
              <a:off x="11043" y="1722"/>
              <a:ext cx="5895" cy="1247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1">
                  <a:srgbClr val="C4D6EB"/>
                </a:gs>
                <a:gs pos="50000">
                  <a:srgbClr val="FFEBFA"/>
                </a:gs>
                <a:gs pos="64999">
                  <a:srgbClr val="C4D6EB"/>
                </a:gs>
                <a:gs pos="80000">
                  <a:srgbClr val="85C2FF"/>
                </a:gs>
                <a:gs pos="100000">
                  <a:srgbClr val="5E9EFF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622423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b="1">
                  <a:solidFill>
                    <a:srgbClr val="000000"/>
                  </a:solidFill>
                </a:rPr>
                <a:t>формирование предпосылок  экологического сознания (безопасности окружающего мира) </a:t>
              </a:r>
              <a:endParaRPr lang="ru-RU"/>
            </a:p>
          </p:txBody>
        </p:sp>
      </p:grpSp>
      <p:grpSp>
        <p:nvGrpSpPr>
          <p:cNvPr id="62467" name="Group 6"/>
          <p:cNvGrpSpPr>
            <a:grpSpLocks/>
          </p:cNvGrpSpPr>
          <p:nvPr/>
        </p:nvGrpSpPr>
        <p:grpSpPr bwMode="auto">
          <a:xfrm>
            <a:off x="395288" y="2565400"/>
            <a:ext cx="8353425" cy="3527425"/>
            <a:chOff x="1161" y="2310"/>
            <a:chExt cx="13154" cy="5557"/>
          </a:xfrm>
        </p:grpSpPr>
        <p:sp>
          <p:nvSpPr>
            <p:cNvPr id="62470" name="Text Box 7"/>
            <p:cNvSpPr txBox="1">
              <a:spLocks noChangeArrowheads="1"/>
            </p:cNvSpPr>
            <p:nvPr/>
          </p:nvSpPr>
          <p:spPr bwMode="auto">
            <a:xfrm>
              <a:off x="1161" y="2310"/>
              <a:ext cx="13154" cy="5557"/>
            </a:xfrm>
            <a:prstGeom prst="rect">
              <a:avLst/>
            </a:prstGeom>
            <a:gradFill rotWithShape="1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99190" dir="3011666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/>
                <a:t>Основные задачи обучения дошкольников ОБЖ</a:t>
              </a:r>
            </a:p>
            <a:p>
              <a:pPr lvl="1" algn="just">
                <a:spcAft>
                  <a:spcPts val="1000"/>
                </a:spcAft>
                <a:defRPr/>
              </a:pPr>
              <a:r>
                <a:rPr lang="ru-RU" sz="1400">
                  <a:latin typeface="Times New Roman" pitchFamily="18" charset="0"/>
                </a:rPr>
                <a:t>.</a:t>
              </a:r>
            </a:p>
            <a:p>
              <a:pPr lvl="1" algn="just">
                <a:spcAft>
                  <a:spcPts val="1000"/>
                </a:spcAft>
                <a:defRPr/>
              </a:pPr>
              <a:r>
                <a:rPr lang="ru-RU" sz="1400">
                  <a:latin typeface="Times New Roman" pitchFamily="18" charset="0"/>
                </a:rPr>
                <a:t>.</a:t>
              </a:r>
            </a:p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2471" name="Text Box 8" descr="Почтовая бумага"/>
            <p:cNvSpPr txBox="1">
              <a:spLocks noChangeArrowheads="1"/>
            </p:cNvSpPr>
            <p:nvPr/>
          </p:nvSpPr>
          <p:spPr bwMode="auto">
            <a:xfrm>
              <a:off x="1388" y="5939"/>
              <a:ext cx="12702" cy="1813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600" b="1"/>
                <a:t>Под </a:t>
              </a:r>
              <a:r>
                <a:rPr lang="ru-RU" sz="1600" b="1" i="1"/>
                <a:t>безопасным поведением </a:t>
              </a:r>
              <a:r>
                <a:rPr lang="ru-RU" sz="1600" b="1"/>
                <a:t>следует понимать такой набор стереотипов</a:t>
              </a:r>
              <a:br>
                <a:rPr lang="ru-RU" sz="1600" b="1"/>
              </a:br>
              <a:r>
                <a:rPr lang="ru-RU" sz="1600" b="1"/>
                <a:t>и сознательных действий в изменяющейся обстановке, который позволяет сохранять индивидуальную целостность и комфортность поведения, предупреждает физический и психический травматизм, создает нормальные условия взаимодействия между людьми</a:t>
              </a:r>
            </a:p>
          </p:txBody>
        </p:sp>
        <p:sp>
          <p:nvSpPr>
            <p:cNvPr id="62472" name="Text Box 9" descr="Пергамент"/>
            <p:cNvSpPr txBox="1">
              <a:spLocks noChangeArrowheads="1"/>
            </p:cNvSpPr>
            <p:nvPr/>
          </p:nvSpPr>
          <p:spPr bwMode="auto">
            <a:xfrm>
              <a:off x="1388" y="2990"/>
              <a:ext cx="3797" cy="272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600" b="1"/>
                <a:t>Научить ребенка ориентироваться</a:t>
              </a:r>
              <a:br>
                <a:rPr lang="ru-RU" sz="1600" b="1"/>
              </a:br>
              <a:r>
                <a:rPr lang="ru-RU" sz="1600" b="1"/>
                <a:t>в окружающей его обстановке и уметь оценивать отдельные элементы обстановки</a:t>
              </a:r>
              <a:br>
                <a:rPr lang="ru-RU" sz="1600" b="1"/>
              </a:br>
              <a:r>
                <a:rPr lang="ru-RU" sz="1600" b="1"/>
                <a:t>с точки зрения</a:t>
              </a:r>
              <a:br>
                <a:rPr lang="ru-RU" sz="1600" b="1"/>
              </a:br>
              <a:r>
                <a:rPr lang="ru-RU" sz="1600" b="1"/>
                <a:t>“Опасно - не опасно”</a:t>
              </a:r>
            </a:p>
          </p:txBody>
        </p:sp>
        <p:sp>
          <p:nvSpPr>
            <p:cNvPr id="62473" name="Text Box 10" descr="Пергамент"/>
            <p:cNvSpPr txBox="1">
              <a:spLocks noChangeArrowheads="1"/>
            </p:cNvSpPr>
            <p:nvPr/>
          </p:nvSpPr>
          <p:spPr bwMode="auto">
            <a:xfrm>
              <a:off x="5583" y="2990"/>
              <a:ext cx="4310" cy="272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600" b="1"/>
                <a:t>Научить ребенка быть внимательным, осторожным</a:t>
              </a:r>
              <a:br>
                <a:rPr lang="ru-RU" sz="1600" b="1"/>
              </a:br>
              <a:r>
                <a:rPr lang="ru-RU" sz="1600" b="1"/>
                <a:t>и предусмотрительным </a:t>
              </a:r>
              <a:r>
                <a:rPr lang="ru-RU" sz="1600"/>
                <a:t>(ребенок должен понимать, к каким последствиям могут привести те или иные его поступки)</a:t>
              </a:r>
            </a:p>
          </p:txBody>
        </p:sp>
        <p:sp>
          <p:nvSpPr>
            <p:cNvPr id="62474" name="Text Box 11" descr="Пергамент"/>
            <p:cNvSpPr txBox="1">
              <a:spLocks noChangeArrowheads="1"/>
            </p:cNvSpPr>
            <p:nvPr/>
          </p:nvSpPr>
          <p:spPr bwMode="auto">
            <a:xfrm>
              <a:off x="10345" y="2990"/>
              <a:ext cx="3800" cy="272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600" b="1"/>
                <a:t>Сформировать важнейшие алгоритмы восприятия и действия, которые лежат в основе безопасного поведения</a:t>
              </a:r>
            </a:p>
          </p:txBody>
        </p:sp>
      </p:grpSp>
      <p:sp>
        <p:nvSpPr>
          <p:cNvPr id="62468" name="AutoShape 5"/>
          <p:cNvSpPr>
            <a:spLocks noChangeArrowheads="1"/>
          </p:cNvSpPr>
          <p:nvPr/>
        </p:nvSpPr>
        <p:spPr bwMode="auto">
          <a:xfrm>
            <a:off x="4435475" y="2060575"/>
            <a:ext cx="352425" cy="431800"/>
          </a:xfrm>
          <a:prstGeom prst="downArrow">
            <a:avLst>
              <a:gd name="adj1" fmla="val 39102"/>
              <a:gd name="adj2" fmla="val 55634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eaVert"/>
          <a:lstStyle/>
          <a:p>
            <a:pPr>
              <a:defRPr/>
            </a:pP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29E06-36EB-441D-A302-257774606A99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74650" y="908050"/>
            <a:ext cx="85010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6666FF"/>
              </a:buClr>
              <a:buFont typeface="Wingdings" pitchFamily="2" charset="2"/>
              <a:buChar char="q"/>
            </a:pPr>
            <a:r>
              <a:rPr lang="ru-RU" altLang="ru-RU" sz="2800">
                <a:cs typeface="Times New Roman" pitchFamily="18" charset="0"/>
              </a:rPr>
              <a:t>  </a:t>
            </a:r>
            <a:r>
              <a:rPr lang="ru-RU" altLang="ru-RU" sz="2800" b="1">
                <a:solidFill>
                  <a:srgbClr val="6666FF"/>
                </a:solidFill>
                <a:cs typeface="Times New Roman" pitchFamily="18" charset="0"/>
              </a:rPr>
              <a:t>как, с учетом конкретных условий, создается</a:t>
            </a:r>
            <a:br>
              <a:rPr lang="ru-RU" altLang="ru-RU" sz="2800" b="1">
                <a:solidFill>
                  <a:srgbClr val="6666FF"/>
                </a:solidFill>
                <a:cs typeface="Times New Roman" pitchFamily="18" charset="0"/>
              </a:rPr>
            </a:br>
            <a:r>
              <a:rPr lang="ru-RU" altLang="ru-RU" sz="2800" b="1">
                <a:solidFill>
                  <a:srgbClr val="6666FF"/>
                </a:solidFill>
                <a:cs typeface="Times New Roman" pitchFamily="18" charset="0"/>
              </a:rPr>
              <a:t>в дошкольном образовательном учреждении любого вида собственная нетрадиционная модель организации обучения, воспитания и развития дошкольников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779588" y="285750"/>
            <a:ext cx="5584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>
                <a:solidFill>
                  <a:srgbClr val="CC0000"/>
                </a:solidFill>
                <a:cs typeface="Times New Roman" pitchFamily="18" charset="0"/>
              </a:rPr>
              <a:t>Программа должна показать:</a:t>
            </a:r>
            <a:endParaRPr lang="ru-RU" altLang="ru-RU" sz="3200">
              <a:cs typeface="Times New Roman" pitchFamily="18" charset="0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357188" y="3068638"/>
            <a:ext cx="774382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339966"/>
              </a:buClr>
              <a:buFont typeface="Wingdings" pitchFamily="2" charset="2"/>
              <a:buChar char="q"/>
            </a:pPr>
            <a:r>
              <a:rPr lang="ru-RU" altLang="ru-RU" sz="2800" b="1">
                <a:cs typeface="Times New Roman" pitchFamily="18" charset="0"/>
              </a:rPr>
              <a:t> </a:t>
            </a:r>
            <a:r>
              <a:rPr lang="ru-RU" altLang="ru-RU" sz="2800" b="1">
                <a:solidFill>
                  <a:srgbClr val="008080"/>
                </a:solidFill>
                <a:cs typeface="Times New Roman" pitchFamily="18" charset="0"/>
              </a:rPr>
              <a:t>какие педагогические технологии обучения применяются в работе с детьми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39725" y="4868863"/>
            <a:ext cx="7832725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altLang="ru-RU" sz="2800" b="1">
                <a:solidFill>
                  <a:srgbClr val="6600FF"/>
                </a:solidFill>
                <a:cs typeface="Times New Roman" pitchFamily="18" charset="0"/>
              </a:rPr>
              <a:t> как повышается мотивация образовательной деятельности  воспитанников дошкольного учреждения</a:t>
            </a:r>
            <a:endParaRPr lang="ru-RU" altLang="ru-RU" sz="2800">
              <a:cs typeface="Times New Roman" pitchFamily="18" charset="0"/>
            </a:endParaRP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357188" y="4003675"/>
            <a:ext cx="673576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ru-RU" altLang="ru-RU" sz="2800" b="1">
                <a:solidFill>
                  <a:srgbClr val="990099"/>
                </a:solidFill>
                <a:cs typeface="Times New Roman" pitchFamily="18" charset="0"/>
              </a:rPr>
              <a:t> как учитываются их индивидуальные особенности, интересы и возможности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91291-7256-45DF-B7A1-49C9C022D16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95288" y="2636838"/>
            <a:ext cx="8353425" cy="3455987"/>
          </a:xfrm>
          <a:prstGeom prst="rect">
            <a:avLst/>
          </a:prstGeom>
          <a:gradFill rotWithShape="1">
            <a:gsLst>
              <a:gs pos="0">
                <a:srgbClr val="FF0000">
                  <a:alpha val="48000"/>
                </a:srgbClr>
              </a:gs>
              <a:gs pos="100000">
                <a:srgbClr val="FFCC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ru-RU" altLang="ru-RU" sz="2400" b="1"/>
              <a:t>Основные принципы работы по воспитанию у детей навыков безопасного поведения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Font typeface="Symbol" pitchFamily="18" charset="2"/>
              <a:buChar char="·"/>
            </a:pPr>
            <a:r>
              <a:rPr lang="ru-RU" altLang="ru-RU" sz="1600" b="1"/>
              <a:t> Важно не механическое заучивание детьми правил безопасного поведения, а воспитание</a:t>
            </a:r>
            <a:br>
              <a:rPr lang="ru-RU" altLang="ru-RU" sz="1600" b="1"/>
            </a:br>
            <a:r>
              <a:rPr lang="ru-RU" altLang="ru-RU" sz="1600" b="1"/>
              <a:t>   у них навыков безопасного поведения в окружающей его обстановке</a:t>
            </a:r>
            <a:endParaRPr lang="ru-RU" altLang="ru-RU" sz="1600" b="1">
              <a:latin typeface="Times New Roman" pitchFamily="18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Font typeface="Symbol" pitchFamily="18" charset="2"/>
              <a:buChar char="·"/>
            </a:pPr>
            <a:r>
              <a:rPr lang="ru-RU" altLang="ru-RU" sz="1600" b="1"/>
              <a:t> Воспитатели и родители не должны ограничиваться словами и показом картинок</a:t>
            </a:r>
            <a:br>
              <a:rPr lang="ru-RU" altLang="ru-RU" sz="1600" b="1"/>
            </a:br>
            <a:r>
              <a:rPr lang="ru-RU" altLang="ru-RU" sz="1600" b="1"/>
              <a:t>  (хотя это тоже важно). С детьми надо рассматривать и анализировать различные</a:t>
            </a:r>
            <a:br>
              <a:rPr lang="ru-RU" altLang="ru-RU" sz="1600" b="1"/>
            </a:br>
            <a:r>
              <a:rPr lang="ru-RU" altLang="ru-RU" sz="1600" b="1"/>
              <a:t>  жизненные ситуации, если возможно, проигрывать их в реальной обстановке</a:t>
            </a:r>
            <a:endParaRPr lang="ru-RU" altLang="ru-RU" sz="1600" b="1">
              <a:latin typeface="Times New Roman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Symbol" pitchFamily="18" charset="2"/>
              <a:buChar char="·"/>
            </a:pPr>
            <a:r>
              <a:rPr lang="ru-RU" altLang="ru-RU" sz="1600" b="1"/>
              <a:t> Занятия проводить не только по графику или плану, а использовать каждую возможность</a:t>
            </a:r>
            <a:br>
              <a:rPr lang="ru-RU" altLang="ru-RU" sz="1600" b="1"/>
            </a:br>
            <a:r>
              <a:rPr lang="ru-RU" altLang="ru-RU" sz="1600" b="1"/>
              <a:t>  (ежедневно), в процессе игр, прогулок и т.д., чтобы помочь детям полностью усвоить</a:t>
            </a:r>
            <a:br>
              <a:rPr lang="ru-RU" altLang="ru-RU" sz="1600" b="1"/>
            </a:br>
            <a:r>
              <a:rPr lang="ru-RU" altLang="ru-RU" sz="1600" b="1"/>
              <a:t>  правила, обращать внимание детей на ту или иную сторону правил</a:t>
            </a:r>
            <a:endParaRPr lang="ru-RU" altLang="ru-RU" sz="1600" b="1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Symbol" pitchFamily="18" charset="2"/>
              <a:buChar char="·"/>
            </a:pPr>
            <a:r>
              <a:rPr lang="ru-RU" altLang="ru-RU" sz="1600" b="1"/>
              <a:t> Развивать качества ребенка: его координацию, внимание, наблюдательность, реакцию</a:t>
            </a:r>
            <a:br>
              <a:rPr lang="ru-RU" altLang="ru-RU" sz="1600" b="1"/>
            </a:br>
            <a:r>
              <a:rPr lang="ru-RU" altLang="ru-RU" sz="1600" b="1"/>
              <a:t>   и т.д. Эти качества очень нужны и для безопасного поведения</a:t>
            </a:r>
            <a:endParaRPr lang="ru-RU" altLang="ru-RU" sz="16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altLang="ru-RU" sz="1600">
              <a:latin typeface="Arial" pitchFamily="34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95288" y="476250"/>
            <a:ext cx="8280400" cy="1873250"/>
          </a:xfrm>
          <a:prstGeom prst="rect">
            <a:avLst/>
          </a:prstGeom>
          <a:gradFill rotWithShape="1">
            <a:gsLst>
              <a:gs pos="0">
                <a:srgbClr val="FBEAC7">
                  <a:alpha val="60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E36C0A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2400" b="1" dirty="0"/>
              <a:t>Основные направления работы по ОБЖ</a:t>
            </a:r>
            <a:endParaRPr lang="ru-RU" sz="2400" b="1" dirty="0">
              <a:latin typeface="Times New Roman" pitchFamily="18" charset="0"/>
            </a:endParaRPr>
          </a:p>
          <a:p>
            <a:pPr marL="0" lvl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ru-RU" sz="1600" b="1" dirty="0"/>
              <a:t> Усвоение дошкольниками первоначальных знаний о правилах безопасного поведения</a:t>
            </a:r>
            <a:endParaRPr lang="ru-RU" sz="1600" dirty="0">
              <a:latin typeface="Times New Roman" pitchFamily="18" charset="0"/>
            </a:endParaRPr>
          </a:p>
          <a:p>
            <a:pPr marL="0" lvl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ru-RU" sz="1600" b="1" dirty="0"/>
              <a:t> Формирование у детей качественно новых двигательных навыков и бдительного</a:t>
            </a:r>
            <a:br>
              <a:rPr lang="ru-RU" sz="1600" b="1" dirty="0"/>
            </a:br>
            <a:r>
              <a:rPr lang="ru-RU" sz="1600" b="1" dirty="0"/>
              <a:t>     восприятия окружающей обстановки</a:t>
            </a:r>
            <a:endParaRPr lang="ru-RU" sz="1600" dirty="0">
              <a:latin typeface="Times New Roman" pitchFamily="18" charset="0"/>
            </a:endParaRPr>
          </a:p>
          <a:p>
            <a:pPr marL="0" lvl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600" b="1" dirty="0"/>
              <a:t> Развитие у детей способности к предвидению возможной опасности в конкретной</a:t>
            </a:r>
            <a:br>
              <a:rPr lang="ru-RU" sz="1600" b="1" dirty="0"/>
            </a:br>
            <a:r>
              <a:rPr lang="ru-RU" sz="1600" b="1" dirty="0"/>
              <a:t>    меняющейся ситуации и построению адекватного безопасного поведения</a:t>
            </a:r>
            <a:endParaRPr lang="ru-RU" sz="16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50F04-53BC-4F96-B432-8D48BA1EA567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4340225"/>
            <a:ext cx="7775575" cy="1752600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трудовой деятельности</a:t>
            </a:r>
            <a:endParaRPr lang="ru-RU" sz="2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9" descr="D:\ПРОСВЕЩЕНИЕ\Картинки разные\Доналд_Золан\44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050173" y="1124744"/>
            <a:ext cx="5043654" cy="352839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395288" y="620713"/>
            <a:ext cx="8281987" cy="5472112"/>
            <a:chOff x="894" y="1247"/>
            <a:chExt cx="13041" cy="8618"/>
          </a:xfrm>
        </p:grpSpPr>
        <p:sp>
          <p:nvSpPr>
            <p:cNvPr id="65540" name="Text Box 3" descr="Букет"/>
            <p:cNvSpPr txBox="1">
              <a:spLocks noChangeArrowheads="1"/>
            </p:cNvSpPr>
            <p:nvPr/>
          </p:nvSpPr>
          <p:spPr bwMode="auto">
            <a:xfrm>
              <a:off x="894" y="1247"/>
              <a:ext cx="13041" cy="861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Bef>
                  <a:spcPts val="1200"/>
                </a:spcBef>
                <a:spcAft>
                  <a:spcPts val="1000"/>
                </a:spcAft>
                <a:defRPr/>
              </a:pPr>
              <a:r>
                <a:rPr lang="ru-RU" sz="2800" b="1"/>
                <a:t>ВИДЫ ТРУДА</a:t>
              </a:r>
              <a:endParaRPr lang="ru-RU" sz="2800">
                <a:latin typeface="Arial" pitchFamily="34" charset="0"/>
              </a:endParaRPr>
            </a:p>
          </p:txBody>
        </p:sp>
        <p:sp>
          <p:nvSpPr>
            <p:cNvPr id="65541" name="Text Box 4"/>
            <p:cNvSpPr txBox="1">
              <a:spLocks noChangeArrowheads="1"/>
            </p:cNvSpPr>
            <p:nvPr/>
          </p:nvSpPr>
          <p:spPr bwMode="auto">
            <a:xfrm>
              <a:off x="1801" y="2268"/>
              <a:ext cx="6860" cy="1814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ru-RU" altLang="ru-RU" sz="2400" b="1"/>
                <a:t>Навыки культуры быта</a:t>
              </a:r>
              <a:br>
                <a:rPr lang="ru-RU" altLang="ru-RU" sz="2400" b="1"/>
              </a:br>
              <a:r>
                <a:rPr lang="ru-RU" altLang="ru-RU" b="1"/>
                <a:t>(труд по самообслуживанию)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5542" name="Text Box 5"/>
            <p:cNvSpPr txBox="1">
              <a:spLocks noChangeArrowheads="1"/>
            </p:cNvSpPr>
            <p:nvPr/>
          </p:nvSpPr>
          <p:spPr bwMode="auto">
            <a:xfrm>
              <a:off x="1801" y="7258"/>
              <a:ext cx="3572" cy="1814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ru-RU" altLang="ru-RU" sz="2400" b="1"/>
                <a:t>Труд в природе</a:t>
              </a:r>
              <a:endParaRPr lang="ru-RU" altLang="ru-RU" sz="2400">
                <a:latin typeface="Arial" pitchFamily="34" charset="0"/>
              </a:endParaRPr>
            </a:p>
          </p:txBody>
        </p:sp>
        <p:sp>
          <p:nvSpPr>
            <p:cNvPr id="65543" name="Text Box 6"/>
            <p:cNvSpPr txBox="1">
              <a:spLocks noChangeArrowheads="1"/>
            </p:cNvSpPr>
            <p:nvPr/>
          </p:nvSpPr>
          <p:spPr bwMode="auto">
            <a:xfrm>
              <a:off x="6224" y="7258"/>
              <a:ext cx="6860" cy="1814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ru-RU" altLang="ru-RU" sz="2400" b="1"/>
                <a:t>Ручной труд</a:t>
              </a:r>
              <a:r>
                <a:rPr lang="ru-RU" altLang="ru-RU" b="1"/>
                <a:t/>
              </a:r>
              <a:br>
                <a:rPr lang="ru-RU" altLang="ru-RU" b="1"/>
              </a:br>
              <a:r>
                <a:rPr lang="ru-RU" altLang="ru-RU" b="1"/>
                <a:t>(мотивация – сделать приятное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b="1"/>
                <a:t>взрослому,  другу-ровеснику, младшему ребенку)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5544" name="Text Box 7"/>
            <p:cNvSpPr txBox="1">
              <a:spLocks noChangeArrowheads="1"/>
            </p:cNvSpPr>
            <p:nvPr/>
          </p:nvSpPr>
          <p:spPr bwMode="auto">
            <a:xfrm>
              <a:off x="9512" y="2268"/>
              <a:ext cx="3574" cy="1814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ru-RU" altLang="ru-RU" sz="2400" b="1"/>
                <a:t>Ознакомление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2400" b="1"/>
                <a:t>с трудом взрослых</a:t>
              </a:r>
              <a:endParaRPr lang="ru-RU" altLang="ru-RU" sz="2400">
                <a:latin typeface="Arial" pitchFamily="34" charset="0"/>
              </a:endParaRPr>
            </a:p>
          </p:txBody>
        </p:sp>
        <p:sp>
          <p:nvSpPr>
            <p:cNvPr id="65545" name="Text Box 8"/>
            <p:cNvSpPr txBox="1">
              <a:spLocks noChangeArrowheads="1"/>
            </p:cNvSpPr>
            <p:nvPr/>
          </p:nvSpPr>
          <p:spPr bwMode="auto">
            <a:xfrm>
              <a:off x="3393" y="4649"/>
              <a:ext cx="8160" cy="1814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ru-RU" altLang="ru-RU" sz="2400" b="1"/>
                <a:t>Хозяйственно-бытовой труд </a:t>
              </a:r>
              <a:r>
                <a:rPr lang="ru-RU" altLang="ru-RU" b="1"/>
                <a:t>(содружество взрослого и ребенка, совместная деятельность)</a:t>
              </a:r>
              <a:endParaRPr lang="ru-RU" altLang="ru-RU">
                <a:latin typeface="Arial" pitchFamily="34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D193C-3894-4CC9-8B87-EED4AA0FB1B7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395288" y="549275"/>
            <a:ext cx="8281987" cy="5543550"/>
            <a:chOff x="894" y="5274"/>
            <a:chExt cx="13041" cy="8732"/>
          </a:xfrm>
        </p:grpSpPr>
        <p:sp>
          <p:nvSpPr>
            <p:cNvPr id="47107" name="Text Box 3"/>
            <p:cNvSpPr txBox="1">
              <a:spLocks noChangeArrowheads="1"/>
            </p:cNvSpPr>
            <p:nvPr/>
          </p:nvSpPr>
          <p:spPr bwMode="auto">
            <a:xfrm>
              <a:off x="894" y="5274"/>
              <a:ext cx="13041" cy="8732"/>
            </a:xfrm>
            <a:prstGeom prst="rect">
              <a:avLst/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spcBef>
                  <a:spcPts val="600"/>
                </a:spcBef>
                <a:spcAft>
                  <a:spcPts val="1000"/>
                </a:spcAft>
                <a:defRPr/>
              </a:pPr>
              <a:r>
                <a:rPr lang="ru-RU" sz="2200" b="1"/>
                <a:t>ФОРМЫ ОРГАНИЗАЦИИ ТРУДОВОЙ ДЕЯТЕЛЬНОСТИ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66565" name="AutoShape 4"/>
            <p:cNvSpPr>
              <a:spLocks noChangeArrowheads="1"/>
            </p:cNvSpPr>
            <p:nvPr/>
          </p:nvSpPr>
          <p:spPr bwMode="auto">
            <a:xfrm>
              <a:off x="1348" y="7259"/>
              <a:ext cx="4082" cy="3798"/>
            </a:xfrm>
            <a:prstGeom prst="wedgeRoundRectCallout">
              <a:avLst>
                <a:gd name="adj1" fmla="val 39579"/>
                <a:gd name="adj2" fmla="val -73032"/>
                <a:gd name="adj3" fmla="val 16667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99CC00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2400" b="1"/>
                <a:t>Поручения:</a:t>
              </a:r>
            </a:p>
            <a:p>
              <a:pPr marL="0" lvl="1">
                <a:buFont typeface="Wingdings" pitchFamily="2" charset="2"/>
                <a:buChar char="¯"/>
              </a:pPr>
              <a:r>
                <a:rPr lang="ru-RU" altLang="ru-RU" b="1"/>
                <a:t> Простые </a:t>
              </a:r>
              <a:br>
                <a:rPr lang="ru-RU" altLang="ru-RU" b="1"/>
              </a:br>
              <a:r>
                <a:rPr lang="ru-RU" altLang="ru-RU" b="1"/>
                <a:t>     и сложные</a:t>
              </a:r>
            </a:p>
            <a:p>
              <a:pPr>
                <a:buFont typeface="Wingdings" pitchFamily="2" charset="2"/>
                <a:buChar char="¯"/>
              </a:pPr>
              <a:r>
                <a:rPr lang="ru-RU" altLang="ru-RU" b="1"/>
                <a:t> Эпизодические</a:t>
              </a:r>
              <a:br>
                <a:rPr lang="ru-RU" altLang="ru-RU" b="1"/>
              </a:br>
              <a:r>
                <a:rPr lang="ru-RU" altLang="ru-RU" b="1"/>
                <a:t>     и длительные</a:t>
              </a:r>
            </a:p>
            <a:p>
              <a:pPr>
                <a:buFont typeface="Wingdings" pitchFamily="2" charset="2"/>
                <a:buChar char="¯"/>
              </a:pPr>
              <a:r>
                <a:rPr lang="ru-RU" altLang="ru-RU" b="1"/>
                <a:t> Коллективные </a:t>
              </a:r>
              <a:br>
                <a:rPr lang="ru-RU" altLang="ru-RU" b="1"/>
              </a:br>
              <a:r>
                <a:rPr lang="ru-RU" altLang="ru-RU" b="1"/>
                <a:t>    и индивидуальные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6566" name="AutoShape 5"/>
            <p:cNvSpPr>
              <a:spLocks noChangeArrowheads="1"/>
            </p:cNvSpPr>
            <p:nvPr/>
          </p:nvSpPr>
          <p:spPr bwMode="auto">
            <a:xfrm>
              <a:off x="5131" y="11171"/>
              <a:ext cx="4680" cy="2160"/>
            </a:xfrm>
            <a:prstGeom prst="wedgeRoundRectCallout">
              <a:avLst>
                <a:gd name="adj1" fmla="val 32"/>
                <a:gd name="adj2" fmla="val -271602"/>
                <a:gd name="adj3" fmla="val 16667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99CC00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600"/>
                </a:spcBef>
                <a:spcAft>
                  <a:spcPts val="1000"/>
                </a:spcAft>
              </a:pPr>
              <a:r>
                <a:rPr lang="ru-RU" altLang="ru-RU" sz="2400" b="1"/>
                <a:t>Коллективный труд</a:t>
              </a:r>
            </a:p>
            <a:p>
              <a:pPr algn="ctr">
                <a:spcAft>
                  <a:spcPts val="1000"/>
                </a:spcAft>
              </a:pPr>
              <a:r>
                <a:rPr lang="ru-RU" altLang="ru-RU" b="1"/>
                <a:t>(не более 35-40 минут)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6567" name="AutoShape 6"/>
            <p:cNvSpPr>
              <a:spLocks noChangeArrowheads="1"/>
            </p:cNvSpPr>
            <p:nvPr/>
          </p:nvSpPr>
          <p:spPr bwMode="auto">
            <a:xfrm>
              <a:off x="9399" y="7259"/>
              <a:ext cx="4082" cy="3798"/>
            </a:xfrm>
            <a:prstGeom prst="wedgeRoundRectCallout">
              <a:avLst>
                <a:gd name="adj1" fmla="val -44759"/>
                <a:gd name="adj2" fmla="val -73907"/>
                <a:gd name="adj3" fmla="val 16667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99CC00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2400" b="1"/>
                <a:t>Дежурство </a:t>
              </a:r>
              <a:r>
                <a:rPr lang="ru-RU" altLang="ru-RU" b="1"/>
                <a:t/>
              </a:r>
              <a:br>
                <a:rPr lang="ru-RU" altLang="ru-RU" b="1"/>
              </a:br>
              <a:r>
                <a:rPr lang="ru-RU" altLang="ru-RU" b="1"/>
                <a:t>(не более 20 минут)</a:t>
              </a:r>
            </a:p>
            <a:p>
              <a:pPr marL="0" lvl="1">
                <a:buFont typeface="Wingdings" pitchFamily="2" charset="2"/>
                <a:buChar char="¯"/>
              </a:pPr>
              <a:r>
                <a:rPr lang="ru-RU" altLang="ru-RU" b="1"/>
                <a:t>Формирование</a:t>
              </a:r>
              <a:br>
                <a:rPr lang="ru-RU" altLang="ru-RU" b="1"/>
              </a:br>
              <a:r>
                <a:rPr lang="ru-RU" altLang="ru-RU" b="1"/>
                <a:t>    общественно-</a:t>
              </a:r>
              <a:br>
                <a:rPr lang="ru-RU" altLang="ru-RU" b="1"/>
              </a:br>
              <a:r>
                <a:rPr lang="ru-RU" altLang="ru-RU" b="1"/>
                <a:t>    значимого  мотива</a:t>
              </a:r>
            </a:p>
            <a:p>
              <a:pPr>
                <a:buFont typeface="Wingdings" pitchFamily="2" charset="2"/>
                <a:buChar char="¯"/>
              </a:pPr>
              <a:r>
                <a:rPr lang="ru-RU" altLang="ru-RU" b="1"/>
                <a:t> Нравственный,</a:t>
              </a:r>
              <a:br>
                <a:rPr lang="ru-RU" altLang="ru-RU" b="1"/>
              </a:br>
              <a:r>
                <a:rPr lang="ru-RU" altLang="ru-RU" b="1"/>
                <a:t>     этический аспект</a:t>
              </a:r>
            </a:p>
            <a:p>
              <a:endParaRPr lang="ru-RU" altLang="ru-RU">
                <a:latin typeface="Arial" pitchFamily="34" charset="0"/>
              </a:endParaRPr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A822A-5BDC-49B6-88FF-F0A653D2C91D}" type="slidenum">
              <a:rPr lang="ru-RU" smtClean="0"/>
              <a:pPr>
                <a:defRPr/>
              </a:pPr>
              <a:t>63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68313" y="549275"/>
            <a:ext cx="8135937" cy="5543550"/>
          </a:xfrm>
          <a:prstGeom prst="rect">
            <a:avLst/>
          </a:prstGeom>
          <a:gradFill rotWithShape="1">
            <a:gsLst>
              <a:gs pos="0">
                <a:srgbClr val="FC9FCB">
                  <a:alpha val="45000"/>
                </a:srgbClr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pSp>
        <p:nvGrpSpPr>
          <p:cNvPr id="67587" name="Group 6"/>
          <p:cNvGrpSpPr>
            <a:grpSpLocks noChangeAspect="1"/>
          </p:cNvGrpSpPr>
          <p:nvPr/>
        </p:nvGrpSpPr>
        <p:grpSpPr bwMode="auto">
          <a:xfrm>
            <a:off x="1109663" y="692150"/>
            <a:ext cx="6924675" cy="5184775"/>
            <a:chOff x="521" y="663"/>
            <a:chExt cx="3696" cy="2580"/>
          </a:xfrm>
        </p:grpSpPr>
        <p:sp>
          <p:nvSpPr>
            <p:cNvPr id="67590" name="AutoShape 5"/>
            <p:cNvSpPr>
              <a:spLocks noChangeAspect="1" noChangeArrowheads="1" noTextEdit="1"/>
            </p:cNvSpPr>
            <p:nvPr/>
          </p:nvSpPr>
          <p:spPr bwMode="auto">
            <a:xfrm>
              <a:off x="521" y="663"/>
              <a:ext cx="3696" cy="2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7591" name="Group 9"/>
            <p:cNvGrpSpPr>
              <a:grpSpLocks/>
            </p:cNvGrpSpPr>
            <p:nvPr/>
          </p:nvGrpSpPr>
          <p:grpSpPr bwMode="auto">
            <a:xfrm>
              <a:off x="678" y="664"/>
              <a:ext cx="3370" cy="250"/>
              <a:chOff x="678" y="664"/>
              <a:chExt cx="3370" cy="250"/>
            </a:xfrm>
          </p:grpSpPr>
          <p:pic>
            <p:nvPicPr>
              <p:cNvPr id="67777" name="Picture 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90" y="664"/>
                <a:ext cx="335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778" name="Rectangle 8"/>
              <p:cNvSpPr>
                <a:spLocks noChangeArrowheads="1"/>
              </p:cNvSpPr>
              <p:nvPr/>
            </p:nvSpPr>
            <p:spPr bwMode="auto">
              <a:xfrm>
                <a:off x="678" y="665"/>
                <a:ext cx="3343" cy="249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</p:grpSp>
        <p:sp>
          <p:nvSpPr>
            <p:cNvPr id="67592" name="Rectangle 10"/>
            <p:cNvSpPr>
              <a:spLocks noChangeArrowheads="1"/>
            </p:cNvSpPr>
            <p:nvPr/>
          </p:nvSpPr>
          <p:spPr bwMode="auto">
            <a:xfrm>
              <a:off x="1056" y="696"/>
              <a:ext cx="50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altLang="ru-RU" sz="2300" b="1">
                  <a:solidFill>
                    <a:srgbClr val="000000"/>
                  </a:solidFill>
                  <a:latin typeface="Arial" pitchFamily="34" charset="0"/>
                </a:rPr>
                <a:t>Типы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593" name="Rectangle 11"/>
            <p:cNvSpPr>
              <a:spLocks noChangeArrowheads="1"/>
            </p:cNvSpPr>
            <p:nvPr/>
          </p:nvSpPr>
          <p:spPr bwMode="auto">
            <a:xfrm>
              <a:off x="1526" y="696"/>
              <a:ext cx="2494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2300" b="1">
                  <a:solidFill>
                    <a:srgbClr val="000000"/>
                  </a:solidFill>
                  <a:latin typeface="Arial" pitchFamily="34" charset="0"/>
                </a:rPr>
                <a:t>организации труда детей</a:t>
              </a:r>
              <a:endParaRPr lang="ru-RU" altLang="ru-RU">
                <a:latin typeface="Arial" pitchFamily="34" charset="0"/>
              </a:endParaRPr>
            </a:p>
          </p:txBody>
        </p:sp>
        <p:grpSp>
          <p:nvGrpSpPr>
            <p:cNvPr id="67594" name="Group 14"/>
            <p:cNvGrpSpPr>
              <a:grpSpLocks/>
            </p:cNvGrpSpPr>
            <p:nvPr/>
          </p:nvGrpSpPr>
          <p:grpSpPr bwMode="auto">
            <a:xfrm>
              <a:off x="640" y="1252"/>
              <a:ext cx="588" cy="761"/>
              <a:chOff x="640" y="1252"/>
              <a:chExt cx="588" cy="761"/>
            </a:xfrm>
          </p:grpSpPr>
          <p:pic>
            <p:nvPicPr>
              <p:cNvPr id="67775" name="Picture 1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40" y="1252"/>
                <a:ext cx="588" cy="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776" name="Rectangle 13"/>
              <p:cNvSpPr>
                <a:spLocks noChangeArrowheads="1"/>
              </p:cNvSpPr>
              <p:nvPr/>
            </p:nvSpPr>
            <p:spPr bwMode="auto">
              <a:xfrm>
                <a:off x="640" y="1253"/>
                <a:ext cx="588" cy="760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</p:grpSp>
        <p:sp>
          <p:nvSpPr>
            <p:cNvPr id="67595" name="Rectangle 15"/>
            <p:cNvSpPr>
              <a:spLocks noChangeArrowheads="1"/>
            </p:cNvSpPr>
            <p:nvPr/>
          </p:nvSpPr>
          <p:spPr bwMode="auto">
            <a:xfrm>
              <a:off x="704" y="1280"/>
              <a:ext cx="52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Индивиду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596" name="Rectangle 16"/>
            <p:cNvSpPr>
              <a:spLocks noChangeArrowheads="1"/>
            </p:cNvSpPr>
            <p:nvPr/>
          </p:nvSpPr>
          <p:spPr bwMode="auto">
            <a:xfrm>
              <a:off x="756" y="1391"/>
              <a:ext cx="44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альный 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597" name="Rectangle 17"/>
            <p:cNvSpPr>
              <a:spLocks noChangeArrowheads="1"/>
            </p:cNvSpPr>
            <p:nvPr/>
          </p:nvSpPr>
          <p:spPr bwMode="auto">
            <a:xfrm>
              <a:off x="829" y="1502"/>
              <a:ext cx="26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труд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598" name="Rectangle 18"/>
            <p:cNvSpPr>
              <a:spLocks noChangeArrowheads="1"/>
            </p:cNvSpPr>
            <p:nvPr/>
          </p:nvSpPr>
          <p:spPr bwMode="auto">
            <a:xfrm>
              <a:off x="696" y="1751"/>
              <a:ext cx="14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Ц 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599" name="Rectangle 19"/>
            <p:cNvSpPr>
              <a:spLocks noChangeArrowheads="1"/>
            </p:cNvSpPr>
            <p:nvPr/>
          </p:nvSpPr>
          <p:spPr bwMode="auto">
            <a:xfrm>
              <a:off x="908" y="1751"/>
              <a:ext cx="7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-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00" name="Rectangle 20"/>
            <p:cNvSpPr>
              <a:spLocks noChangeArrowheads="1"/>
            </p:cNvSpPr>
            <p:nvPr/>
          </p:nvSpPr>
          <p:spPr bwMode="auto">
            <a:xfrm>
              <a:off x="1054" y="1751"/>
              <a:ext cx="7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-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01" name="Rectangle 21"/>
            <p:cNvSpPr>
              <a:spLocks noChangeArrowheads="1"/>
            </p:cNvSpPr>
            <p:nvPr/>
          </p:nvSpPr>
          <p:spPr bwMode="auto">
            <a:xfrm>
              <a:off x="1111" y="1751"/>
              <a:ext cx="11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Р</a:t>
              </a:r>
              <a:endParaRPr lang="ru-RU" altLang="ru-RU">
                <a:latin typeface="Arial" pitchFamily="34" charset="0"/>
              </a:endParaRPr>
            </a:p>
          </p:txBody>
        </p:sp>
        <p:grpSp>
          <p:nvGrpSpPr>
            <p:cNvPr id="67602" name="Group 24"/>
            <p:cNvGrpSpPr>
              <a:grpSpLocks/>
            </p:cNvGrpSpPr>
            <p:nvPr/>
          </p:nvGrpSpPr>
          <p:grpSpPr bwMode="auto">
            <a:xfrm>
              <a:off x="1492" y="1252"/>
              <a:ext cx="632" cy="918"/>
              <a:chOff x="1492" y="1252"/>
              <a:chExt cx="632" cy="918"/>
            </a:xfrm>
          </p:grpSpPr>
          <p:pic>
            <p:nvPicPr>
              <p:cNvPr id="67773" name="Picture 2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492" y="1252"/>
                <a:ext cx="631" cy="9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774" name="Rectangle 23"/>
              <p:cNvSpPr>
                <a:spLocks noChangeArrowheads="1"/>
              </p:cNvSpPr>
              <p:nvPr/>
            </p:nvSpPr>
            <p:spPr bwMode="auto">
              <a:xfrm>
                <a:off x="1492" y="1253"/>
                <a:ext cx="632" cy="917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</p:grpSp>
        <p:sp>
          <p:nvSpPr>
            <p:cNvPr id="67603" name="Rectangle 25"/>
            <p:cNvSpPr>
              <a:spLocks noChangeArrowheads="1"/>
            </p:cNvSpPr>
            <p:nvPr/>
          </p:nvSpPr>
          <p:spPr bwMode="auto">
            <a:xfrm>
              <a:off x="1538" y="1280"/>
              <a:ext cx="27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Труд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04" name="Rectangle 26"/>
            <p:cNvSpPr>
              <a:spLocks noChangeArrowheads="1"/>
            </p:cNvSpPr>
            <p:nvPr/>
          </p:nvSpPr>
          <p:spPr bwMode="auto">
            <a:xfrm>
              <a:off x="1786" y="1280"/>
              <a:ext cx="352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рядом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05" name="Rectangle 27"/>
            <p:cNvSpPr>
              <a:spLocks noChangeArrowheads="1"/>
            </p:cNvSpPr>
            <p:nvPr/>
          </p:nvSpPr>
          <p:spPr bwMode="auto">
            <a:xfrm>
              <a:off x="1570" y="1495"/>
              <a:ext cx="14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Ц 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06" name="Rectangle 28"/>
            <p:cNvSpPr>
              <a:spLocks noChangeArrowheads="1"/>
            </p:cNvSpPr>
            <p:nvPr/>
          </p:nvSpPr>
          <p:spPr bwMode="auto">
            <a:xfrm>
              <a:off x="1664" y="1495"/>
              <a:ext cx="7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-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07" name="Rectangle 29"/>
            <p:cNvSpPr>
              <a:spLocks noChangeArrowheads="1"/>
            </p:cNvSpPr>
            <p:nvPr/>
          </p:nvSpPr>
          <p:spPr bwMode="auto">
            <a:xfrm>
              <a:off x="1928" y="1495"/>
              <a:ext cx="7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-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08" name="Rectangle 30"/>
            <p:cNvSpPr>
              <a:spLocks noChangeArrowheads="1"/>
            </p:cNvSpPr>
            <p:nvPr/>
          </p:nvSpPr>
          <p:spPr bwMode="auto">
            <a:xfrm>
              <a:off x="1985" y="1495"/>
              <a:ext cx="11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Р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09" name="Rectangle 31"/>
            <p:cNvSpPr>
              <a:spLocks noChangeArrowheads="1"/>
            </p:cNvSpPr>
            <p:nvPr/>
          </p:nvSpPr>
          <p:spPr bwMode="auto">
            <a:xfrm>
              <a:off x="1570" y="1641"/>
              <a:ext cx="14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Ц 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10" name="Rectangle 32"/>
            <p:cNvSpPr>
              <a:spLocks noChangeArrowheads="1"/>
            </p:cNvSpPr>
            <p:nvPr/>
          </p:nvSpPr>
          <p:spPr bwMode="auto">
            <a:xfrm>
              <a:off x="1664" y="1641"/>
              <a:ext cx="7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-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11" name="Rectangle 33"/>
            <p:cNvSpPr>
              <a:spLocks noChangeArrowheads="1"/>
            </p:cNvSpPr>
            <p:nvPr/>
          </p:nvSpPr>
          <p:spPr bwMode="auto">
            <a:xfrm>
              <a:off x="1928" y="1641"/>
              <a:ext cx="7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-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12" name="Rectangle 34"/>
            <p:cNvSpPr>
              <a:spLocks noChangeArrowheads="1"/>
            </p:cNvSpPr>
            <p:nvPr/>
          </p:nvSpPr>
          <p:spPr bwMode="auto">
            <a:xfrm>
              <a:off x="1985" y="1641"/>
              <a:ext cx="11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Р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13" name="Rectangle 35"/>
            <p:cNvSpPr>
              <a:spLocks noChangeArrowheads="1"/>
            </p:cNvSpPr>
            <p:nvPr/>
          </p:nvSpPr>
          <p:spPr bwMode="auto">
            <a:xfrm>
              <a:off x="1570" y="1786"/>
              <a:ext cx="14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Ц 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14" name="Rectangle 36"/>
            <p:cNvSpPr>
              <a:spLocks noChangeArrowheads="1"/>
            </p:cNvSpPr>
            <p:nvPr/>
          </p:nvSpPr>
          <p:spPr bwMode="auto">
            <a:xfrm>
              <a:off x="1664" y="1786"/>
              <a:ext cx="7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-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15" name="Rectangle 37"/>
            <p:cNvSpPr>
              <a:spLocks noChangeArrowheads="1"/>
            </p:cNvSpPr>
            <p:nvPr/>
          </p:nvSpPr>
          <p:spPr bwMode="auto">
            <a:xfrm>
              <a:off x="1928" y="1786"/>
              <a:ext cx="7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-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16" name="Rectangle 38"/>
            <p:cNvSpPr>
              <a:spLocks noChangeArrowheads="1"/>
            </p:cNvSpPr>
            <p:nvPr/>
          </p:nvSpPr>
          <p:spPr bwMode="auto">
            <a:xfrm>
              <a:off x="1985" y="1786"/>
              <a:ext cx="11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Р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17" name="Rectangle 39"/>
            <p:cNvSpPr>
              <a:spLocks noChangeArrowheads="1"/>
            </p:cNvSpPr>
            <p:nvPr/>
          </p:nvSpPr>
          <p:spPr bwMode="auto">
            <a:xfrm>
              <a:off x="1570" y="1931"/>
              <a:ext cx="14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Ц 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18" name="Rectangle 40"/>
            <p:cNvSpPr>
              <a:spLocks noChangeArrowheads="1"/>
            </p:cNvSpPr>
            <p:nvPr/>
          </p:nvSpPr>
          <p:spPr bwMode="auto">
            <a:xfrm>
              <a:off x="1664" y="1931"/>
              <a:ext cx="7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-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19" name="Rectangle 41"/>
            <p:cNvSpPr>
              <a:spLocks noChangeArrowheads="1"/>
            </p:cNvSpPr>
            <p:nvPr/>
          </p:nvSpPr>
          <p:spPr bwMode="auto">
            <a:xfrm>
              <a:off x="1928" y="1931"/>
              <a:ext cx="7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-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20" name="Rectangle 42"/>
            <p:cNvSpPr>
              <a:spLocks noChangeArrowheads="1"/>
            </p:cNvSpPr>
            <p:nvPr/>
          </p:nvSpPr>
          <p:spPr bwMode="auto">
            <a:xfrm>
              <a:off x="1985" y="1931"/>
              <a:ext cx="11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Р</a:t>
              </a:r>
              <a:endParaRPr lang="ru-RU" altLang="ru-RU">
                <a:latin typeface="Arial" pitchFamily="34" charset="0"/>
              </a:endParaRPr>
            </a:p>
          </p:txBody>
        </p:sp>
        <p:grpSp>
          <p:nvGrpSpPr>
            <p:cNvPr id="67621" name="Group 45"/>
            <p:cNvGrpSpPr>
              <a:grpSpLocks/>
            </p:cNvGrpSpPr>
            <p:nvPr/>
          </p:nvGrpSpPr>
          <p:grpSpPr bwMode="auto">
            <a:xfrm>
              <a:off x="2357" y="1252"/>
              <a:ext cx="720" cy="934"/>
              <a:chOff x="2357" y="1252"/>
              <a:chExt cx="720" cy="934"/>
            </a:xfrm>
          </p:grpSpPr>
          <p:pic>
            <p:nvPicPr>
              <p:cNvPr id="67771" name="Picture 4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357" y="1252"/>
                <a:ext cx="719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772" name="Rectangle 44"/>
              <p:cNvSpPr>
                <a:spLocks noChangeArrowheads="1"/>
              </p:cNvSpPr>
              <p:nvPr/>
            </p:nvSpPr>
            <p:spPr bwMode="auto">
              <a:xfrm>
                <a:off x="2358" y="1253"/>
                <a:ext cx="719" cy="933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</p:grpSp>
        <p:sp>
          <p:nvSpPr>
            <p:cNvPr id="67622" name="Rectangle 46"/>
            <p:cNvSpPr>
              <a:spLocks noChangeArrowheads="1"/>
            </p:cNvSpPr>
            <p:nvPr/>
          </p:nvSpPr>
          <p:spPr bwMode="auto">
            <a:xfrm>
              <a:off x="2439" y="1280"/>
              <a:ext cx="377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Общий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23" name="Rectangle 47"/>
            <p:cNvSpPr>
              <a:spLocks noChangeArrowheads="1"/>
            </p:cNvSpPr>
            <p:nvPr/>
          </p:nvSpPr>
          <p:spPr bwMode="auto">
            <a:xfrm>
              <a:off x="2786" y="1280"/>
              <a:ext cx="26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труд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24" name="Rectangle 48"/>
            <p:cNvSpPr>
              <a:spLocks noChangeArrowheads="1"/>
            </p:cNvSpPr>
            <p:nvPr/>
          </p:nvSpPr>
          <p:spPr bwMode="auto">
            <a:xfrm>
              <a:off x="2428" y="1710"/>
              <a:ext cx="639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Ц                 Р</a:t>
              </a:r>
              <a:endParaRPr lang="ru-RU" altLang="ru-RU">
                <a:latin typeface="Arial" pitchFamily="34" charset="0"/>
              </a:endParaRPr>
            </a:p>
          </p:txBody>
        </p:sp>
        <p:grpSp>
          <p:nvGrpSpPr>
            <p:cNvPr id="67625" name="Group 51"/>
            <p:cNvGrpSpPr>
              <a:grpSpLocks/>
            </p:cNvGrpSpPr>
            <p:nvPr/>
          </p:nvGrpSpPr>
          <p:grpSpPr bwMode="auto">
            <a:xfrm>
              <a:off x="3188" y="1287"/>
              <a:ext cx="1021" cy="396"/>
              <a:chOff x="3188" y="1287"/>
              <a:chExt cx="1021" cy="396"/>
            </a:xfrm>
          </p:grpSpPr>
          <p:pic>
            <p:nvPicPr>
              <p:cNvPr id="67769" name="Picture 49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188" y="1287"/>
                <a:ext cx="1020" cy="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770" name="Rectangle 50"/>
              <p:cNvSpPr>
                <a:spLocks noChangeArrowheads="1"/>
              </p:cNvSpPr>
              <p:nvPr/>
            </p:nvSpPr>
            <p:spPr bwMode="auto">
              <a:xfrm>
                <a:off x="3189" y="1287"/>
                <a:ext cx="1020" cy="396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</p:grpSp>
        <p:sp>
          <p:nvSpPr>
            <p:cNvPr id="67626" name="Rectangle 52"/>
            <p:cNvSpPr>
              <a:spLocks noChangeArrowheads="1"/>
            </p:cNvSpPr>
            <p:nvPr/>
          </p:nvSpPr>
          <p:spPr bwMode="auto">
            <a:xfrm>
              <a:off x="3288" y="1315"/>
              <a:ext cx="65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Совместный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27" name="Rectangle 53"/>
            <p:cNvSpPr>
              <a:spLocks noChangeArrowheads="1"/>
            </p:cNvSpPr>
            <p:nvPr/>
          </p:nvSpPr>
          <p:spPr bwMode="auto">
            <a:xfrm>
              <a:off x="3901" y="1315"/>
              <a:ext cx="26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труд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28" name="Rectangle 54"/>
            <p:cNvSpPr>
              <a:spLocks noChangeArrowheads="1"/>
            </p:cNvSpPr>
            <p:nvPr/>
          </p:nvSpPr>
          <p:spPr bwMode="auto">
            <a:xfrm>
              <a:off x="3253" y="1512"/>
              <a:ext cx="14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Ц 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29" name="Rectangle 55"/>
            <p:cNvSpPr>
              <a:spLocks noChangeArrowheads="1"/>
            </p:cNvSpPr>
            <p:nvPr/>
          </p:nvSpPr>
          <p:spPr bwMode="auto">
            <a:xfrm>
              <a:off x="3347" y="1512"/>
              <a:ext cx="7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-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30" name="Rectangle 56"/>
            <p:cNvSpPr>
              <a:spLocks noChangeArrowheads="1"/>
            </p:cNvSpPr>
            <p:nvPr/>
          </p:nvSpPr>
          <p:spPr bwMode="auto">
            <a:xfrm>
              <a:off x="4027" y="1512"/>
              <a:ext cx="7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-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31" name="Rectangle 57"/>
            <p:cNvSpPr>
              <a:spLocks noChangeArrowheads="1"/>
            </p:cNvSpPr>
            <p:nvPr/>
          </p:nvSpPr>
          <p:spPr bwMode="auto">
            <a:xfrm>
              <a:off x="4083" y="1512"/>
              <a:ext cx="11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FFFFFF"/>
                  </a:solidFill>
                  <a:latin typeface="Arial" pitchFamily="34" charset="0"/>
                </a:rPr>
                <a:t>Р</a:t>
              </a:r>
              <a:endParaRPr lang="ru-RU" altLang="ru-RU">
                <a:latin typeface="Arial" pitchFamily="34" charset="0"/>
              </a:endParaRPr>
            </a:p>
          </p:txBody>
        </p:sp>
        <p:grpSp>
          <p:nvGrpSpPr>
            <p:cNvPr id="67632" name="Group 65"/>
            <p:cNvGrpSpPr>
              <a:grpSpLocks/>
            </p:cNvGrpSpPr>
            <p:nvPr/>
          </p:nvGrpSpPr>
          <p:grpSpPr bwMode="auto">
            <a:xfrm>
              <a:off x="815" y="1737"/>
              <a:ext cx="171" cy="122"/>
              <a:chOff x="815" y="1737"/>
              <a:chExt cx="171" cy="122"/>
            </a:xfrm>
          </p:grpSpPr>
          <p:sp>
            <p:nvSpPr>
              <p:cNvPr id="67762" name="Oval 58"/>
              <p:cNvSpPr>
                <a:spLocks noChangeArrowheads="1"/>
              </p:cNvSpPr>
              <p:nvPr/>
            </p:nvSpPr>
            <p:spPr bwMode="auto">
              <a:xfrm>
                <a:off x="848" y="1737"/>
                <a:ext cx="138" cy="12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63" name="Oval 59"/>
              <p:cNvSpPr>
                <a:spLocks noChangeArrowheads="1"/>
              </p:cNvSpPr>
              <p:nvPr/>
            </p:nvSpPr>
            <p:spPr bwMode="auto">
              <a:xfrm>
                <a:off x="848" y="1737"/>
                <a:ext cx="138" cy="12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64" name="Freeform 60"/>
              <p:cNvSpPr>
                <a:spLocks/>
              </p:cNvSpPr>
              <p:nvPr/>
            </p:nvSpPr>
            <p:spPr bwMode="auto">
              <a:xfrm>
                <a:off x="879" y="1825"/>
                <a:ext cx="75" cy="15"/>
              </a:xfrm>
              <a:custGeom>
                <a:avLst/>
                <a:gdLst>
                  <a:gd name="T0" fmla="*/ 0 w 75"/>
                  <a:gd name="T1" fmla="*/ 0 h 15"/>
                  <a:gd name="T2" fmla="*/ 75 w 75"/>
                  <a:gd name="T3" fmla="*/ 0 h 15"/>
                  <a:gd name="T4" fmla="*/ 0 60000 65536"/>
                  <a:gd name="T5" fmla="*/ 0 60000 65536"/>
                  <a:gd name="T6" fmla="*/ 0 w 75"/>
                  <a:gd name="T7" fmla="*/ 0 h 15"/>
                  <a:gd name="T8" fmla="*/ 75 w 75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5" h="15">
                    <a:moveTo>
                      <a:pt x="0" y="0"/>
                    </a:moveTo>
                    <a:cubicBezTo>
                      <a:pt x="25" y="15"/>
                      <a:pt x="50" y="15"/>
                      <a:pt x="7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65" name="Oval 61"/>
              <p:cNvSpPr>
                <a:spLocks noChangeArrowheads="1"/>
              </p:cNvSpPr>
              <p:nvPr/>
            </p:nvSpPr>
            <p:spPr bwMode="auto">
              <a:xfrm>
                <a:off x="932" y="1773"/>
                <a:ext cx="15" cy="13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66" name="Oval 62"/>
              <p:cNvSpPr>
                <a:spLocks noChangeArrowheads="1"/>
              </p:cNvSpPr>
              <p:nvPr/>
            </p:nvSpPr>
            <p:spPr bwMode="auto">
              <a:xfrm>
                <a:off x="815" y="1773"/>
                <a:ext cx="14" cy="13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67" name="Oval 63"/>
              <p:cNvSpPr>
                <a:spLocks noChangeArrowheads="1"/>
              </p:cNvSpPr>
              <p:nvPr/>
            </p:nvSpPr>
            <p:spPr bwMode="auto">
              <a:xfrm>
                <a:off x="888" y="1773"/>
                <a:ext cx="15" cy="13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68" name="Oval 64"/>
              <p:cNvSpPr>
                <a:spLocks noChangeArrowheads="1"/>
              </p:cNvSpPr>
              <p:nvPr/>
            </p:nvSpPr>
            <p:spPr bwMode="auto">
              <a:xfrm>
                <a:off x="815" y="1773"/>
                <a:ext cx="14" cy="13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</p:grpSp>
        <p:grpSp>
          <p:nvGrpSpPr>
            <p:cNvPr id="67633" name="Group 73"/>
            <p:cNvGrpSpPr>
              <a:grpSpLocks/>
            </p:cNvGrpSpPr>
            <p:nvPr/>
          </p:nvGrpSpPr>
          <p:grpSpPr bwMode="auto">
            <a:xfrm>
              <a:off x="1743" y="1513"/>
              <a:ext cx="114" cy="114"/>
              <a:chOff x="1743" y="1513"/>
              <a:chExt cx="114" cy="114"/>
            </a:xfrm>
          </p:grpSpPr>
          <p:sp>
            <p:nvSpPr>
              <p:cNvPr id="67755" name="Oval 66"/>
              <p:cNvSpPr>
                <a:spLocks noChangeArrowheads="1"/>
              </p:cNvSpPr>
              <p:nvPr/>
            </p:nvSpPr>
            <p:spPr bwMode="auto">
              <a:xfrm>
                <a:off x="1743" y="1513"/>
                <a:ext cx="114" cy="11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56" name="Oval 67"/>
              <p:cNvSpPr>
                <a:spLocks noChangeArrowheads="1"/>
              </p:cNvSpPr>
              <p:nvPr/>
            </p:nvSpPr>
            <p:spPr bwMode="auto">
              <a:xfrm>
                <a:off x="1743" y="1513"/>
                <a:ext cx="114" cy="114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57" name="Freeform 68"/>
              <p:cNvSpPr>
                <a:spLocks/>
              </p:cNvSpPr>
              <p:nvPr/>
            </p:nvSpPr>
            <p:spPr bwMode="auto">
              <a:xfrm>
                <a:off x="1769" y="1595"/>
                <a:ext cx="62" cy="14"/>
              </a:xfrm>
              <a:custGeom>
                <a:avLst/>
                <a:gdLst>
                  <a:gd name="T0" fmla="*/ 0 w 62"/>
                  <a:gd name="T1" fmla="*/ 0 h 14"/>
                  <a:gd name="T2" fmla="*/ 62 w 62"/>
                  <a:gd name="T3" fmla="*/ 0 h 14"/>
                  <a:gd name="T4" fmla="*/ 0 60000 65536"/>
                  <a:gd name="T5" fmla="*/ 0 60000 65536"/>
                  <a:gd name="T6" fmla="*/ 0 w 62"/>
                  <a:gd name="T7" fmla="*/ 0 h 14"/>
                  <a:gd name="T8" fmla="*/ 62 w 62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" h="14">
                    <a:moveTo>
                      <a:pt x="0" y="0"/>
                    </a:moveTo>
                    <a:cubicBezTo>
                      <a:pt x="21" y="14"/>
                      <a:pt x="41" y="14"/>
                      <a:pt x="6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58" name="Oval 69"/>
              <p:cNvSpPr>
                <a:spLocks noChangeArrowheads="1"/>
              </p:cNvSpPr>
              <p:nvPr/>
            </p:nvSpPr>
            <p:spPr bwMode="auto">
              <a:xfrm>
                <a:off x="1776" y="1547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59" name="Oval 70"/>
              <p:cNvSpPr>
                <a:spLocks noChangeArrowheads="1"/>
              </p:cNvSpPr>
              <p:nvPr/>
            </p:nvSpPr>
            <p:spPr bwMode="auto">
              <a:xfrm>
                <a:off x="1812" y="1547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60" name="Oval 71"/>
              <p:cNvSpPr>
                <a:spLocks noChangeArrowheads="1"/>
              </p:cNvSpPr>
              <p:nvPr/>
            </p:nvSpPr>
            <p:spPr bwMode="auto">
              <a:xfrm>
                <a:off x="1776" y="1547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61" name="Oval 72"/>
              <p:cNvSpPr>
                <a:spLocks noChangeArrowheads="1"/>
              </p:cNvSpPr>
              <p:nvPr/>
            </p:nvSpPr>
            <p:spPr bwMode="auto">
              <a:xfrm>
                <a:off x="1812" y="1547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</p:grpSp>
        <p:grpSp>
          <p:nvGrpSpPr>
            <p:cNvPr id="67634" name="Group 81"/>
            <p:cNvGrpSpPr>
              <a:grpSpLocks/>
            </p:cNvGrpSpPr>
            <p:nvPr/>
          </p:nvGrpSpPr>
          <p:grpSpPr bwMode="auto">
            <a:xfrm>
              <a:off x="1743" y="1651"/>
              <a:ext cx="114" cy="115"/>
              <a:chOff x="1743" y="1651"/>
              <a:chExt cx="114" cy="115"/>
            </a:xfrm>
          </p:grpSpPr>
          <p:sp>
            <p:nvSpPr>
              <p:cNvPr id="67748" name="Oval 74"/>
              <p:cNvSpPr>
                <a:spLocks noChangeArrowheads="1"/>
              </p:cNvSpPr>
              <p:nvPr/>
            </p:nvSpPr>
            <p:spPr bwMode="auto">
              <a:xfrm>
                <a:off x="1743" y="1651"/>
                <a:ext cx="114" cy="11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49" name="Oval 75"/>
              <p:cNvSpPr>
                <a:spLocks noChangeArrowheads="1"/>
              </p:cNvSpPr>
              <p:nvPr/>
            </p:nvSpPr>
            <p:spPr bwMode="auto">
              <a:xfrm>
                <a:off x="1743" y="1651"/>
                <a:ext cx="114" cy="115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50" name="Freeform 76"/>
              <p:cNvSpPr>
                <a:spLocks/>
              </p:cNvSpPr>
              <p:nvPr/>
            </p:nvSpPr>
            <p:spPr bwMode="auto">
              <a:xfrm>
                <a:off x="1769" y="1733"/>
                <a:ext cx="62" cy="15"/>
              </a:xfrm>
              <a:custGeom>
                <a:avLst/>
                <a:gdLst>
                  <a:gd name="T0" fmla="*/ 0 w 62"/>
                  <a:gd name="T1" fmla="*/ 0 h 15"/>
                  <a:gd name="T2" fmla="*/ 62 w 62"/>
                  <a:gd name="T3" fmla="*/ 0 h 15"/>
                  <a:gd name="T4" fmla="*/ 0 60000 65536"/>
                  <a:gd name="T5" fmla="*/ 0 60000 65536"/>
                  <a:gd name="T6" fmla="*/ 0 w 62"/>
                  <a:gd name="T7" fmla="*/ 0 h 15"/>
                  <a:gd name="T8" fmla="*/ 62 w 62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" h="15">
                    <a:moveTo>
                      <a:pt x="0" y="0"/>
                    </a:moveTo>
                    <a:cubicBezTo>
                      <a:pt x="21" y="15"/>
                      <a:pt x="41" y="15"/>
                      <a:pt x="6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51" name="Oval 77"/>
              <p:cNvSpPr>
                <a:spLocks noChangeArrowheads="1"/>
              </p:cNvSpPr>
              <p:nvPr/>
            </p:nvSpPr>
            <p:spPr bwMode="auto">
              <a:xfrm>
                <a:off x="1776" y="1685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52" name="Oval 78"/>
              <p:cNvSpPr>
                <a:spLocks noChangeArrowheads="1"/>
              </p:cNvSpPr>
              <p:nvPr/>
            </p:nvSpPr>
            <p:spPr bwMode="auto">
              <a:xfrm>
                <a:off x="1812" y="1685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53" name="Oval 79"/>
              <p:cNvSpPr>
                <a:spLocks noChangeArrowheads="1"/>
              </p:cNvSpPr>
              <p:nvPr/>
            </p:nvSpPr>
            <p:spPr bwMode="auto">
              <a:xfrm>
                <a:off x="1776" y="1685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54" name="Oval 80"/>
              <p:cNvSpPr>
                <a:spLocks noChangeArrowheads="1"/>
              </p:cNvSpPr>
              <p:nvPr/>
            </p:nvSpPr>
            <p:spPr bwMode="auto">
              <a:xfrm>
                <a:off x="1812" y="1685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</p:grpSp>
        <p:grpSp>
          <p:nvGrpSpPr>
            <p:cNvPr id="67635" name="Group 89"/>
            <p:cNvGrpSpPr>
              <a:grpSpLocks/>
            </p:cNvGrpSpPr>
            <p:nvPr/>
          </p:nvGrpSpPr>
          <p:grpSpPr bwMode="auto">
            <a:xfrm>
              <a:off x="1743" y="1789"/>
              <a:ext cx="114" cy="115"/>
              <a:chOff x="1743" y="1789"/>
              <a:chExt cx="114" cy="115"/>
            </a:xfrm>
          </p:grpSpPr>
          <p:sp>
            <p:nvSpPr>
              <p:cNvPr id="67741" name="Oval 82"/>
              <p:cNvSpPr>
                <a:spLocks noChangeArrowheads="1"/>
              </p:cNvSpPr>
              <p:nvPr/>
            </p:nvSpPr>
            <p:spPr bwMode="auto">
              <a:xfrm>
                <a:off x="1743" y="1789"/>
                <a:ext cx="114" cy="11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42" name="Oval 83"/>
              <p:cNvSpPr>
                <a:spLocks noChangeArrowheads="1"/>
              </p:cNvSpPr>
              <p:nvPr/>
            </p:nvSpPr>
            <p:spPr bwMode="auto">
              <a:xfrm>
                <a:off x="1743" y="1789"/>
                <a:ext cx="114" cy="115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43" name="Freeform 84"/>
              <p:cNvSpPr>
                <a:spLocks/>
              </p:cNvSpPr>
              <p:nvPr/>
            </p:nvSpPr>
            <p:spPr bwMode="auto">
              <a:xfrm>
                <a:off x="1769" y="1872"/>
                <a:ext cx="62" cy="14"/>
              </a:xfrm>
              <a:custGeom>
                <a:avLst/>
                <a:gdLst>
                  <a:gd name="T0" fmla="*/ 0 w 62"/>
                  <a:gd name="T1" fmla="*/ 0 h 14"/>
                  <a:gd name="T2" fmla="*/ 62 w 62"/>
                  <a:gd name="T3" fmla="*/ 0 h 14"/>
                  <a:gd name="T4" fmla="*/ 0 60000 65536"/>
                  <a:gd name="T5" fmla="*/ 0 60000 65536"/>
                  <a:gd name="T6" fmla="*/ 0 w 62"/>
                  <a:gd name="T7" fmla="*/ 0 h 14"/>
                  <a:gd name="T8" fmla="*/ 62 w 62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" h="14">
                    <a:moveTo>
                      <a:pt x="0" y="0"/>
                    </a:moveTo>
                    <a:cubicBezTo>
                      <a:pt x="21" y="14"/>
                      <a:pt x="41" y="14"/>
                      <a:pt x="6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44" name="Oval 85"/>
              <p:cNvSpPr>
                <a:spLocks noChangeArrowheads="1"/>
              </p:cNvSpPr>
              <p:nvPr/>
            </p:nvSpPr>
            <p:spPr bwMode="auto">
              <a:xfrm>
                <a:off x="1776" y="1824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45" name="Oval 86"/>
              <p:cNvSpPr>
                <a:spLocks noChangeArrowheads="1"/>
              </p:cNvSpPr>
              <p:nvPr/>
            </p:nvSpPr>
            <p:spPr bwMode="auto">
              <a:xfrm>
                <a:off x="1812" y="1824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46" name="Oval 87"/>
              <p:cNvSpPr>
                <a:spLocks noChangeArrowheads="1"/>
              </p:cNvSpPr>
              <p:nvPr/>
            </p:nvSpPr>
            <p:spPr bwMode="auto">
              <a:xfrm>
                <a:off x="1776" y="1824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47" name="Oval 88"/>
              <p:cNvSpPr>
                <a:spLocks noChangeArrowheads="1"/>
              </p:cNvSpPr>
              <p:nvPr/>
            </p:nvSpPr>
            <p:spPr bwMode="auto">
              <a:xfrm>
                <a:off x="1812" y="1824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</p:grpSp>
        <p:grpSp>
          <p:nvGrpSpPr>
            <p:cNvPr id="67636" name="Group 97"/>
            <p:cNvGrpSpPr>
              <a:grpSpLocks/>
            </p:cNvGrpSpPr>
            <p:nvPr/>
          </p:nvGrpSpPr>
          <p:grpSpPr bwMode="auto">
            <a:xfrm>
              <a:off x="1743" y="1928"/>
              <a:ext cx="114" cy="114"/>
              <a:chOff x="1743" y="1928"/>
              <a:chExt cx="114" cy="114"/>
            </a:xfrm>
          </p:grpSpPr>
          <p:sp>
            <p:nvSpPr>
              <p:cNvPr id="67734" name="Oval 90"/>
              <p:cNvSpPr>
                <a:spLocks noChangeArrowheads="1"/>
              </p:cNvSpPr>
              <p:nvPr/>
            </p:nvSpPr>
            <p:spPr bwMode="auto">
              <a:xfrm>
                <a:off x="1743" y="1928"/>
                <a:ext cx="114" cy="11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35" name="Oval 91"/>
              <p:cNvSpPr>
                <a:spLocks noChangeArrowheads="1"/>
              </p:cNvSpPr>
              <p:nvPr/>
            </p:nvSpPr>
            <p:spPr bwMode="auto">
              <a:xfrm>
                <a:off x="1743" y="1928"/>
                <a:ext cx="114" cy="114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36" name="Freeform 92"/>
              <p:cNvSpPr>
                <a:spLocks/>
              </p:cNvSpPr>
              <p:nvPr/>
            </p:nvSpPr>
            <p:spPr bwMode="auto">
              <a:xfrm>
                <a:off x="1769" y="2009"/>
                <a:ext cx="62" cy="15"/>
              </a:xfrm>
              <a:custGeom>
                <a:avLst/>
                <a:gdLst>
                  <a:gd name="T0" fmla="*/ 0 w 62"/>
                  <a:gd name="T1" fmla="*/ 0 h 15"/>
                  <a:gd name="T2" fmla="*/ 62 w 62"/>
                  <a:gd name="T3" fmla="*/ 0 h 15"/>
                  <a:gd name="T4" fmla="*/ 0 60000 65536"/>
                  <a:gd name="T5" fmla="*/ 0 60000 65536"/>
                  <a:gd name="T6" fmla="*/ 0 w 62"/>
                  <a:gd name="T7" fmla="*/ 0 h 15"/>
                  <a:gd name="T8" fmla="*/ 62 w 62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" h="15">
                    <a:moveTo>
                      <a:pt x="0" y="0"/>
                    </a:moveTo>
                    <a:cubicBezTo>
                      <a:pt x="21" y="15"/>
                      <a:pt x="41" y="15"/>
                      <a:pt x="6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37" name="Oval 93"/>
              <p:cNvSpPr>
                <a:spLocks noChangeArrowheads="1"/>
              </p:cNvSpPr>
              <p:nvPr/>
            </p:nvSpPr>
            <p:spPr bwMode="auto">
              <a:xfrm>
                <a:off x="1776" y="1962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38" name="Oval 94"/>
              <p:cNvSpPr>
                <a:spLocks noChangeArrowheads="1"/>
              </p:cNvSpPr>
              <p:nvPr/>
            </p:nvSpPr>
            <p:spPr bwMode="auto">
              <a:xfrm>
                <a:off x="1812" y="1962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39" name="Oval 95"/>
              <p:cNvSpPr>
                <a:spLocks noChangeArrowheads="1"/>
              </p:cNvSpPr>
              <p:nvPr/>
            </p:nvSpPr>
            <p:spPr bwMode="auto">
              <a:xfrm>
                <a:off x="1776" y="1962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40" name="Oval 96"/>
              <p:cNvSpPr>
                <a:spLocks noChangeArrowheads="1"/>
              </p:cNvSpPr>
              <p:nvPr/>
            </p:nvSpPr>
            <p:spPr bwMode="auto">
              <a:xfrm>
                <a:off x="1812" y="1962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</p:grpSp>
        <p:grpSp>
          <p:nvGrpSpPr>
            <p:cNvPr id="67637" name="Group 105"/>
            <p:cNvGrpSpPr>
              <a:grpSpLocks/>
            </p:cNvGrpSpPr>
            <p:nvPr/>
          </p:nvGrpSpPr>
          <p:grpSpPr bwMode="auto">
            <a:xfrm>
              <a:off x="2669" y="1910"/>
              <a:ext cx="115" cy="114"/>
              <a:chOff x="2669" y="1910"/>
              <a:chExt cx="115" cy="114"/>
            </a:xfrm>
          </p:grpSpPr>
          <p:sp>
            <p:nvSpPr>
              <p:cNvPr id="67727" name="Oval 98"/>
              <p:cNvSpPr>
                <a:spLocks noChangeArrowheads="1"/>
              </p:cNvSpPr>
              <p:nvPr/>
            </p:nvSpPr>
            <p:spPr bwMode="auto">
              <a:xfrm>
                <a:off x="2669" y="1910"/>
                <a:ext cx="115" cy="11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28" name="Oval 99"/>
              <p:cNvSpPr>
                <a:spLocks noChangeArrowheads="1"/>
              </p:cNvSpPr>
              <p:nvPr/>
            </p:nvSpPr>
            <p:spPr bwMode="auto">
              <a:xfrm>
                <a:off x="2669" y="1910"/>
                <a:ext cx="115" cy="114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29" name="Freeform 100"/>
              <p:cNvSpPr>
                <a:spLocks/>
              </p:cNvSpPr>
              <p:nvPr/>
            </p:nvSpPr>
            <p:spPr bwMode="auto">
              <a:xfrm>
                <a:off x="2696" y="1992"/>
                <a:ext cx="62" cy="14"/>
              </a:xfrm>
              <a:custGeom>
                <a:avLst/>
                <a:gdLst>
                  <a:gd name="T0" fmla="*/ 0 w 62"/>
                  <a:gd name="T1" fmla="*/ 0 h 14"/>
                  <a:gd name="T2" fmla="*/ 62 w 62"/>
                  <a:gd name="T3" fmla="*/ 0 h 14"/>
                  <a:gd name="T4" fmla="*/ 0 60000 65536"/>
                  <a:gd name="T5" fmla="*/ 0 60000 65536"/>
                  <a:gd name="T6" fmla="*/ 0 w 62"/>
                  <a:gd name="T7" fmla="*/ 0 h 14"/>
                  <a:gd name="T8" fmla="*/ 62 w 62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" h="14">
                    <a:moveTo>
                      <a:pt x="0" y="0"/>
                    </a:moveTo>
                    <a:cubicBezTo>
                      <a:pt x="20" y="14"/>
                      <a:pt x="41" y="14"/>
                      <a:pt x="6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30" name="Oval 101"/>
              <p:cNvSpPr>
                <a:spLocks noChangeArrowheads="1"/>
              </p:cNvSpPr>
              <p:nvPr/>
            </p:nvSpPr>
            <p:spPr bwMode="auto">
              <a:xfrm>
                <a:off x="2702" y="1944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31" name="Oval 102"/>
              <p:cNvSpPr>
                <a:spLocks noChangeArrowheads="1"/>
              </p:cNvSpPr>
              <p:nvPr/>
            </p:nvSpPr>
            <p:spPr bwMode="auto">
              <a:xfrm>
                <a:off x="2739" y="1944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32" name="Oval 103"/>
              <p:cNvSpPr>
                <a:spLocks noChangeArrowheads="1"/>
              </p:cNvSpPr>
              <p:nvPr/>
            </p:nvSpPr>
            <p:spPr bwMode="auto">
              <a:xfrm>
                <a:off x="2702" y="1944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33" name="Oval 104"/>
              <p:cNvSpPr>
                <a:spLocks noChangeArrowheads="1"/>
              </p:cNvSpPr>
              <p:nvPr/>
            </p:nvSpPr>
            <p:spPr bwMode="auto">
              <a:xfrm>
                <a:off x="2739" y="1944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</p:grpSp>
        <p:grpSp>
          <p:nvGrpSpPr>
            <p:cNvPr id="67638" name="Group 113"/>
            <p:cNvGrpSpPr>
              <a:grpSpLocks/>
            </p:cNvGrpSpPr>
            <p:nvPr/>
          </p:nvGrpSpPr>
          <p:grpSpPr bwMode="auto">
            <a:xfrm>
              <a:off x="2669" y="1740"/>
              <a:ext cx="115" cy="115"/>
              <a:chOff x="2669" y="1740"/>
              <a:chExt cx="115" cy="115"/>
            </a:xfrm>
          </p:grpSpPr>
          <p:sp>
            <p:nvSpPr>
              <p:cNvPr id="67720" name="Oval 106"/>
              <p:cNvSpPr>
                <a:spLocks noChangeArrowheads="1"/>
              </p:cNvSpPr>
              <p:nvPr/>
            </p:nvSpPr>
            <p:spPr bwMode="auto">
              <a:xfrm>
                <a:off x="2669" y="1740"/>
                <a:ext cx="115" cy="11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21" name="Oval 107"/>
              <p:cNvSpPr>
                <a:spLocks noChangeArrowheads="1"/>
              </p:cNvSpPr>
              <p:nvPr/>
            </p:nvSpPr>
            <p:spPr bwMode="auto">
              <a:xfrm>
                <a:off x="2669" y="1740"/>
                <a:ext cx="115" cy="115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22" name="Freeform 108"/>
              <p:cNvSpPr>
                <a:spLocks/>
              </p:cNvSpPr>
              <p:nvPr/>
            </p:nvSpPr>
            <p:spPr bwMode="auto">
              <a:xfrm>
                <a:off x="2696" y="1823"/>
                <a:ext cx="62" cy="14"/>
              </a:xfrm>
              <a:custGeom>
                <a:avLst/>
                <a:gdLst>
                  <a:gd name="T0" fmla="*/ 0 w 62"/>
                  <a:gd name="T1" fmla="*/ 0 h 14"/>
                  <a:gd name="T2" fmla="*/ 62 w 62"/>
                  <a:gd name="T3" fmla="*/ 0 h 14"/>
                  <a:gd name="T4" fmla="*/ 0 60000 65536"/>
                  <a:gd name="T5" fmla="*/ 0 60000 65536"/>
                  <a:gd name="T6" fmla="*/ 0 w 62"/>
                  <a:gd name="T7" fmla="*/ 0 h 14"/>
                  <a:gd name="T8" fmla="*/ 62 w 62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" h="14">
                    <a:moveTo>
                      <a:pt x="0" y="0"/>
                    </a:moveTo>
                    <a:cubicBezTo>
                      <a:pt x="20" y="14"/>
                      <a:pt x="41" y="14"/>
                      <a:pt x="6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23" name="Oval 109"/>
              <p:cNvSpPr>
                <a:spLocks noChangeArrowheads="1"/>
              </p:cNvSpPr>
              <p:nvPr/>
            </p:nvSpPr>
            <p:spPr bwMode="auto">
              <a:xfrm>
                <a:off x="2702" y="1775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24" name="Oval 110"/>
              <p:cNvSpPr>
                <a:spLocks noChangeArrowheads="1"/>
              </p:cNvSpPr>
              <p:nvPr/>
            </p:nvSpPr>
            <p:spPr bwMode="auto">
              <a:xfrm>
                <a:off x="2739" y="1775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25" name="Oval 111"/>
              <p:cNvSpPr>
                <a:spLocks noChangeArrowheads="1"/>
              </p:cNvSpPr>
              <p:nvPr/>
            </p:nvSpPr>
            <p:spPr bwMode="auto">
              <a:xfrm>
                <a:off x="2702" y="1775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26" name="Oval 112"/>
              <p:cNvSpPr>
                <a:spLocks noChangeArrowheads="1"/>
              </p:cNvSpPr>
              <p:nvPr/>
            </p:nvSpPr>
            <p:spPr bwMode="auto">
              <a:xfrm>
                <a:off x="2739" y="1775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</p:grpSp>
        <p:grpSp>
          <p:nvGrpSpPr>
            <p:cNvPr id="67639" name="Group 121"/>
            <p:cNvGrpSpPr>
              <a:grpSpLocks/>
            </p:cNvGrpSpPr>
            <p:nvPr/>
          </p:nvGrpSpPr>
          <p:grpSpPr bwMode="auto">
            <a:xfrm>
              <a:off x="2669" y="1583"/>
              <a:ext cx="115" cy="114"/>
              <a:chOff x="2669" y="1583"/>
              <a:chExt cx="115" cy="114"/>
            </a:xfrm>
          </p:grpSpPr>
          <p:sp>
            <p:nvSpPr>
              <p:cNvPr id="67713" name="Oval 114"/>
              <p:cNvSpPr>
                <a:spLocks noChangeArrowheads="1"/>
              </p:cNvSpPr>
              <p:nvPr/>
            </p:nvSpPr>
            <p:spPr bwMode="auto">
              <a:xfrm>
                <a:off x="2669" y="1583"/>
                <a:ext cx="115" cy="11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14" name="Oval 115"/>
              <p:cNvSpPr>
                <a:spLocks noChangeArrowheads="1"/>
              </p:cNvSpPr>
              <p:nvPr/>
            </p:nvSpPr>
            <p:spPr bwMode="auto">
              <a:xfrm>
                <a:off x="2669" y="1583"/>
                <a:ext cx="115" cy="114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15" name="Freeform 116"/>
              <p:cNvSpPr>
                <a:spLocks/>
              </p:cNvSpPr>
              <p:nvPr/>
            </p:nvSpPr>
            <p:spPr bwMode="auto">
              <a:xfrm>
                <a:off x="2696" y="1664"/>
                <a:ext cx="62" cy="15"/>
              </a:xfrm>
              <a:custGeom>
                <a:avLst/>
                <a:gdLst>
                  <a:gd name="T0" fmla="*/ 0 w 62"/>
                  <a:gd name="T1" fmla="*/ 0 h 15"/>
                  <a:gd name="T2" fmla="*/ 62 w 62"/>
                  <a:gd name="T3" fmla="*/ 0 h 15"/>
                  <a:gd name="T4" fmla="*/ 0 60000 65536"/>
                  <a:gd name="T5" fmla="*/ 0 60000 65536"/>
                  <a:gd name="T6" fmla="*/ 0 w 62"/>
                  <a:gd name="T7" fmla="*/ 0 h 15"/>
                  <a:gd name="T8" fmla="*/ 62 w 62"/>
                  <a:gd name="T9" fmla="*/ 15 h 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" h="15">
                    <a:moveTo>
                      <a:pt x="0" y="0"/>
                    </a:moveTo>
                    <a:cubicBezTo>
                      <a:pt x="20" y="15"/>
                      <a:pt x="41" y="15"/>
                      <a:pt x="6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16" name="Oval 117"/>
              <p:cNvSpPr>
                <a:spLocks noChangeArrowheads="1"/>
              </p:cNvSpPr>
              <p:nvPr/>
            </p:nvSpPr>
            <p:spPr bwMode="auto">
              <a:xfrm>
                <a:off x="2702" y="1617"/>
                <a:ext cx="12" cy="11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17" name="Oval 118"/>
              <p:cNvSpPr>
                <a:spLocks noChangeArrowheads="1"/>
              </p:cNvSpPr>
              <p:nvPr/>
            </p:nvSpPr>
            <p:spPr bwMode="auto">
              <a:xfrm>
                <a:off x="2739" y="1617"/>
                <a:ext cx="12" cy="11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18" name="Oval 119"/>
              <p:cNvSpPr>
                <a:spLocks noChangeArrowheads="1"/>
              </p:cNvSpPr>
              <p:nvPr/>
            </p:nvSpPr>
            <p:spPr bwMode="auto">
              <a:xfrm>
                <a:off x="2702" y="1617"/>
                <a:ext cx="12" cy="11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19" name="Oval 120"/>
              <p:cNvSpPr>
                <a:spLocks noChangeArrowheads="1"/>
              </p:cNvSpPr>
              <p:nvPr/>
            </p:nvSpPr>
            <p:spPr bwMode="auto">
              <a:xfrm>
                <a:off x="2739" y="1617"/>
                <a:ext cx="12" cy="11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</p:grpSp>
        <p:grpSp>
          <p:nvGrpSpPr>
            <p:cNvPr id="67640" name="Group 129"/>
            <p:cNvGrpSpPr>
              <a:grpSpLocks/>
            </p:cNvGrpSpPr>
            <p:nvPr/>
          </p:nvGrpSpPr>
          <p:grpSpPr bwMode="auto">
            <a:xfrm>
              <a:off x="2669" y="1426"/>
              <a:ext cx="115" cy="113"/>
              <a:chOff x="2669" y="1426"/>
              <a:chExt cx="115" cy="113"/>
            </a:xfrm>
          </p:grpSpPr>
          <p:sp>
            <p:nvSpPr>
              <p:cNvPr id="67706" name="Oval 122"/>
              <p:cNvSpPr>
                <a:spLocks noChangeArrowheads="1"/>
              </p:cNvSpPr>
              <p:nvPr/>
            </p:nvSpPr>
            <p:spPr bwMode="auto">
              <a:xfrm>
                <a:off x="2669" y="1426"/>
                <a:ext cx="115" cy="11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07" name="Oval 123"/>
              <p:cNvSpPr>
                <a:spLocks noChangeArrowheads="1"/>
              </p:cNvSpPr>
              <p:nvPr/>
            </p:nvSpPr>
            <p:spPr bwMode="auto">
              <a:xfrm>
                <a:off x="2669" y="1426"/>
                <a:ext cx="115" cy="113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08" name="Freeform 124"/>
              <p:cNvSpPr>
                <a:spLocks/>
              </p:cNvSpPr>
              <p:nvPr/>
            </p:nvSpPr>
            <p:spPr bwMode="auto">
              <a:xfrm>
                <a:off x="2696" y="1507"/>
                <a:ext cx="62" cy="14"/>
              </a:xfrm>
              <a:custGeom>
                <a:avLst/>
                <a:gdLst>
                  <a:gd name="T0" fmla="*/ 0 w 62"/>
                  <a:gd name="T1" fmla="*/ 0 h 14"/>
                  <a:gd name="T2" fmla="*/ 62 w 62"/>
                  <a:gd name="T3" fmla="*/ 0 h 14"/>
                  <a:gd name="T4" fmla="*/ 0 60000 65536"/>
                  <a:gd name="T5" fmla="*/ 0 60000 65536"/>
                  <a:gd name="T6" fmla="*/ 0 w 62"/>
                  <a:gd name="T7" fmla="*/ 0 h 14"/>
                  <a:gd name="T8" fmla="*/ 62 w 62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" h="14">
                    <a:moveTo>
                      <a:pt x="0" y="0"/>
                    </a:moveTo>
                    <a:cubicBezTo>
                      <a:pt x="20" y="14"/>
                      <a:pt x="41" y="14"/>
                      <a:pt x="6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09" name="Oval 125"/>
              <p:cNvSpPr>
                <a:spLocks noChangeArrowheads="1"/>
              </p:cNvSpPr>
              <p:nvPr/>
            </p:nvSpPr>
            <p:spPr bwMode="auto">
              <a:xfrm>
                <a:off x="2702" y="1460"/>
                <a:ext cx="12" cy="11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10" name="Oval 126"/>
              <p:cNvSpPr>
                <a:spLocks noChangeArrowheads="1"/>
              </p:cNvSpPr>
              <p:nvPr/>
            </p:nvSpPr>
            <p:spPr bwMode="auto">
              <a:xfrm>
                <a:off x="2739" y="1460"/>
                <a:ext cx="12" cy="11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11" name="Oval 127"/>
              <p:cNvSpPr>
                <a:spLocks noChangeArrowheads="1"/>
              </p:cNvSpPr>
              <p:nvPr/>
            </p:nvSpPr>
            <p:spPr bwMode="auto">
              <a:xfrm>
                <a:off x="2702" y="1460"/>
                <a:ext cx="12" cy="11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12" name="Oval 128"/>
              <p:cNvSpPr>
                <a:spLocks noChangeArrowheads="1"/>
              </p:cNvSpPr>
              <p:nvPr/>
            </p:nvSpPr>
            <p:spPr bwMode="auto">
              <a:xfrm>
                <a:off x="2739" y="1460"/>
                <a:ext cx="12" cy="11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</p:grpSp>
        <p:grpSp>
          <p:nvGrpSpPr>
            <p:cNvPr id="67641" name="Group 137"/>
            <p:cNvGrpSpPr>
              <a:grpSpLocks/>
            </p:cNvGrpSpPr>
            <p:nvPr/>
          </p:nvGrpSpPr>
          <p:grpSpPr bwMode="auto">
            <a:xfrm>
              <a:off x="3794" y="1501"/>
              <a:ext cx="114" cy="114"/>
              <a:chOff x="3794" y="1501"/>
              <a:chExt cx="114" cy="114"/>
            </a:xfrm>
          </p:grpSpPr>
          <p:sp>
            <p:nvSpPr>
              <p:cNvPr id="67699" name="Oval 130"/>
              <p:cNvSpPr>
                <a:spLocks noChangeArrowheads="1"/>
              </p:cNvSpPr>
              <p:nvPr/>
            </p:nvSpPr>
            <p:spPr bwMode="auto">
              <a:xfrm>
                <a:off x="3794" y="1501"/>
                <a:ext cx="114" cy="11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00" name="Oval 131"/>
              <p:cNvSpPr>
                <a:spLocks noChangeArrowheads="1"/>
              </p:cNvSpPr>
              <p:nvPr/>
            </p:nvSpPr>
            <p:spPr bwMode="auto">
              <a:xfrm>
                <a:off x="3794" y="1501"/>
                <a:ext cx="114" cy="114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01" name="Freeform 132"/>
              <p:cNvSpPr>
                <a:spLocks/>
              </p:cNvSpPr>
              <p:nvPr/>
            </p:nvSpPr>
            <p:spPr bwMode="auto">
              <a:xfrm>
                <a:off x="3820" y="1583"/>
                <a:ext cx="62" cy="14"/>
              </a:xfrm>
              <a:custGeom>
                <a:avLst/>
                <a:gdLst>
                  <a:gd name="T0" fmla="*/ 0 w 62"/>
                  <a:gd name="T1" fmla="*/ 0 h 14"/>
                  <a:gd name="T2" fmla="*/ 62 w 62"/>
                  <a:gd name="T3" fmla="*/ 0 h 14"/>
                  <a:gd name="T4" fmla="*/ 0 60000 65536"/>
                  <a:gd name="T5" fmla="*/ 0 60000 65536"/>
                  <a:gd name="T6" fmla="*/ 0 w 62"/>
                  <a:gd name="T7" fmla="*/ 0 h 14"/>
                  <a:gd name="T8" fmla="*/ 62 w 62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" h="14">
                    <a:moveTo>
                      <a:pt x="0" y="0"/>
                    </a:moveTo>
                    <a:cubicBezTo>
                      <a:pt x="21" y="14"/>
                      <a:pt x="41" y="14"/>
                      <a:pt x="6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02" name="Oval 133"/>
              <p:cNvSpPr>
                <a:spLocks noChangeArrowheads="1"/>
              </p:cNvSpPr>
              <p:nvPr/>
            </p:nvSpPr>
            <p:spPr bwMode="auto">
              <a:xfrm>
                <a:off x="3827" y="1535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03" name="Oval 134"/>
              <p:cNvSpPr>
                <a:spLocks noChangeArrowheads="1"/>
              </p:cNvSpPr>
              <p:nvPr/>
            </p:nvSpPr>
            <p:spPr bwMode="auto">
              <a:xfrm>
                <a:off x="3863" y="1535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04" name="Oval 135"/>
              <p:cNvSpPr>
                <a:spLocks noChangeArrowheads="1"/>
              </p:cNvSpPr>
              <p:nvPr/>
            </p:nvSpPr>
            <p:spPr bwMode="auto">
              <a:xfrm>
                <a:off x="3827" y="1535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705" name="Oval 136"/>
              <p:cNvSpPr>
                <a:spLocks noChangeArrowheads="1"/>
              </p:cNvSpPr>
              <p:nvPr/>
            </p:nvSpPr>
            <p:spPr bwMode="auto">
              <a:xfrm>
                <a:off x="3863" y="1535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</p:grpSp>
        <p:grpSp>
          <p:nvGrpSpPr>
            <p:cNvPr id="67642" name="Group 145"/>
            <p:cNvGrpSpPr>
              <a:grpSpLocks/>
            </p:cNvGrpSpPr>
            <p:nvPr/>
          </p:nvGrpSpPr>
          <p:grpSpPr bwMode="auto">
            <a:xfrm>
              <a:off x="3630" y="1501"/>
              <a:ext cx="114" cy="114"/>
              <a:chOff x="3630" y="1501"/>
              <a:chExt cx="114" cy="114"/>
            </a:xfrm>
          </p:grpSpPr>
          <p:sp>
            <p:nvSpPr>
              <p:cNvPr id="67692" name="Oval 138"/>
              <p:cNvSpPr>
                <a:spLocks noChangeArrowheads="1"/>
              </p:cNvSpPr>
              <p:nvPr/>
            </p:nvSpPr>
            <p:spPr bwMode="auto">
              <a:xfrm>
                <a:off x="3630" y="1501"/>
                <a:ext cx="114" cy="11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693" name="Oval 139"/>
              <p:cNvSpPr>
                <a:spLocks noChangeArrowheads="1"/>
              </p:cNvSpPr>
              <p:nvPr/>
            </p:nvSpPr>
            <p:spPr bwMode="auto">
              <a:xfrm>
                <a:off x="3630" y="1501"/>
                <a:ext cx="114" cy="114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694" name="Freeform 140"/>
              <p:cNvSpPr>
                <a:spLocks/>
              </p:cNvSpPr>
              <p:nvPr/>
            </p:nvSpPr>
            <p:spPr bwMode="auto">
              <a:xfrm>
                <a:off x="3656" y="1583"/>
                <a:ext cx="62" cy="14"/>
              </a:xfrm>
              <a:custGeom>
                <a:avLst/>
                <a:gdLst>
                  <a:gd name="T0" fmla="*/ 0 w 62"/>
                  <a:gd name="T1" fmla="*/ 0 h 14"/>
                  <a:gd name="T2" fmla="*/ 62 w 62"/>
                  <a:gd name="T3" fmla="*/ 0 h 14"/>
                  <a:gd name="T4" fmla="*/ 0 60000 65536"/>
                  <a:gd name="T5" fmla="*/ 0 60000 65536"/>
                  <a:gd name="T6" fmla="*/ 0 w 62"/>
                  <a:gd name="T7" fmla="*/ 0 h 14"/>
                  <a:gd name="T8" fmla="*/ 62 w 62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" h="14">
                    <a:moveTo>
                      <a:pt x="0" y="0"/>
                    </a:moveTo>
                    <a:cubicBezTo>
                      <a:pt x="21" y="14"/>
                      <a:pt x="41" y="14"/>
                      <a:pt x="6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95" name="Oval 141"/>
              <p:cNvSpPr>
                <a:spLocks noChangeArrowheads="1"/>
              </p:cNvSpPr>
              <p:nvPr/>
            </p:nvSpPr>
            <p:spPr bwMode="auto">
              <a:xfrm>
                <a:off x="3663" y="1535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696" name="Oval 142"/>
              <p:cNvSpPr>
                <a:spLocks noChangeArrowheads="1"/>
              </p:cNvSpPr>
              <p:nvPr/>
            </p:nvSpPr>
            <p:spPr bwMode="auto">
              <a:xfrm>
                <a:off x="3699" y="1535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697" name="Oval 143"/>
              <p:cNvSpPr>
                <a:spLocks noChangeArrowheads="1"/>
              </p:cNvSpPr>
              <p:nvPr/>
            </p:nvSpPr>
            <p:spPr bwMode="auto">
              <a:xfrm>
                <a:off x="3663" y="1535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698" name="Oval 144"/>
              <p:cNvSpPr>
                <a:spLocks noChangeArrowheads="1"/>
              </p:cNvSpPr>
              <p:nvPr/>
            </p:nvSpPr>
            <p:spPr bwMode="auto">
              <a:xfrm>
                <a:off x="3699" y="1535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</p:grpSp>
        <p:grpSp>
          <p:nvGrpSpPr>
            <p:cNvPr id="67643" name="Group 153"/>
            <p:cNvGrpSpPr>
              <a:grpSpLocks/>
            </p:cNvGrpSpPr>
            <p:nvPr/>
          </p:nvGrpSpPr>
          <p:grpSpPr bwMode="auto">
            <a:xfrm>
              <a:off x="3465" y="1501"/>
              <a:ext cx="115" cy="114"/>
              <a:chOff x="3465" y="1501"/>
              <a:chExt cx="115" cy="114"/>
            </a:xfrm>
          </p:grpSpPr>
          <p:sp>
            <p:nvSpPr>
              <p:cNvPr id="67685" name="Oval 146"/>
              <p:cNvSpPr>
                <a:spLocks noChangeArrowheads="1"/>
              </p:cNvSpPr>
              <p:nvPr/>
            </p:nvSpPr>
            <p:spPr bwMode="auto">
              <a:xfrm>
                <a:off x="3465" y="1501"/>
                <a:ext cx="115" cy="11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686" name="Oval 147"/>
              <p:cNvSpPr>
                <a:spLocks noChangeArrowheads="1"/>
              </p:cNvSpPr>
              <p:nvPr/>
            </p:nvSpPr>
            <p:spPr bwMode="auto">
              <a:xfrm>
                <a:off x="3465" y="1501"/>
                <a:ext cx="115" cy="114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687" name="Freeform 148"/>
              <p:cNvSpPr>
                <a:spLocks/>
              </p:cNvSpPr>
              <p:nvPr/>
            </p:nvSpPr>
            <p:spPr bwMode="auto">
              <a:xfrm>
                <a:off x="3492" y="1583"/>
                <a:ext cx="62" cy="14"/>
              </a:xfrm>
              <a:custGeom>
                <a:avLst/>
                <a:gdLst>
                  <a:gd name="T0" fmla="*/ 0 w 62"/>
                  <a:gd name="T1" fmla="*/ 0 h 14"/>
                  <a:gd name="T2" fmla="*/ 62 w 62"/>
                  <a:gd name="T3" fmla="*/ 0 h 14"/>
                  <a:gd name="T4" fmla="*/ 0 60000 65536"/>
                  <a:gd name="T5" fmla="*/ 0 60000 65536"/>
                  <a:gd name="T6" fmla="*/ 0 w 62"/>
                  <a:gd name="T7" fmla="*/ 0 h 14"/>
                  <a:gd name="T8" fmla="*/ 62 w 62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" h="14">
                    <a:moveTo>
                      <a:pt x="0" y="0"/>
                    </a:moveTo>
                    <a:cubicBezTo>
                      <a:pt x="21" y="14"/>
                      <a:pt x="41" y="14"/>
                      <a:pt x="6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88" name="Oval 149"/>
              <p:cNvSpPr>
                <a:spLocks noChangeArrowheads="1"/>
              </p:cNvSpPr>
              <p:nvPr/>
            </p:nvSpPr>
            <p:spPr bwMode="auto">
              <a:xfrm>
                <a:off x="3499" y="1535"/>
                <a:ext cx="11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689" name="Oval 150"/>
              <p:cNvSpPr>
                <a:spLocks noChangeArrowheads="1"/>
              </p:cNvSpPr>
              <p:nvPr/>
            </p:nvSpPr>
            <p:spPr bwMode="auto">
              <a:xfrm>
                <a:off x="3535" y="1535"/>
                <a:ext cx="12" cy="12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690" name="Oval 151"/>
              <p:cNvSpPr>
                <a:spLocks noChangeArrowheads="1"/>
              </p:cNvSpPr>
              <p:nvPr/>
            </p:nvSpPr>
            <p:spPr bwMode="auto">
              <a:xfrm>
                <a:off x="3499" y="1535"/>
                <a:ext cx="11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691" name="Oval 152"/>
              <p:cNvSpPr>
                <a:spLocks noChangeArrowheads="1"/>
              </p:cNvSpPr>
              <p:nvPr/>
            </p:nvSpPr>
            <p:spPr bwMode="auto">
              <a:xfrm>
                <a:off x="3535" y="1535"/>
                <a:ext cx="12" cy="1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</p:grpSp>
        <p:grpSp>
          <p:nvGrpSpPr>
            <p:cNvPr id="67644" name="Group 156"/>
            <p:cNvGrpSpPr>
              <a:grpSpLocks/>
            </p:cNvGrpSpPr>
            <p:nvPr/>
          </p:nvGrpSpPr>
          <p:grpSpPr bwMode="auto">
            <a:xfrm>
              <a:off x="2703" y="2324"/>
              <a:ext cx="1280" cy="243"/>
              <a:chOff x="2703" y="2324"/>
              <a:chExt cx="1280" cy="243"/>
            </a:xfrm>
          </p:grpSpPr>
          <p:pic>
            <p:nvPicPr>
              <p:cNvPr id="67683" name="Picture 154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703" y="2324"/>
                <a:ext cx="1280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684" name="Rectangle 155"/>
              <p:cNvSpPr>
                <a:spLocks noChangeArrowheads="1"/>
              </p:cNvSpPr>
              <p:nvPr/>
            </p:nvSpPr>
            <p:spPr bwMode="auto">
              <a:xfrm>
                <a:off x="2704" y="2325"/>
                <a:ext cx="1279" cy="242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</p:grpSp>
        <p:sp>
          <p:nvSpPr>
            <p:cNvPr id="67645" name="Rectangle 157"/>
            <p:cNvSpPr>
              <a:spLocks noChangeArrowheads="1"/>
            </p:cNvSpPr>
            <p:nvPr/>
          </p:nvSpPr>
          <p:spPr bwMode="auto">
            <a:xfrm>
              <a:off x="2843" y="2383"/>
              <a:ext cx="75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altLang="ru-RU" sz="1400" b="1">
                  <a:solidFill>
                    <a:srgbClr val="000000"/>
                  </a:solidFill>
                  <a:latin typeface="Arial" pitchFamily="34" charset="0"/>
                </a:rPr>
                <a:t>Коллективный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46" name="Rectangle 158"/>
            <p:cNvSpPr>
              <a:spLocks noChangeArrowheads="1"/>
            </p:cNvSpPr>
            <p:nvPr/>
          </p:nvSpPr>
          <p:spPr bwMode="auto">
            <a:xfrm>
              <a:off x="3575" y="2383"/>
              <a:ext cx="33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altLang="ru-RU" sz="1400" b="1">
                  <a:solidFill>
                    <a:srgbClr val="000000"/>
                  </a:solidFill>
                  <a:latin typeface="Arial" pitchFamily="34" charset="0"/>
                </a:rPr>
                <a:t>труд</a:t>
              </a:r>
              <a:endParaRPr lang="ru-RU" altLang="ru-RU">
                <a:latin typeface="Arial" pitchFamily="34" charset="0"/>
              </a:endParaRPr>
            </a:p>
          </p:txBody>
        </p:sp>
        <p:grpSp>
          <p:nvGrpSpPr>
            <p:cNvPr id="67647" name="Group 161"/>
            <p:cNvGrpSpPr>
              <a:grpSpLocks/>
            </p:cNvGrpSpPr>
            <p:nvPr/>
          </p:nvGrpSpPr>
          <p:grpSpPr bwMode="auto">
            <a:xfrm>
              <a:off x="521" y="2809"/>
              <a:ext cx="1666" cy="428"/>
              <a:chOff x="521" y="2809"/>
              <a:chExt cx="1666" cy="428"/>
            </a:xfrm>
          </p:grpSpPr>
          <p:sp>
            <p:nvSpPr>
              <p:cNvPr id="67681" name="Rectangle 159"/>
              <p:cNvSpPr>
                <a:spLocks noChangeArrowheads="1"/>
              </p:cNvSpPr>
              <p:nvPr/>
            </p:nvSpPr>
            <p:spPr bwMode="auto">
              <a:xfrm>
                <a:off x="523" y="2809"/>
                <a:ext cx="1662" cy="42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682" name="Freeform 160"/>
              <p:cNvSpPr>
                <a:spLocks noEditPoints="1"/>
              </p:cNvSpPr>
              <p:nvPr/>
            </p:nvSpPr>
            <p:spPr bwMode="auto">
              <a:xfrm>
                <a:off x="521" y="2813"/>
                <a:ext cx="1666" cy="424"/>
              </a:xfrm>
              <a:custGeom>
                <a:avLst/>
                <a:gdLst>
                  <a:gd name="T0" fmla="*/ 0 w 19250"/>
                  <a:gd name="T1" fmla="*/ 0 h 4975"/>
                  <a:gd name="T2" fmla="*/ 0 w 19250"/>
                  <a:gd name="T3" fmla="*/ 0 h 4975"/>
                  <a:gd name="T4" fmla="*/ 0 w 19250"/>
                  <a:gd name="T5" fmla="*/ 0 h 4975"/>
                  <a:gd name="T6" fmla="*/ 0 w 19250"/>
                  <a:gd name="T7" fmla="*/ 0 h 4975"/>
                  <a:gd name="T8" fmla="*/ 0 w 19250"/>
                  <a:gd name="T9" fmla="*/ 0 h 4975"/>
                  <a:gd name="T10" fmla="*/ 0 w 19250"/>
                  <a:gd name="T11" fmla="*/ 0 h 4975"/>
                  <a:gd name="T12" fmla="*/ 0 w 19250"/>
                  <a:gd name="T13" fmla="*/ 0 h 4975"/>
                  <a:gd name="T14" fmla="*/ 0 w 19250"/>
                  <a:gd name="T15" fmla="*/ 0 h 4975"/>
                  <a:gd name="T16" fmla="*/ 0 w 19250"/>
                  <a:gd name="T17" fmla="*/ 0 h 4975"/>
                  <a:gd name="T18" fmla="*/ 0 w 19250"/>
                  <a:gd name="T19" fmla="*/ 0 h 4975"/>
                  <a:gd name="T20" fmla="*/ 0 w 19250"/>
                  <a:gd name="T21" fmla="*/ 0 h 4975"/>
                  <a:gd name="T22" fmla="*/ 0 w 19250"/>
                  <a:gd name="T23" fmla="*/ 0 h 4975"/>
                  <a:gd name="T24" fmla="*/ 0 w 19250"/>
                  <a:gd name="T25" fmla="*/ 0 h 4975"/>
                  <a:gd name="T26" fmla="*/ 0 w 19250"/>
                  <a:gd name="T27" fmla="*/ 0 h 4975"/>
                  <a:gd name="T28" fmla="*/ 0 w 19250"/>
                  <a:gd name="T29" fmla="*/ 0 h 4975"/>
                  <a:gd name="T30" fmla="*/ 0 w 19250"/>
                  <a:gd name="T31" fmla="*/ 0 h 4975"/>
                  <a:gd name="T32" fmla="*/ 0 w 19250"/>
                  <a:gd name="T33" fmla="*/ 0 h 4975"/>
                  <a:gd name="T34" fmla="*/ 0 w 19250"/>
                  <a:gd name="T35" fmla="*/ 0 h 4975"/>
                  <a:gd name="T36" fmla="*/ 0 w 19250"/>
                  <a:gd name="T37" fmla="*/ 0 h 4975"/>
                  <a:gd name="T38" fmla="*/ 0 w 19250"/>
                  <a:gd name="T39" fmla="*/ 0 h 4975"/>
                  <a:gd name="T40" fmla="*/ 0 w 19250"/>
                  <a:gd name="T41" fmla="*/ 0 h 4975"/>
                  <a:gd name="T42" fmla="*/ 0 w 19250"/>
                  <a:gd name="T43" fmla="*/ 0 h 4975"/>
                  <a:gd name="T44" fmla="*/ 0 w 19250"/>
                  <a:gd name="T45" fmla="*/ 0 h 4975"/>
                  <a:gd name="T46" fmla="*/ 0 w 19250"/>
                  <a:gd name="T47" fmla="*/ 0 h 4975"/>
                  <a:gd name="T48" fmla="*/ 0 w 19250"/>
                  <a:gd name="T49" fmla="*/ 0 h 4975"/>
                  <a:gd name="T50" fmla="*/ 0 w 19250"/>
                  <a:gd name="T51" fmla="*/ 0 h 4975"/>
                  <a:gd name="T52" fmla="*/ 0 w 19250"/>
                  <a:gd name="T53" fmla="*/ 0 h 4975"/>
                  <a:gd name="T54" fmla="*/ 0 w 19250"/>
                  <a:gd name="T55" fmla="*/ 0 h 4975"/>
                  <a:gd name="T56" fmla="*/ 0 w 19250"/>
                  <a:gd name="T57" fmla="*/ 0 h 4975"/>
                  <a:gd name="T58" fmla="*/ 0 w 19250"/>
                  <a:gd name="T59" fmla="*/ 0 h 4975"/>
                  <a:gd name="T60" fmla="*/ 0 w 19250"/>
                  <a:gd name="T61" fmla="*/ 0 h 4975"/>
                  <a:gd name="T62" fmla="*/ 0 w 19250"/>
                  <a:gd name="T63" fmla="*/ 0 h 4975"/>
                  <a:gd name="T64" fmla="*/ 0 w 19250"/>
                  <a:gd name="T65" fmla="*/ 0 h 4975"/>
                  <a:gd name="T66" fmla="*/ 0 w 19250"/>
                  <a:gd name="T67" fmla="*/ 0 h 4975"/>
                  <a:gd name="T68" fmla="*/ 0 w 19250"/>
                  <a:gd name="T69" fmla="*/ 0 h 4975"/>
                  <a:gd name="T70" fmla="*/ 0 w 19250"/>
                  <a:gd name="T71" fmla="*/ 0 h 4975"/>
                  <a:gd name="T72" fmla="*/ 0 w 19250"/>
                  <a:gd name="T73" fmla="*/ 0 h 4975"/>
                  <a:gd name="T74" fmla="*/ 0 w 19250"/>
                  <a:gd name="T75" fmla="*/ 0 h 4975"/>
                  <a:gd name="T76" fmla="*/ 0 w 19250"/>
                  <a:gd name="T77" fmla="*/ 0 h 4975"/>
                  <a:gd name="T78" fmla="*/ 0 w 19250"/>
                  <a:gd name="T79" fmla="*/ 0 h 4975"/>
                  <a:gd name="T80" fmla="*/ 0 w 19250"/>
                  <a:gd name="T81" fmla="*/ 0 h 4975"/>
                  <a:gd name="T82" fmla="*/ 0 w 19250"/>
                  <a:gd name="T83" fmla="*/ 0 h 4975"/>
                  <a:gd name="T84" fmla="*/ 0 w 19250"/>
                  <a:gd name="T85" fmla="*/ 0 h 4975"/>
                  <a:gd name="T86" fmla="*/ 0 w 19250"/>
                  <a:gd name="T87" fmla="*/ 0 h 4975"/>
                  <a:gd name="T88" fmla="*/ 0 w 19250"/>
                  <a:gd name="T89" fmla="*/ 0 h 4975"/>
                  <a:gd name="T90" fmla="*/ 0 w 19250"/>
                  <a:gd name="T91" fmla="*/ 0 h 4975"/>
                  <a:gd name="T92" fmla="*/ 0 w 19250"/>
                  <a:gd name="T93" fmla="*/ 0 h 4975"/>
                  <a:gd name="T94" fmla="*/ 0 w 19250"/>
                  <a:gd name="T95" fmla="*/ 0 h 4975"/>
                  <a:gd name="T96" fmla="*/ 0 w 19250"/>
                  <a:gd name="T97" fmla="*/ 0 h 4975"/>
                  <a:gd name="T98" fmla="*/ 0 w 19250"/>
                  <a:gd name="T99" fmla="*/ 0 h 4975"/>
                  <a:gd name="T100" fmla="*/ 0 w 19250"/>
                  <a:gd name="T101" fmla="*/ 0 h 4975"/>
                  <a:gd name="T102" fmla="*/ 0 w 19250"/>
                  <a:gd name="T103" fmla="*/ 0 h 4975"/>
                  <a:gd name="T104" fmla="*/ 0 w 19250"/>
                  <a:gd name="T105" fmla="*/ 0 h 4975"/>
                  <a:gd name="T106" fmla="*/ 0 w 19250"/>
                  <a:gd name="T107" fmla="*/ 0 h 4975"/>
                  <a:gd name="T108" fmla="*/ 0 w 19250"/>
                  <a:gd name="T109" fmla="*/ 0 h 4975"/>
                  <a:gd name="T110" fmla="*/ 0 w 19250"/>
                  <a:gd name="T111" fmla="*/ 0 h 4975"/>
                  <a:gd name="T112" fmla="*/ 0 w 19250"/>
                  <a:gd name="T113" fmla="*/ 0 h 4975"/>
                  <a:gd name="T114" fmla="*/ 0 w 19250"/>
                  <a:gd name="T115" fmla="*/ 0 h 4975"/>
                  <a:gd name="T116" fmla="*/ 0 w 19250"/>
                  <a:gd name="T117" fmla="*/ 0 h 4975"/>
                  <a:gd name="T118" fmla="*/ 0 w 19250"/>
                  <a:gd name="T119" fmla="*/ 0 h 4975"/>
                  <a:gd name="T120" fmla="*/ 0 w 19250"/>
                  <a:gd name="T121" fmla="*/ 0 h 4975"/>
                  <a:gd name="T122" fmla="*/ 0 w 19250"/>
                  <a:gd name="T123" fmla="*/ 0 h 4975"/>
                  <a:gd name="T124" fmla="*/ 0 w 19250"/>
                  <a:gd name="T125" fmla="*/ 0 h 497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9250"/>
                  <a:gd name="T190" fmla="*/ 0 h 4975"/>
                  <a:gd name="T191" fmla="*/ 19250 w 19250"/>
                  <a:gd name="T192" fmla="*/ 4975 h 497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9250" h="4975">
                    <a:moveTo>
                      <a:pt x="19175" y="50"/>
                    </a:moveTo>
                    <a:lnTo>
                      <a:pt x="19175" y="50"/>
                    </a:lnTo>
                    <a:cubicBezTo>
                      <a:pt x="19162" y="50"/>
                      <a:pt x="19150" y="39"/>
                      <a:pt x="19150" y="25"/>
                    </a:cubicBezTo>
                    <a:cubicBezTo>
                      <a:pt x="19150" y="12"/>
                      <a:pt x="19162" y="0"/>
                      <a:pt x="19175" y="0"/>
                    </a:cubicBezTo>
                    <a:cubicBezTo>
                      <a:pt x="19189" y="0"/>
                      <a:pt x="19200" y="12"/>
                      <a:pt x="19200" y="25"/>
                    </a:cubicBezTo>
                    <a:cubicBezTo>
                      <a:pt x="19200" y="39"/>
                      <a:pt x="19189" y="50"/>
                      <a:pt x="19175" y="50"/>
                    </a:cubicBezTo>
                    <a:close/>
                    <a:moveTo>
                      <a:pt x="19075" y="50"/>
                    </a:moveTo>
                    <a:lnTo>
                      <a:pt x="19075" y="50"/>
                    </a:lnTo>
                    <a:cubicBezTo>
                      <a:pt x="19062" y="50"/>
                      <a:pt x="19050" y="39"/>
                      <a:pt x="19050" y="25"/>
                    </a:cubicBezTo>
                    <a:cubicBezTo>
                      <a:pt x="19050" y="12"/>
                      <a:pt x="19062" y="0"/>
                      <a:pt x="19075" y="0"/>
                    </a:cubicBezTo>
                    <a:cubicBezTo>
                      <a:pt x="19089" y="0"/>
                      <a:pt x="19100" y="12"/>
                      <a:pt x="19100" y="25"/>
                    </a:cubicBezTo>
                    <a:cubicBezTo>
                      <a:pt x="19100" y="39"/>
                      <a:pt x="19089" y="50"/>
                      <a:pt x="19075" y="50"/>
                    </a:cubicBezTo>
                    <a:close/>
                    <a:moveTo>
                      <a:pt x="18975" y="50"/>
                    </a:moveTo>
                    <a:lnTo>
                      <a:pt x="18975" y="50"/>
                    </a:lnTo>
                    <a:cubicBezTo>
                      <a:pt x="18962" y="50"/>
                      <a:pt x="18950" y="39"/>
                      <a:pt x="18950" y="25"/>
                    </a:cubicBezTo>
                    <a:cubicBezTo>
                      <a:pt x="18950" y="12"/>
                      <a:pt x="18962" y="0"/>
                      <a:pt x="18975" y="0"/>
                    </a:cubicBezTo>
                    <a:cubicBezTo>
                      <a:pt x="18989" y="0"/>
                      <a:pt x="19000" y="12"/>
                      <a:pt x="19000" y="25"/>
                    </a:cubicBezTo>
                    <a:cubicBezTo>
                      <a:pt x="19000" y="39"/>
                      <a:pt x="18989" y="50"/>
                      <a:pt x="18975" y="50"/>
                    </a:cubicBezTo>
                    <a:close/>
                    <a:moveTo>
                      <a:pt x="18875" y="50"/>
                    </a:moveTo>
                    <a:lnTo>
                      <a:pt x="18875" y="50"/>
                    </a:lnTo>
                    <a:cubicBezTo>
                      <a:pt x="18861" y="50"/>
                      <a:pt x="18850" y="39"/>
                      <a:pt x="18850" y="25"/>
                    </a:cubicBezTo>
                    <a:cubicBezTo>
                      <a:pt x="18850" y="12"/>
                      <a:pt x="18861" y="0"/>
                      <a:pt x="18875" y="0"/>
                    </a:cubicBezTo>
                    <a:cubicBezTo>
                      <a:pt x="18889" y="0"/>
                      <a:pt x="18900" y="12"/>
                      <a:pt x="18900" y="25"/>
                    </a:cubicBezTo>
                    <a:cubicBezTo>
                      <a:pt x="18900" y="39"/>
                      <a:pt x="18889" y="50"/>
                      <a:pt x="18875" y="50"/>
                    </a:cubicBezTo>
                    <a:close/>
                    <a:moveTo>
                      <a:pt x="18775" y="50"/>
                    </a:moveTo>
                    <a:lnTo>
                      <a:pt x="18775" y="50"/>
                    </a:lnTo>
                    <a:cubicBezTo>
                      <a:pt x="18761" y="50"/>
                      <a:pt x="18750" y="39"/>
                      <a:pt x="18750" y="25"/>
                    </a:cubicBezTo>
                    <a:cubicBezTo>
                      <a:pt x="18750" y="12"/>
                      <a:pt x="18761" y="0"/>
                      <a:pt x="18775" y="0"/>
                    </a:cubicBezTo>
                    <a:cubicBezTo>
                      <a:pt x="18789" y="0"/>
                      <a:pt x="18800" y="12"/>
                      <a:pt x="18800" y="25"/>
                    </a:cubicBezTo>
                    <a:cubicBezTo>
                      <a:pt x="18800" y="39"/>
                      <a:pt x="18789" y="50"/>
                      <a:pt x="18775" y="50"/>
                    </a:cubicBezTo>
                    <a:close/>
                    <a:moveTo>
                      <a:pt x="18675" y="50"/>
                    </a:moveTo>
                    <a:lnTo>
                      <a:pt x="18675" y="50"/>
                    </a:lnTo>
                    <a:cubicBezTo>
                      <a:pt x="18661" y="50"/>
                      <a:pt x="18650" y="39"/>
                      <a:pt x="18650" y="25"/>
                    </a:cubicBezTo>
                    <a:cubicBezTo>
                      <a:pt x="18650" y="12"/>
                      <a:pt x="18661" y="0"/>
                      <a:pt x="18675" y="0"/>
                    </a:cubicBezTo>
                    <a:cubicBezTo>
                      <a:pt x="18689" y="0"/>
                      <a:pt x="18700" y="12"/>
                      <a:pt x="18700" y="25"/>
                    </a:cubicBezTo>
                    <a:cubicBezTo>
                      <a:pt x="18700" y="39"/>
                      <a:pt x="18689" y="50"/>
                      <a:pt x="18675" y="50"/>
                    </a:cubicBezTo>
                    <a:close/>
                    <a:moveTo>
                      <a:pt x="18575" y="50"/>
                    </a:moveTo>
                    <a:lnTo>
                      <a:pt x="18575" y="50"/>
                    </a:lnTo>
                    <a:cubicBezTo>
                      <a:pt x="18561" y="50"/>
                      <a:pt x="18550" y="39"/>
                      <a:pt x="18550" y="25"/>
                    </a:cubicBezTo>
                    <a:cubicBezTo>
                      <a:pt x="18550" y="12"/>
                      <a:pt x="18561" y="0"/>
                      <a:pt x="18575" y="0"/>
                    </a:cubicBezTo>
                    <a:cubicBezTo>
                      <a:pt x="18589" y="0"/>
                      <a:pt x="18600" y="12"/>
                      <a:pt x="18600" y="25"/>
                    </a:cubicBezTo>
                    <a:cubicBezTo>
                      <a:pt x="18600" y="39"/>
                      <a:pt x="18589" y="50"/>
                      <a:pt x="18575" y="50"/>
                    </a:cubicBezTo>
                    <a:close/>
                    <a:moveTo>
                      <a:pt x="18475" y="50"/>
                    </a:moveTo>
                    <a:lnTo>
                      <a:pt x="18475" y="50"/>
                    </a:lnTo>
                    <a:cubicBezTo>
                      <a:pt x="18461" y="50"/>
                      <a:pt x="18450" y="39"/>
                      <a:pt x="18450" y="25"/>
                    </a:cubicBezTo>
                    <a:cubicBezTo>
                      <a:pt x="18450" y="12"/>
                      <a:pt x="18461" y="0"/>
                      <a:pt x="18475" y="0"/>
                    </a:cubicBezTo>
                    <a:cubicBezTo>
                      <a:pt x="18489" y="0"/>
                      <a:pt x="18500" y="12"/>
                      <a:pt x="18500" y="25"/>
                    </a:cubicBezTo>
                    <a:cubicBezTo>
                      <a:pt x="18500" y="39"/>
                      <a:pt x="18489" y="50"/>
                      <a:pt x="18475" y="50"/>
                    </a:cubicBezTo>
                    <a:close/>
                    <a:moveTo>
                      <a:pt x="18375" y="50"/>
                    </a:moveTo>
                    <a:lnTo>
                      <a:pt x="18375" y="50"/>
                    </a:lnTo>
                    <a:cubicBezTo>
                      <a:pt x="18361" y="50"/>
                      <a:pt x="18350" y="39"/>
                      <a:pt x="18350" y="25"/>
                    </a:cubicBezTo>
                    <a:cubicBezTo>
                      <a:pt x="18350" y="12"/>
                      <a:pt x="18361" y="0"/>
                      <a:pt x="18375" y="0"/>
                    </a:cubicBezTo>
                    <a:cubicBezTo>
                      <a:pt x="18389" y="0"/>
                      <a:pt x="18400" y="12"/>
                      <a:pt x="18400" y="25"/>
                    </a:cubicBezTo>
                    <a:cubicBezTo>
                      <a:pt x="18400" y="39"/>
                      <a:pt x="18389" y="50"/>
                      <a:pt x="18375" y="50"/>
                    </a:cubicBezTo>
                    <a:close/>
                    <a:moveTo>
                      <a:pt x="18275" y="50"/>
                    </a:moveTo>
                    <a:lnTo>
                      <a:pt x="18275" y="50"/>
                    </a:lnTo>
                    <a:cubicBezTo>
                      <a:pt x="18261" y="50"/>
                      <a:pt x="18250" y="39"/>
                      <a:pt x="18250" y="25"/>
                    </a:cubicBezTo>
                    <a:cubicBezTo>
                      <a:pt x="18250" y="12"/>
                      <a:pt x="18261" y="0"/>
                      <a:pt x="18275" y="0"/>
                    </a:cubicBezTo>
                    <a:cubicBezTo>
                      <a:pt x="18289" y="0"/>
                      <a:pt x="18300" y="12"/>
                      <a:pt x="18300" y="25"/>
                    </a:cubicBezTo>
                    <a:cubicBezTo>
                      <a:pt x="18300" y="39"/>
                      <a:pt x="18289" y="50"/>
                      <a:pt x="18275" y="50"/>
                    </a:cubicBezTo>
                    <a:close/>
                    <a:moveTo>
                      <a:pt x="18175" y="50"/>
                    </a:moveTo>
                    <a:lnTo>
                      <a:pt x="18175" y="50"/>
                    </a:lnTo>
                    <a:cubicBezTo>
                      <a:pt x="18161" y="50"/>
                      <a:pt x="18150" y="39"/>
                      <a:pt x="18150" y="25"/>
                    </a:cubicBezTo>
                    <a:cubicBezTo>
                      <a:pt x="18150" y="12"/>
                      <a:pt x="18161" y="0"/>
                      <a:pt x="18175" y="0"/>
                    </a:cubicBezTo>
                    <a:cubicBezTo>
                      <a:pt x="18189" y="0"/>
                      <a:pt x="18200" y="12"/>
                      <a:pt x="18200" y="25"/>
                    </a:cubicBezTo>
                    <a:cubicBezTo>
                      <a:pt x="18200" y="39"/>
                      <a:pt x="18189" y="50"/>
                      <a:pt x="18175" y="50"/>
                    </a:cubicBezTo>
                    <a:close/>
                    <a:moveTo>
                      <a:pt x="18075" y="50"/>
                    </a:moveTo>
                    <a:lnTo>
                      <a:pt x="18075" y="50"/>
                    </a:lnTo>
                    <a:cubicBezTo>
                      <a:pt x="18061" y="50"/>
                      <a:pt x="18050" y="39"/>
                      <a:pt x="18050" y="25"/>
                    </a:cubicBezTo>
                    <a:cubicBezTo>
                      <a:pt x="18050" y="12"/>
                      <a:pt x="18061" y="0"/>
                      <a:pt x="18075" y="0"/>
                    </a:cubicBezTo>
                    <a:cubicBezTo>
                      <a:pt x="18089" y="0"/>
                      <a:pt x="18100" y="12"/>
                      <a:pt x="18100" y="25"/>
                    </a:cubicBezTo>
                    <a:cubicBezTo>
                      <a:pt x="18100" y="39"/>
                      <a:pt x="18089" y="50"/>
                      <a:pt x="18075" y="50"/>
                    </a:cubicBezTo>
                    <a:close/>
                    <a:moveTo>
                      <a:pt x="17975" y="50"/>
                    </a:moveTo>
                    <a:lnTo>
                      <a:pt x="17975" y="50"/>
                    </a:lnTo>
                    <a:cubicBezTo>
                      <a:pt x="17961" y="50"/>
                      <a:pt x="17950" y="39"/>
                      <a:pt x="17950" y="25"/>
                    </a:cubicBezTo>
                    <a:cubicBezTo>
                      <a:pt x="17950" y="12"/>
                      <a:pt x="17961" y="0"/>
                      <a:pt x="17975" y="0"/>
                    </a:cubicBezTo>
                    <a:cubicBezTo>
                      <a:pt x="17989" y="0"/>
                      <a:pt x="18000" y="12"/>
                      <a:pt x="18000" y="25"/>
                    </a:cubicBezTo>
                    <a:cubicBezTo>
                      <a:pt x="18000" y="39"/>
                      <a:pt x="17989" y="50"/>
                      <a:pt x="17975" y="50"/>
                    </a:cubicBezTo>
                    <a:close/>
                    <a:moveTo>
                      <a:pt x="17875" y="50"/>
                    </a:moveTo>
                    <a:lnTo>
                      <a:pt x="17875" y="50"/>
                    </a:lnTo>
                    <a:cubicBezTo>
                      <a:pt x="17861" y="50"/>
                      <a:pt x="17850" y="39"/>
                      <a:pt x="17850" y="25"/>
                    </a:cubicBezTo>
                    <a:cubicBezTo>
                      <a:pt x="17850" y="12"/>
                      <a:pt x="17861" y="0"/>
                      <a:pt x="17875" y="0"/>
                    </a:cubicBezTo>
                    <a:cubicBezTo>
                      <a:pt x="17889" y="0"/>
                      <a:pt x="17900" y="12"/>
                      <a:pt x="17900" y="25"/>
                    </a:cubicBezTo>
                    <a:cubicBezTo>
                      <a:pt x="17900" y="39"/>
                      <a:pt x="17889" y="50"/>
                      <a:pt x="17875" y="50"/>
                    </a:cubicBezTo>
                    <a:close/>
                    <a:moveTo>
                      <a:pt x="17775" y="50"/>
                    </a:moveTo>
                    <a:lnTo>
                      <a:pt x="17775" y="50"/>
                    </a:lnTo>
                    <a:cubicBezTo>
                      <a:pt x="17761" y="50"/>
                      <a:pt x="17750" y="39"/>
                      <a:pt x="17750" y="25"/>
                    </a:cubicBezTo>
                    <a:cubicBezTo>
                      <a:pt x="17750" y="12"/>
                      <a:pt x="17761" y="0"/>
                      <a:pt x="17775" y="0"/>
                    </a:cubicBezTo>
                    <a:cubicBezTo>
                      <a:pt x="17789" y="0"/>
                      <a:pt x="17800" y="12"/>
                      <a:pt x="17800" y="25"/>
                    </a:cubicBezTo>
                    <a:cubicBezTo>
                      <a:pt x="17800" y="39"/>
                      <a:pt x="17789" y="50"/>
                      <a:pt x="17775" y="50"/>
                    </a:cubicBezTo>
                    <a:close/>
                    <a:moveTo>
                      <a:pt x="17675" y="50"/>
                    </a:moveTo>
                    <a:lnTo>
                      <a:pt x="17675" y="50"/>
                    </a:lnTo>
                    <a:cubicBezTo>
                      <a:pt x="17661" y="50"/>
                      <a:pt x="17650" y="39"/>
                      <a:pt x="17650" y="25"/>
                    </a:cubicBezTo>
                    <a:cubicBezTo>
                      <a:pt x="17650" y="12"/>
                      <a:pt x="17661" y="0"/>
                      <a:pt x="17675" y="0"/>
                    </a:cubicBezTo>
                    <a:cubicBezTo>
                      <a:pt x="17689" y="0"/>
                      <a:pt x="17700" y="12"/>
                      <a:pt x="17700" y="25"/>
                    </a:cubicBezTo>
                    <a:cubicBezTo>
                      <a:pt x="17700" y="39"/>
                      <a:pt x="17689" y="50"/>
                      <a:pt x="17675" y="50"/>
                    </a:cubicBezTo>
                    <a:close/>
                    <a:moveTo>
                      <a:pt x="17575" y="50"/>
                    </a:moveTo>
                    <a:lnTo>
                      <a:pt x="17575" y="50"/>
                    </a:lnTo>
                    <a:cubicBezTo>
                      <a:pt x="17561" y="50"/>
                      <a:pt x="17550" y="39"/>
                      <a:pt x="17550" y="25"/>
                    </a:cubicBezTo>
                    <a:cubicBezTo>
                      <a:pt x="17550" y="12"/>
                      <a:pt x="17561" y="0"/>
                      <a:pt x="17575" y="0"/>
                    </a:cubicBezTo>
                    <a:cubicBezTo>
                      <a:pt x="17588" y="0"/>
                      <a:pt x="17600" y="12"/>
                      <a:pt x="17600" y="25"/>
                    </a:cubicBezTo>
                    <a:cubicBezTo>
                      <a:pt x="17600" y="39"/>
                      <a:pt x="17588" y="50"/>
                      <a:pt x="17575" y="50"/>
                    </a:cubicBezTo>
                    <a:close/>
                    <a:moveTo>
                      <a:pt x="17475" y="50"/>
                    </a:moveTo>
                    <a:lnTo>
                      <a:pt x="17475" y="50"/>
                    </a:lnTo>
                    <a:cubicBezTo>
                      <a:pt x="17461" y="50"/>
                      <a:pt x="17450" y="39"/>
                      <a:pt x="17450" y="25"/>
                    </a:cubicBezTo>
                    <a:cubicBezTo>
                      <a:pt x="17450" y="12"/>
                      <a:pt x="17461" y="0"/>
                      <a:pt x="17475" y="0"/>
                    </a:cubicBezTo>
                    <a:cubicBezTo>
                      <a:pt x="17488" y="0"/>
                      <a:pt x="17500" y="12"/>
                      <a:pt x="17500" y="25"/>
                    </a:cubicBezTo>
                    <a:cubicBezTo>
                      <a:pt x="17500" y="39"/>
                      <a:pt x="17488" y="50"/>
                      <a:pt x="17475" y="50"/>
                    </a:cubicBezTo>
                    <a:close/>
                    <a:moveTo>
                      <a:pt x="17375" y="50"/>
                    </a:moveTo>
                    <a:lnTo>
                      <a:pt x="17375" y="50"/>
                    </a:lnTo>
                    <a:cubicBezTo>
                      <a:pt x="17361" y="50"/>
                      <a:pt x="17350" y="39"/>
                      <a:pt x="17350" y="25"/>
                    </a:cubicBezTo>
                    <a:cubicBezTo>
                      <a:pt x="17350" y="12"/>
                      <a:pt x="17361" y="0"/>
                      <a:pt x="17375" y="0"/>
                    </a:cubicBezTo>
                    <a:cubicBezTo>
                      <a:pt x="17388" y="0"/>
                      <a:pt x="17400" y="12"/>
                      <a:pt x="17400" y="25"/>
                    </a:cubicBezTo>
                    <a:cubicBezTo>
                      <a:pt x="17400" y="39"/>
                      <a:pt x="17388" y="50"/>
                      <a:pt x="17375" y="50"/>
                    </a:cubicBezTo>
                    <a:close/>
                    <a:moveTo>
                      <a:pt x="17275" y="50"/>
                    </a:moveTo>
                    <a:lnTo>
                      <a:pt x="17274" y="50"/>
                    </a:lnTo>
                    <a:cubicBezTo>
                      <a:pt x="17261" y="50"/>
                      <a:pt x="17249" y="39"/>
                      <a:pt x="17249" y="25"/>
                    </a:cubicBezTo>
                    <a:cubicBezTo>
                      <a:pt x="17249" y="12"/>
                      <a:pt x="17261" y="0"/>
                      <a:pt x="17274" y="0"/>
                    </a:cubicBezTo>
                    <a:lnTo>
                      <a:pt x="17275" y="0"/>
                    </a:lnTo>
                    <a:cubicBezTo>
                      <a:pt x="17288" y="0"/>
                      <a:pt x="17300" y="12"/>
                      <a:pt x="17300" y="25"/>
                    </a:cubicBezTo>
                    <a:cubicBezTo>
                      <a:pt x="17300" y="39"/>
                      <a:pt x="17288" y="50"/>
                      <a:pt x="17275" y="50"/>
                    </a:cubicBezTo>
                    <a:close/>
                    <a:moveTo>
                      <a:pt x="17174" y="50"/>
                    </a:moveTo>
                    <a:lnTo>
                      <a:pt x="17174" y="50"/>
                    </a:lnTo>
                    <a:cubicBezTo>
                      <a:pt x="17161" y="50"/>
                      <a:pt x="17149" y="39"/>
                      <a:pt x="17149" y="25"/>
                    </a:cubicBezTo>
                    <a:cubicBezTo>
                      <a:pt x="17149" y="12"/>
                      <a:pt x="17161" y="0"/>
                      <a:pt x="17174" y="0"/>
                    </a:cubicBezTo>
                    <a:cubicBezTo>
                      <a:pt x="17188" y="0"/>
                      <a:pt x="17199" y="12"/>
                      <a:pt x="17199" y="25"/>
                    </a:cubicBezTo>
                    <a:cubicBezTo>
                      <a:pt x="17199" y="39"/>
                      <a:pt x="17188" y="50"/>
                      <a:pt x="17174" y="50"/>
                    </a:cubicBezTo>
                    <a:close/>
                    <a:moveTo>
                      <a:pt x="17074" y="50"/>
                    </a:moveTo>
                    <a:lnTo>
                      <a:pt x="17074" y="50"/>
                    </a:lnTo>
                    <a:cubicBezTo>
                      <a:pt x="17061" y="50"/>
                      <a:pt x="17049" y="39"/>
                      <a:pt x="17049" y="25"/>
                    </a:cubicBezTo>
                    <a:cubicBezTo>
                      <a:pt x="17049" y="12"/>
                      <a:pt x="17061" y="0"/>
                      <a:pt x="17074" y="0"/>
                    </a:cubicBezTo>
                    <a:cubicBezTo>
                      <a:pt x="17088" y="0"/>
                      <a:pt x="17099" y="12"/>
                      <a:pt x="17099" y="25"/>
                    </a:cubicBezTo>
                    <a:cubicBezTo>
                      <a:pt x="17099" y="39"/>
                      <a:pt x="17088" y="50"/>
                      <a:pt x="17074" y="50"/>
                    </a:cubicBezTo>
                    <a:close/>
                    <a:moveTo>
                      <a:pt x="16974" y="50"/>
                    </a:moveTo>
                    <a:lnTo>
                      <a:pt x="16974" y="50"/>
                    </a:lnTo>
                    <a:cubicBezTo>
                      <a:pt x="16960" y="50"/>
                      <a:pt x="16949" y="39"/>
                      <a:pt x="16949" y="25"/>
                    </a:cubicBezTo>
                    <a:cubicBezTo>
                      <a:pt x="16949" y="12"/>
                      <a:pt x="16960" y="0"/>
                      <a:pt x="16974" y="0"/>
                    </a:cubicBezTo>
                    <a:cubicBezTo>
                      <a:pt x="16988" y="0"/>
                      <a:pt x="16999" y="12"/>
                      <a:pt x="16999" y="25"/>
                    </a:cubicBezTo>
                    <a:cubicBezTo>
                      <a:pt x="16999" y="39"/>
                      <a:pt x="16988" y="50"/>
                      <a:pt x="16974" y="50"/>
                    </a:cubicBezTo>
                    <a:close/>
                    <a:moveTo>
                      <a:pt x="16874" y="50"/>
                    </a:moveTo>
                    <a:lnTo>
                      <a:pt x="16874" y="50"/>
                    </a:lnTo>
                    <a:cubicBezTo>
                      <a:pt x="16860" y="50"/>
                      <a:pt x="16849" y="39"/>
                      <a:pt x="16849" y="25"/>
                    </a:cubicBezTo>
                    <a:cubicBezTo>
                      <a:pt x="16849" y="12"/>
                      <a:pt x="16860" y="0"/>
                      <a:pt x="16874" y="0"/>
                    </a:cubicBezTo>
                    <a:cubicBezTo>
                      <a:pt x="16888" y="0"/>
                      <a:pt x="16899" y="12"/>
                      <a:pt x="16899" y="25"/>
                    </a:cubicBezTo>
                    <a:cubicBezTo>
                      <a:pt x="16899" y="39"/>
                      <a:pt x="16888" y="50"/>
                      <a:pt x="16874" y="50"/>
                    </a:cubicBezTo>
                    <a:close/>
                    <a:moveTo>
                      <a:pt x="16774" y="50"/>
                    </a:moveTo>
                    <a:lnTo>
                      <a:pt x="16774" y="50"/>
                    </a:lnTo>
                    <a:cubicBezTo>
                      <a:pt x="16760" y="50"/>
                      <a:pt x="16749" y="39"/>
                      <a:pt x="16749" y="25"/>
                    </a:cubicBezTo>
                    <a:cubicBezTo>
                      <a:pt x="16749" y="12"/>
                      <a:pt x="16760" y="0"/>
                      <a:pt x="16774" y="0"/>
                    </a:cubicBezTo>
                    <a:cubicBezTo>
                      <a:pt x="16788" y="0"/>
                      <a:pt x="16799" y="12"/>
                      <a:pt x="16799" y="25"/>
                    </a:cubicBezTo>
                    <a:cubicBezTo>
                      <a:pt x="16799" y="39"/>
                      <a:pt x="16788" y="50"/>
                      <a:pt x="16774" y="50"/>
                    </a:cubicBezTo>
                    <a:close/>
                    <a:moveTo>
                      <a:pt x="16674" y="50"/>
                    </a:moveTo>
                    <a:lnTo>
                      <a:pt x="16674" y="50"/>
                    </a:lnTo>
                    <a:cubicBezTo>
                      <a:pt x="16660" y="50"/>
                      <a:pt x="16649" y="39"/>
                      <a:pt x="16649" y="25"/>
                    </a:cubicBezTo>
                    <a:cubicBezTo>
                      <a:pt x="16649" y="12"/>
                      <a:pt x="16660" y="0"/>
                      <a:pt x="16674" y="0"/>
                    </a:cubicBezTo>
                    <a:cubicBezTo>
                      <a:pt x="16688" y="0"/>
                      <a:pt x="16699" y="12"/>
                      <a:pt x="16699" y="25"/>
                    </a:cubicBezTo>
                    <a:cubicBezTo>
                      <a:pt x="16699" y="39"/>
                      <a:pt x="16688" y="50"/>
                      <a:pt x="16674" y="50"/>
                    </a:cubicBezTo>
                    <a:close/>
                    <a:moveTo>
                      <a:pt x="16574" y="50"/>
                    </a:moveTo>
                    <a:lnTo>
                      <a:pt x="16574" y="50"/>
                    </a:lnTo>
                    <a:cubicBezTo>
                      <a:pt x="16560" y="50"/>
                      <a:pt x="16549" y="39"/>
                      <a:pt x="16549" y="25"/>
                    </a:cubicBezTo>
                    <a:cubicBezTo>
                      <a:pt x="16549" y="12"/>
                      <a:pt x="16560" y="0"/>
                      <a:pt x="16574" y="0"/>
                    </a:cubicBezTo>
                    <a:cubicBezTo>
                      <a:pt x="16588" y="0"/>
                      <a:pt x="16599" y="12"/>
                      <a:pt x="16599" y="25"/>
                    </a:cubicBezTo>
                    <a:cubicBezTo>
                      <a:pt x="16599" y="39"/>
                      <a:pt x="16588" y="50"/>
                      <a:pt x="16574" y="50"/>
                    </a:cubicBezTo>
                    <a:close/>
                    <a:moveTo>
                      <a:pt x="16474" y="50"/>
                    </a:moveTo>
                    <a:lnTo>
                      <a:pt x="16474" y="50"/>
                    </a:lnTo>
                    <a:cubicBezTo>
                      <a:pt x="16460" y="50"/>
                      <a:pt x="16449" y="39"/>
                      <a:pt x="16449" y="25"/>
                    </a:cubicBezTo>
                    <a:cubicBezTo>
                      <a:pt x="16449" y="12"/>
                      <a:pt x="16460" y="0"/>
                      <a:pt x="16474" y="0"/>
                    </a:cubicBezTo>
                    <a:cubicBezTo>
                      <a:pt x="16488" y="0"/>
                      <a:pt x="16499" y="12"/>
                      <a:pt x="16499" y="25"/>
                    </a:cubicBezTo>
                    <a:cubicBezTo>
                      <a:pt x="16499" y="39"/>
                      <a:pt x="16488" y="50"/>
                      <a:pt x="16474" y="50"/>
                    </a:cubicBezTo>
                    <a:close/>
                    <a:moveTo>
                      <a:pt x="16374" y="50"/>
                    </a:moveTo>
                    <a:lnTo>
                      <a:pt x="16374" y="50"/>
                    </a:lnTo>
                    <a:cubicBezTo>
                      <a:pt x="16360" y="50"/>
                      <a:pt x="16349" y="39"/>
                      <a:pt x="16349" y="25"/>
                    </a:cubicBezTo>
                    <a:cubicBezTo>
                      <a:pt x="16349" y="12"/>
                      <a:pt x="16360" y="0"/>
                      <a:pt x="16374" y="0"/>
                    </a:cubicBezTo>
                    <a:cubicBezTo>
                      <a:pt x="16388" y="0"/>
                      <a:pt x="16399" y="12"/>
                      <a:pt x="16399" y="25"/>
                    </a:cubicBezTo>
                    <a:cubicBezTo>
                      <a:pt x="16399" y="39"/>
                      <a:pt x="16388" y="50"/>
                      <a:pt x="16374" y="50"/>
                    </a:cubicBezTo>
                    <a:close/>
                    <a:moveTo>
                      <a:pt x="16274" y="50"/>
                    </a:moveTo>
                    <a:lnTo>
                      <a:pt x="16274" y="50"/>
                    </a:lnTo>
                    <a:cubicBezTo>
                      <a:pt x="16260" y="50"/>
                      <a:pt x="16249" y="39"/>
                      <a:pt x="16249" y="25"/>
                    </a:cubicBezTo>
                    <a:cubicBezTo>
                      <a:pt x="16249" y="12"/>
                      <a:pt x="16260" y="0"/>
                      <a:pt x="16274" y="0"/>
                    </a:cubicBezTo>
                    <a:cubicBezTo>
                      <a:pt x="16288" y="0"/>
                      <a:pt x="16299" y="12"/>
                      <a:pt x="16299" y="25"/>
                    </a:cubicBezTo>
                    <a:cubicBezTo>
                      <a:pt x="16299" y="39"/>
                      <a:pt x="16288" y="50"/>
                      <a:pt x="16274" y="50"/>
                    </a:cubicBezTo>
                    <a:close/>
                    <a:moveTo>
                      <a:pt x="16174" y="50"/>
                    </a:moveTo>
                    <a:lnTo>
                      <a:pt x="16174" y="50"/>
                    </a:lnTo>
                    <a:cubicBezTo>
                      <a:pt x="16160" y="50"/>
                      <a:pt x="16149" y="39"/>
                      <a:pt x="16149" y="25"/>
                    </a:cubicBezTo>
                    <a:cubicBezTo>
                      <a:pt x="16149" y="12"/>
                      <a:pt x="16160" y="0"/>
                      <a:pt x="16174" y="0"/>
                    </a:cubicBezTo>
                    <a:cubicBezTo>
                      <a:pt x="16188" y="0"/>
                      <a:pt x="16199" y="12"/>
                      <a:pt x="16199" y="25"/>
                    </a:cubicBezTo>
                    <a:cubicBezTo>
                      <a:pt x="16199" y="39"/>
                      <a:pt x="16188" y="50"/>
                      <a:pt x="16174" y="50"/>
                    </a:cubicBezTo>
                    <a:close/>
                    <a:moveTo>
                      <a:pt x="16074" y="50"/>
                    </a:moveTo>
                    <a:lnTo>
                      <a:pt x="16074" y="50"/>
                    </a:lnTo>
                    <a:cubicBezTo>
                      <a:pt x="16060" y="50"/>
                      <a:pt x="16049" y="39"/>
                      <a:pt x="16049" y="25"/>
                    </a:cubicBezTo>
                    <a:cubicBezTo>
                      <a:pt x="16049" y="12"/>
                      <a:pt x="16060" y="0"/>
                      <a:pt x="16074" y="0"/>
                    </a:cubicBezTo>
                    <a:cubicBezTo>
                      <a:pt x="16088" y="0"/>
                      <a:pt x="16099" y="12"/>
                      <a:pt x="16099" y="25"/>
                    </a:cubicBezTo>
                    <a:cubicBezTo>
                      <a:pt x="16099" y="39"/>
                      <a:pt x="16088" y="50"/>
                      <a:pt x="16074" y="50"/>
                    </a:cubicBezTo>
                    <a:close/>
                    <a:moveTo>
                      <a:pt x="15974" y="50"/>
                    </a:moveTo>
                    <a:lnTo>
                      <a:pt x="15974" y="50"/>
                    </a:lnTo>
                    <a:cubicBezTo>
                      <a:pt x="15960" y="50"/>
                      <a:pt x="15949" y="39"/>
                      <a:pt x="15949" y="25"/>
                    </a:cubicBezTo>
                    <a:cubicBezTo>
                      <a:pt x="15949" y="12"/>
                      <a:pt x="15960" y="0"/>
                      <a:pt x="15974" y="0"/>
                    </a:cubicBezTo>
                    <a:cubicBezTo>
                      <a:pt x="15988" y="0"/>
                      <a:pt x="15999" y="12"/>
                      <a:pt x="15999" y="25"/>
                    </a:cubicBezTo>
                    <a:cubicBezTo>
                      <a:pt x="15999" y="39"/>
                      <a:pt x="15988" y="50"/>
                      <a:pt x="15974" y="50"/>
                    </a:cubicBezTo>
                    <a:close/>
                    <a:moveTo>
                      <a:pt x="15874" y="50"/>
                    </a:moveTo>
                    <a:lnTo>
                      <a:pt x="15874" y="50"/>
                    </a:lnTo>
                    <a:cubicBezTo>
                      <a:pt x="15860" y="50"/>
                      <a:pt x="15849" y="39"/>
                      <a:pt x="15849" y="25"/>
                    </a:cubicBezTo>
                    <a:cubicBezTo>
                      <a:pt x="15849" y="12"/>
                      <a:pt x="15860" y="0"/>
                      <a:pt x="15874" y="0"/>
                    </a:cubicBezTo>
                    <a:cubicBezTo>
                      <a:pt x="15888" y="0"/>
                      <a:pt x="15899" y="12"/>
                      <a:pt x="15899" y="25"/>
                    </a:cubicBezTo>
                    <a:cubicBezTo>
                      <a:pt x="15899" y="39"/>
                      <a:pt x="15888" y="50"/>
                      <a:pt x="15874" y="50"/>
                    </a:cubicBezTo>
                    <a:close/>
                    <a:moveTo>
                      <a:pt x="15774" y="50"/>
                    </a:moveTo>
                    <a:lnTo>
                      <a:pt x="15774" y="50"/>
                    </a:lnTo>
                    <a:cubicBezTo>
                      <a:pt x="15760" y="50"/>
                      <a:pt x="15749" y="39"/>
                      <a:pt x="15749" y="25"/>
                    </a:cubicBezTo>
                    <a:cubicBezTo>
                      <a:pt x="15749" y="12"/>
                      <a:pt x="15760" y="0"/>
                      <a:pt x="15774" y="0"/>
                    </a:cubicBezTo>
                    <a:cubicBezTo>
                      <a:pt x="15788" y="0"/>
                      <a:pt x="15799" y="12"/>
                      <a:pt x="15799" y="25"/>
                    </a:cubicBezTo>
                    <a:cubicBezTo>
                      <a:pt x="15799" y="39"/>
                      <a:pt x="15788" y="50"/>
                      <a:pt x="15774" y="50"/>
                    </a:cubicBezTo>
                    <a:close/>
                    <a:moveTo>
                      <a:pt x="15674" y="50"/>
                    </a:moveTo>
                    <a:lnTo>
                      <a:pt x="15674" y="50"/>
                    </a:lnTo>
                    <a:cubicBezTo>
                      <a:pt x="15660" y="50"/>
                      <a:pt x="15649" y="39"/>
                      <a:pt x="15649" y="25"/>
                    </a:cubicBezTo>
                    <a:cubicBezTo>
                      <a:pt x="15649" y="12"/>
                      <a:pt x="15660" y="0"/>
                      <a:pt x="15674" y="0"/>
                    </a:cubicBezTo>
                    <a:cubicBezTo>
                      <a:pt x="15687" y="0"/>
                      <a:pt x="15699" y="12"/>
                      <a:pt x="15699" y="25"/>
                    </a:cubicBezTo>
                    <a:cubicBezTo>
                      <a:pt x="15699" y="39"/>
                      <a:pt x="15687" y="50"/>
                      <a:pt x="15674" y="50"/>
                    </a:cubicBezTo>
                    <a:close/>
                    <a:moveTo>
                      <a:pt x="15574" y="50"/>
                    </a:moveTo>
                    <a:lnTo>
                      <a:pt x="15574" y="50"/>
                    </a:lnTo>
                    <a:cubicBezTo>
                      <a:pt x="15560" y="50"/>
                      <a:pt x="15549" y="39"/>
                      <a:pt x="15549" y="25"/>
                    </a:cubicBezTo>
                    <a:cubicBezTo>
                      <a:pt x="15549" y="12"/>
                      <a:pt x="15560" y="0"/>
                      <a:pt x="15574" y="0"/>
                    </a:cubicBezTo>
                    <a:cubicBezTo>
                      <a:pt x="15587" y="0"/>
                      <a:pt x="15599" y="12"/>
                      <a:pt x="15599" y="25"/>
                    </a:cubicBezTo>
                    <a:cubicBezTo>
                      <a:pt x="15599" y="39"/>
                      <a:pt x="15587" y="50"/>
                      <a:pt x="15574" y="50"/>
                    </a:cubicBezTo>
                    <a:close/>
                    <a:moveTo>
                      <a:pt x="15474" y="50"/>
                    </a:moveTo>
                    <a:lnTo>
                      <a:pt x="15474" y="50"/>
                    </a:lnTo>
                    <a:cubicBezTo>
                      <a:pt x="15460" y="50"/>
                      <a:pt x="15449" y="39"/>
                      <a:pt x="15449" y="25"/>
                    </a:cubicBezTo>
                    <a:cubicBezTo>
                      <a:pt x="15449" y="12"/>
                      <a:pt x="15460" y="0"/>
                      <a:pt x="15474" y="0"/>
                    </a:cubicBezTo>
                    <a:cubicBezTo>
                      <a:pt x="15487" y="0"/>
                      <a:pt x="15499" y="12"/>
                      <a:pt x="15499" y="25"/>
                    </a:cubicBezTo>
                    <a:cubicBezTo>
                      <a:pt x="15499" y="39"/>
                      <a:pt x="15487" y="50"/>
                      <a:pt x="15474" y="50"/>
                    </a:cubicBezTo>
                    <a:close/>
                    <a:moveTo>
                      <a:pt x="15374" y="50"/>
                    </a:moveTo>
                    <a:lnTo>
                      <a:pt x="15373" y="50"/>
                    </a:lnTo>
                    <a:cubicBezTo>
                      <a:pt x="15360" y="50"/>
                      <a:pt x="15348" y="39"/>
                      <a:pt x="15348" y="25"/>
                    </a:cubicBezTo>
                    <a:cubicBezTo>
                      <a:pt x="15348" y="12"/>
                      <a:pt x="15360" y="0"/>
                      <a:pt x="15373" y="0"/>
                    </a:cubicBezTo>
                    <a:lnTo>
                      <a:pt x="15374" y="0"/>
                    </a:lnTo>
                    <a:cubicBezTo>
                      <a:pt x="15387" y="0"/>
                      <a:pt x="15399" y="12"/>
                      <a:pt x="15399" y="25"/>
                    </a:cubicBezTo>
                    <a:cubicBezTo>
                      <a:pt x="15399" y="39"/>
                      <a:pt x="15387" y="50"/>
                      <a:pt x="15374" y="50"/>
                    </a:cubicBezTo>
                    <a:close/>
                    <a:moveTo>
                      <a:pt x="15273" y="50"/>
                    </a:moveTo>
                    <a:lnTo>
                      <a:pt x="15273" y="50"/>
                    </a:lnTo>
                    <a:cubicBezTo>
                      <a:pt x="15260" y="50"/>
                      <a:pt x="15248" y="39"/>
                      <a:pt x="15248" y="25"/>
                    </a:cubicBezTo>
                    <a:cubicBezTo>
                      <a:pt x="15248" y="12"/>
                      <a:pt x="15260" y="0"/>
                      <a:pt x="15273" y="0"/>
                    </a:cubicBezTo>
                    <a:cubicBezTo>
                      <a:pt x="15287" y="0"/>
                      <a:pt x="15298" y="12"/>
                      <a:pt x="15298" y="25"/>
                    </a:cubicBezTo>
                    <a:cubicBezTo>
                      <a:pt x="15298" y="39"/>
                      <a:pt x="15287" y="50"/>
                      <a:pt x="15273" y="50"/>
                    </a:cubicBezTo>
                    <a:close/>
                    <a:moveTo>
                      <a:pt x="15173" y="50"/>
                    </a:moveTo>
                    <a:lnTo>
                      <a:pt x="15173" y="50"/>
                    </a:lnTo>
                    <a:cubicBezTo>
                      <a:pt x="15160" y="50"/>
                      <a:pt x="15148" y="39"/>
                      <a:pt x="15148" y="25"/>
                    </a:cubicBezTo>
                    <a:cubicBezTo>
                      <a:pt x="15148" y="12"/>
                      <a:pt x="15160" y="0"/>
                      <a:pt x="15173" y="0"/>
                    </a:cubicBezTo>
                    <a:cubicBezTo>
                      <a:pt x="15187" y="0"/>
                      <a:pt x="15198" y="12"/>
                      <a:pt x="15198" y="25"/>
                    </a:cubicBezTo>
                    <a:cubicBezTo>
                      <a:pt x="15198" y="39"/>
                      <a:pt x="15187" y="50"/>
                      <a:pt x="15173" y="50"/>
                    </a:cubicBezTo>
                    <a:close/>
                    <a:moveTo>
                      <a:pt x="15073" y="50"/>
                    </a:moveTo>
                    <a:lnTo>
                      <a:pt x="15073" y="50"/>
                    </a:lnTo>
                    <a:cubicBezTo>
                      <a:pt x="15060" y="50"/>
                      <a:pt x="15048" y="39"/>
                      <a:pt x="15048" y="25"/>
                    </a:cubicBezTo>
                    <a:cubicBezTo>
                      <a:pt x="15048" y="12"/>
                      <a:pt x="15060" y="0"/>
                      <a:pt x="15073" y="0"/>
                    </a:cubicBezTo>
                    <a:cubicBezTo>
                      <a:pt x="15087" y="0"/>
                      <a:pt x="15098" y="12"/>
                      <a:pt x="15098" y="25"/>
                    </a:cubicBezTo>
                    <a:cubicBezTo>
                      <a:pt x="15098" y="39"/>
                      <a:pt x="15087" y="50"/>
                      <a:pt x="15073" y="50"/>
                    </a:cubicBezTo>
                    <a:close/>
                    <a:moveTo>
                      <a:pt x="14973" y="50"/>
                    </a:moveTo>
                    <a:lnTo>
                      <a:pt x="14973" y="50"/>
                    </a:lnTo>
                    <a:cubicBezTo>
                      <a:pt x="14959" y="50"/>
                      <a:pt x="14948" y="39"/>
                      <a:pt x="14948" y="25"/>
                    </a:cubicBezTo>
                    <a:cubicBezTo>
                      <a:pt x="14948" y="12"/>
                      <a:pt x="14959" y="0"/>
                      <a:pt x="14973" y="0"/>
                    </a:cubicBezTo>
                    <a:cubicBezTo>
                      <a:pt x="14987" y="0"/>
                      <a:pt x="14998" y="12"/>
                      <a:pt x="14998" y="25"/>
                    </a:cubicBezTo>
                    <a:cubicBezTo>
                      <a:pt x="14998" y="39"/>
                      <a:pt x="14987" y="50"/>
                      <a:pt x="14973" y="50"/>
                    </a:cubicBezTo>
                    <a:close/>
                    <a:moveTo>
                      <a:pt x="14873" y="50"/>
                    </a:moveTo>
                    <a:lnTo>
                      <a:pt x="14873" y="50"/>
                    </a:lnTo>
                    <a:cubicBezTo>
                      <a:pt x="14859" y="50"/>
                      <a:pt x="14848" y="39"/>
                      <a:pt x="14848" y="25"/>
                    </a:cubicBezTo>
                    <a:cubicBezTo>
                      <a:pt x="14848" y="12"/>
                      <a:pt x="14859" y="0"/>
                      <a:pt x="14873" y="0"/>
                    </a:cubicBezTo>
                    <a:cubicBezTo>
                      <a:pt x="14887" y="0"/>
                      <a:pt x="14898" y="12"/>
                      <a:pt x="14898" y="25"/>
                    </a:cubicBezTo>
                    <a:cubicBezTo>
                      <a:pt x="14898" y="39"/>
                      <a:pt x="14887" y="50"/>
                      <a:pt x="14873" y="50"/>
                    </a:cubicBezTo>
                    <a:close/>
                    <a:moveTo>
                      <a:pt x="14773" y="50"/>
                    </a:moveTo>
                    <a:lnTo>
                      <a:pt x="14773" y="50"/>
                    </a:lnTo>
                    <a:cubicBezTo>
                      <a:pt x="14759" y="50"/>
                      <a:pt x="14748" y="39"/>
                      <a:pt x="14748" y="25"/>
                    </a:cubicBezTo>
                    <a:cubicBezTo>
                      <a:pt x="14748" y="12"/>
                      <a:pt x="14759" y="0"/>
                      <a:pt x="14773" y="0"/>
                    </a:cubicBezTo>
                    <a:cubicBezTo>
                      <a:pt x="14787" y="0"/>
                      <a:pt x="14798" y="12"/>
                      <a:pt x="14798" y="25"/>
                    </a:cubicBezTo>
                    <a:cubicBezTo>
                      <a:pt x="14798" y="39"/>
                      <a:pt x="14787" y="50"/>
                      <a:pt x="14773" y="50"/>
                    </a:cubicBezTo>
                    <a:close/>
                    <a:moveTo>
                      <a:pt x="14673" y="50"/>
                    </a:moveTo>
                    <a:lnTo>
                      <a:pt x="14673" y="50"/>
                    </a:lnTo>
                    <a:cubicBezTo>
                      <a:pt x="14659" y="50"/>
                      <a:pt x="14648" y="39"/>
                      <a:pt x="14648" y="25"/>
                    </a:cubicBezTo>
                    <a:cubicBezTo>
                      <a:pt x="14648" y="12"/>
                      <a:pt x="14659" y="0"/>
                      <a:pt x="14673" y="0"/>
                    </a:cubicBezTo>
                    <a:cubicBezTo>
                      <a:pt x="14687" y="0"/>
                      <a:pt x="14698" y="12"/>
                      <a:pt x="14698" y="25"/>
                    </a:cubicBezTo>
                    <a:cubicBezTo>
                      <a:pt x="14698" y="39"/>
                      <a:pt x="14687" y="50"/>
                      <a:pt x="14673" y="50"/>
                    </a:cubicBezTo>
                    <a:close/>
                    <a:moveTo>
                      <a:pt x="14573" y="50"/>
                    </a:moveTo>
                    <a:lnTo>
                      <a:pt x="14573" y="50"/>
                    </a:lnTo>
                    <a:cubicBezTo>
                      <a:pt x="14559" y="50"/>
                      <a:pt x="14548" y="39"/>
                      <a:pt x="14548" y="25"/>
                    </a:cubicBezTo>
                    <a:cubicBezTo>
                      <a:pt x="14548" y="12"/>
                      <a:pt x="14559" y="0"/>
                      <a:pt x="14573" y="0"/>
                    </a:cubicBezTo>
                    <a:cubicBezTo>
                      <a:pt x="14587" y="0"/>
                      <a:pt x="14598" y="12"/>
                      <a:pt x="14598" y="25"/>
                    </a:cubicBezTo>
                    <a:cubicBezTo>
                      <a:pt x="14598" y="39"/>
                      <a:pt x="14587" y="50"/>
                      <a:pt x="14573" y="50"/>
                    </a:cubicBezTo>
                    <a:close/>
                    <a:moveTo>
                      <a:pt x="14473" y="50"/>
                    </a:moveTo>
                    <a:lnTo>
                      <a:pt x="14473" y="50"/>
                    </a:lnTo>
                    <a:cubicBezTo>
                      <a:pt x="14459" y="50"/>
                      <a:pt x="14448" y="39"/>
                      <a:pt x="14448" y="25"/>
                    </a:cubicBezTo>
                    <a:cubicBezTo>
                      <a:pt x="14448" y="12"/>
                      <a:pt x="14459" y="0"/>
                      <a:pt x="14473" y="0"/>
                    </a:cubicBezTo>
                    <a:cubicBezTo>
                      <a:pt x="14487" y="0"/>
                      <a:pt x="14498" y="12"/>
                      <a:pt x="14498" y="25"/>
                    </a:cubicBezTo>
                    <a:cubicBezTo>
                      <a:pt x="14498" y="39"/>
                      <a:pt x="14487" y="50"/>
                      <a:pt x="14473" y="50"/>
                    </a:cubicBezTo>
                    <a:close/>
                    <a:moveTo>
                      <a:pt x="14373" y="50"/>
                    </a:moveTo>
                    <a:lnTo>
                      <a:pt x="14373" y="50"/>
                    </a:lnTo>
                    <a:cubicBezTo>
                      <a:pt x="14359" y="50"/>
                      <a:pt x="14348" y="39"/>
                      <a:pt x="14348" y="25"/>
                    </a:cubicBezTo>
                    <a:cubicBezTo>
                      <a:pt x="14348" y="12"/>
                      <a:pt x="14359" y="0"/>
                      <a:pt x="14373" y="0"/>
                    </a:cubicBezTo>
                    <a:cubicBezTo>
                      <a:pt x="14387" y="0"/>
                      <a:pt x="14398" y="12"/>
                      <a:pt x="14398" y="25"/>
                    </a:cubicBezTo>
                    <a:cubicBezTo>
                      <a:pt x="14398" y="39"/>
                      <a:pt x="14387" y="50"/>
                      <a:pt x="14373" y="50"/>
                    </a:cubicBezTo>
                    <a:close/>
                    <a:moveTo>
                      <a:pt x="14273" y="50"/>
                    </a:moveTo>
                    <a:lnTo>
                      <a:pt x="14273" y="50"/>
                    </a:lnTo>
                    <a:cubicBezTo>
                      <a:pt x="14259" y="50"/>
                      <a:pt x="14248" y="39"/>
                      <a:pt x="14248" y="25"/>
                    </a:cubicBezTo>
                    <a:cubicBezTo>
                      <a:pt x="14248" y="12"/>
                      <a:pt x="14259" y="0"/>
                      <a:pt x="14273" y="0"/>
                    </a:cubicBezTo>
                    <a:cubicBezTo>
                      <a:pt x="14287" y="0"/>
                      <a:pt x="14298" y="12"/>
                      <a:pt x="14298" y="25"/>
                    </a:cubicBezTo>
                    <a:cubicBezTo>
                      <a:pt x="14298" y="39"/>
                      <a:pt x="14287" y="50"/>
                      <a:pt x="14273" y="50"/>
                    </a:cubicBezTo>
                    <a:close/>
                    <a:moveTo>
                      <a:pt x="14173" y="50"/>
                    </a:moveTo>
                    <a:lnTo>
                      <a:pt x="14173" y="50"/>
                    </a:lnTo>
                    <a:cubicBezTo>
                      <a:pt x="14159" y="50"/>
                      <a:pt x="14148" y="39"/>
                      <a:pt x="14148" y="25"/>
                    </a:cubicBezTo>
                    <a:cubicBezTo>
                      <a:pt x="14148" y="12"/>
                      <a:pt x="14159" y="0"/>
                      <a:pt x="14173" y="0"/>
                    </a:cubicBezTo>
                    <a:cubicBezTo>
                      <a:pt x="14187" y="0"/>
                      <a:pt x="14198" y="12"/>
                      <a:pt x="14198" y="25"/>
                    </a:cubicBezTo>
                    <a:cubicBezTo>
                      <a:pt x="14198" y="39"/>
                      <a:pt x="14187" y="50"/>
                      <a:pt x="14173" y="50"/>
                    </a:cubicBezTo>
                    <a:close/>
                    <a:moveTo>
                      <a:pt x="14073" y="50"/>
                    </a:moveTo>
                    <a:lnTo>
                      <a:pt x="14073" y="50"/>
                    </a:lnTo>
                    <a:cubicBezTo>
                      <a:pt x="14059" y="50"/>
                      <a:pt x="14048" y="39"/>
                      <a:pt x="14048" y="25"/>
                    </a:cubicBezTo>
                    <a:cubicBezTo>
                      <a:pt x="14048" y="12"/>
                      <a:pt x="14059" y="0"/>
                      <a:pt x="14073" y="0"/>
                    </a:cubicBezTo>
                    <a:cubicBezTo>
                      <a:pt x="14087" y="0"/>
                      <a:pt x="14098" y="12"/>
                      <a:pt x="14098" y="25"/>
                    </a:cubicBezTo>
                    <a:cubicBezTo>
                      <a:pt x="14098" y="39"/>
                      <a:pt x="14087" y="50"/>
                      <a:pt x="14073" y="50"/>
                    </a:cubicBezTo>
                    <a:close/>
                    <a:moveTo>
                      <a:pt x="13973" y="50"/>
                    </a:moveTo>
                    <a:lnTo>
                      <a:pt x="13973" y="50"/>
                    </a:lnTo>
                    <a:cubicBezTo>
                      <a:pt x="13959" y="50"/>
                      <a:pt x="13948" y="39"/>
                      <a:pt x="13948" y="25"/>
                    </a:cubicBezTo>
                    <a:cubicBezTo>
                      <a:pt x="13948" y="12"/>
                      <a:pt x="13959" y="0"/>
                      <a:pt x="13973" y="0"/>
                    </a:cubicBezTo>
                    <a:cubicBezTo>
                      <a:pt x="13987" y="0"/>
                      <a:pt x="13998" y="12"/>
                      <a:pt x="13998" y="25"/>
                    </a:cubicBezTo>
                    <a:cubicBezTo>
                      <a:pt x="13998" y="39"/>
                      <a:pt x="13987" y="50"/>
                      <a:pt x="13973" y="50"/>
                    </a:cubicBezTo>
                    <a:close/>
                    <a:moveTo>
                      <a:pt x="13873" y="50"/>
                    </a:moveTo>
                    <a:lnTo>
                      <a:pt x="13873" y="50"/>
                    </a:lnTo>
                    <a:cubicBezTo>
                      <a:pt x="13859" y="50"/>
                      <a:pt x="13848" y="39"/>
                      <a:pt x="13848" y="25"/>
                    </a:cubicBezTo>
                    <a:cubicBezTo>
                      <a:pt x="13848" y="12"/>
                      <a:pt x="13859" y="0"/>
                      <a:pt x="13873" y="0"/>
                    </a:cubicBezTo>
                    <a:cubicBezTo>
                      <a:pt x="13887" y="0"/>
                      <a:pt x="13898" y="12"/>
                      <a:pt x="13898" y="25"/>
                    </a:cubicBezTo>
                    <a:cubicBezTo>
                      <a:pt x="13898" y="39"/>
                      <a:pt x="13887" y="50"/>
                      <a:pt x="13873" y="50"/>
                    </a:cubicBezTo>
                    <a:close/>
                    <a:moveTo>
                      <a:pt x="13773" y="50"/>
                    </a:moveTo>
                    <a:lnTo>
                      <a:pt x="13773" y="50"/>
                    </a:lnTo>
                    <a:cubicBezTo>
                      <a:pt x="13759" y="50"/>
                      <a:pt x="13748" y="39"/>
                      <a:pt x="13748" y="25"/>
                    </a:cubicBezTo>
                    <a:cubicBezTo>
                      <a:pt x="13748" y="12"/>
                      <a:pt x="13759" y="0"/>
                      <a:pt x="13773" y="0"/>
                    </a:cubicBezTo>
                    <a:cubicBezTo>
                      <a:pt x="13787" y="0"/>
                      <a:pt x="13798" y="12"/>
                      <a:pt x="13798" y="25"/>
                    </a:cubicBezTo>
                    <a:cubicBezTo>
                      <a:pt x="13798" y="39"/>
                      <a:pt x="13787" y="50"/>
                      <a:pt x="13773" y="50"/>
                    </a:cubicBezTo>
                    <a:close/>
                    <a:moveTo>
                      <a:pt x="13673" y="50"/>
                    </a:moveTo>
                    <a:lnTo>
                      <a:pt x="13673" y="50"/>
                    </a:lnTo>
                    <a:cubicBezTo>
                      <a:pt x="13659" y="50"/>
                      <a:pt x="13648" y="39"/>
                      <a:pt x="13648" y="25"/>
                    </a:cubicBezTo>
                    <a:cubicBezTo>
                      <a:pt x="13648" y="12"/>
                      <a:pt x="13659" y="0"/>
                      <a:pt x="13673" y="0"/>
                    </a:cubicBezTo>
                    <a:cubicBezTo>
                      <a:pt x="13686" y="0"/>
                      <a:pt x="13698" y="12"/>
                      <a:pt x="13698" y="25"/>
                    </a:cubicBezTo>
                    <a:cubicBezTo>
                      <a:pt x="13698" y="39"/>
                      <a:pt x="13686" y="50"/>
                      <a:pt x="13673" y="50"/>
                    </a:cubicBezTo>
                    <a:close/>
                    <a:moveTo>
                      <a:pt x="13573" y="50"/>
                    </a:moveTo>
                    <a:lnTo>
                      <a:pt x="13573" y="50"/>
                    </a:lnTo>
                    <a:cubicBezTo>
                      <a:pt x="13559" y="50"/>
                      <a:pt x="13548" y="39"/>
                      <a:pt x="13548" y="25"/>
                    </a:cubicBezTo>
                    <a:cubicBezTo>
                      <a:pt x="13548" y="12"/>
                      <a:pt x="13559" y="0"/>
                      <a:pt x="13573" y="0"/>
                    </a:cubicBezTo>
                    <a:cubicBezTo>
                      <a:pt x="13586" y="0"/>
                      <a:pt x="13598" y="12"/>
                      <a:pt x="13598" y="25"/>
                    </a:cubicBezTo>
                    <a:cubicBezTo>
                      <a:pt x="13598" y="39"/>
                      <a:pt x="13586" y="50"/>
                      <a:pt x="13573" y="50"/>
                    </a:cubicBezTo>
                    <a:close/>
                    <a:moveTo>
                      <a:pt x="13473" y="50"/>
                    </a:moveTo>
                    <a:lnTo>
                      <a:pt x="13473" y="50"/>
                    </a:lnTo>
                    <a:cubicBezTo>
                      <a:pt x="13459" y="50"/>
                      <a:pt x="13448" y="39"/>
                      <a:pt x="13448" y="25"/>
                    </a:cubicBezTo>
                    <a:cubicBezTo>
                      <a:pt x="13448" y="12"/>
                      <a:pt x="13459" y="0"/>
                      <a:pt x="13473" y="0"/>
                    </a:cubicBezTo>
                    <a:cubicBezTo>
                      <a:pt x="13486" y="0"/>
                      <a:pt x="13498" y="12"/>
                      <a:pt x="13498" y="25"/>
                    </a:cubicBezTo>
                    <a:cubicBezTo>
                      <a:pt x="13498" y="39"/>
                      <a:pt x="13486" y="50"/>
                      <a:pt x="13473" y="50"/>
                    </a:cubicBezTo>
                    <a:close/>
                    <a:moveTo>
                      <a:pt x="13373" y="50"/>
                    </a:moveTo>
                    <a:lnTo>
                      <a:pt x="13372" y="50"/>
                    </a:lnTo>
                    <a:cubicBezTo>
                      <a:pt x="13359" y="50"/>
                      <a:pt x="13347" y="39"/>
                      <a:pt x="13347" y="25"/>
                    </a:cubicBezTo>
                    <a:cubicBezTo>
                      <a:pt x="13347" y="12"/>
                      <a:pt x="13359" y="0"/>
                      <a:pt x="13372" y="0"/>
                    </a:cubicBezTo>
                    <a:lnTo>
                      <a:pt x="13373" y="0"/>
                    </a:lnTo>
                    <a:cubicBezTo>
                      <a:pt x="13386" y="0"/>
                      <a:pt x="13398" y="12"/>
                      <a:pt x="13398" y="25"/>
                    </a:cubicBezTo>
                    <a:cubicBezTo>
                      <a:pt x="13398" y="39"/>
                      <a:pt x="13386" y="50"/>
                      <a:pt x="13373" y="50"/>
                    </a:cubicBezTo>
                    <a:close/>
                    <a:moveTo>
                      <a:pt x="13272" y="50"/>
                    </a:moveTo>
                    <a:lnTo>
                      <a:pt x="13272" y="50"/>
                    </a:lnTo>
                    <a:cubicBezTo>
                      <a:pt x="13259" y="50"/>
                      <a:pt x="13247" y="39"/>
                      <a:pt x="13247" y="25"/>
                    </a:cubicBezTo>
                    <a:cubicBezTo>
                      <a:pt x="13247" y="12"/>
                      <a:pt x="13259" y="0"/>
                      <a:pt x="13272" y="0"/>
                    </a:cubicBezTo>
                    <a:cubicBezTo>
                      <a:pt x="13286" y="0"/>
                      <a:pt x="13297" y="12"/>
                      <a:pt x="13297" y="25"/>
                    </a:cubicBezTo>
                    <a:cubicBezTo>
                      <a:pt x="13297" y="39"/>
                      <a:pt x="13286" y="50"/>
                      <a:pt x="13272" y="50"/>
                    </a:cubicBezTo>
                    <a:close/>
                    <a:moveTo>
                      <a:pt x="13172" y="50"/>
                    </a:moveTo>
                    <a:lnTo>
                      <a:pt x="13172" y="50"/>
                    </a:lnTo>
                    <a:cubicBezTo>
                      <a:pt x="13159" y="50"/>
                      <a:pt x="13147" y="39"/>
                      <a:pt x="13147" y="25"/>
                    </a:cubicBezTo>
                    <a:cubicBezTo>
                      <a:pt x="13147" y="12"/>
                      <a:pt x="13159" y="0"/>
                      <a:pt x="13172" y="0"/>
                    </a:cubicBezTo>
                    <a:cubicBezTo>
                      <a:pt x="13186" y="0"/>
                      <a:pt x="13197" y="12"/>
                      <a:pt x="13197" y="25"/>
                    </a:cubicBezTo>
                    <a:cubicBezTo>
                      <a:pt x="13197" y="39"/>
                      <a:pt x="13186" y="50"/>
                      <a:pt x="13172" y="50"/>
                    </a:cubicBezTo>
                    <a:close/>
                    <a:moveTo>
                      <a:pt x="13072" y="50"/>
                    </a:moveTo>
                    <a:lnTo>
                      <a:pt x="13072" y="50"/>
                    </a:lnTo>
                    <a:cubicBezTo>
                      <a:pt x="13059" y="50"/>
                      <a:pt x="13047" y="39"/>
                      <a:pt x="13047" y="25"/>
                    </a:cubicBezTo>
                    <a:cubicBezTo>
                      <a:pt x="13047" y="12"/>
                      <a:pt x="13059" y="0"/>
                      <a:pt x="13072" y="0"/>
                    </a:cubicBezTo>
                    <a:cubicBezTo>
                      <a:pt x="13086" y="0"/>
                      <a:pt x="13097" y="12"/>
                      <a:pt x="13097" y="25"/>
                    </a:cubicBezTo>
                    <a:cubicBezTo>
                      <a:pt x="13097" y="39"/>
                      <a:pt x="13086" y="50"/>
                      <a:pt x="13072" y="50"/>
                    </a:cubicBezTo>
                    <a:close/>
                    <a:moveTo>
                      <a:pt x="12972" y="50"/>
                    </a:moveTo>
                    <a:lnTo>
                      <a:pt x="12972" y="50"/>
                    </a:lnTo>
                    <a:cubicBezTo>
                      <a:pt x="12958" y="50"/>
                      <a:pt x="12947" y="39"/>
                      <a:pt x="12947" y="25"/>
                    </a:cubicBezTo>
                    <a:cubicBezTo>
                      <a:pt x="12947" y="12"/>
                      <a:pt x="12958" y="0"/>
                      <a:pt x="12972" y="0"/>
                    </a:cubicBezTo>
                    <a:cubicBezTo>
                      <a:pt x="12986" y="0"/>
                      <a:pt x="12997" y="12"/>
                      <a:pt x="12997" y="25"/>
                    </a:cubicBezTo>
                    <a:cubicBezTo>
                      <a:pt x="12997" y="39"/>
                      <a:pt x="12986" y="50"/>
                      <a:pt x="12972" y="50"/>
                    </a:cubicBezTo>
                    <a:close/>
                    <a:moveTo>
                      <a:pt x="12872" y="50"/>
                    </a:moveTo>
                    <a:lnTo>
                      <a:pt x="12872" y="50"/>
                    </a:lnTo>
                    <a:cubicBezTo>
                      <a:pt x="12858" y="50"/>
                      <a:pt x="12847" y="39"/>
                      <a:pt x="12847" y="25"/>
                    </a:cubicBezTo>
                    <a:cubicBezTo>
                      <a:pt x="12847" y="12"/>
                      <a:pt x="12858" y="0"/>
                      <a:pt x="12872" y="0"/>
                    </a:cubicBezTo>
                    <a:cubicBezTo>
                      <a:pt x="12886" y="0"/>
                      <a:pt x="12897" y="12"/>
                      <a:pt x="12897" y="25"/>
                    </a:cubicBezTo>
                    <a:cubicBezTo>
                      <a:pt x="12897" y="39"/>
                      <a:pt x="12886" y="50"/>
                      <a:pt x="12872" y="50"/>
                    </a:cubicBezTo>
                    <a:close/>
                    <a:moveTo>
                      <a:pt x="12772" y="50"/>
                    </a:moveTo>
                    <a:lnTo>
                      <a:pt x="12772" y="50"/>
                    </a:lnTo>
                    <a:cubicBezTo>
                      <a:pt x="12758" y="50"/>
                      <a:pt x="12747" y="39"/>
                      <a:pt x="12747" y="25"/>
                    </a:cubicBezTo>
                    <a:cubicBezTo>
                      <a:pt x="12747" y="12"/>
                      <a:pt x="12758" y="0"/>
                      <a:pt x="12772" y="0"/>
                    </a:cubicBezTo>
                    <a:cubicBezTo>
                      <a:pt x="12786" y="0"/>
                      <a:pt x="12797" y="12"/>
                      <a:pt x="12797" y="25"/>
                    </a:cubicBezTo>
                    <a:cubicBezTo>
                      <a:pt x="12797" y="39"/>
                      <a:pt x="12786" y="50"/>
                      <a:pt x="12772" y="50"/>
                    </a:cubicBezTo>
                    <a:close/>
                    <a:moveTo>
                      <a:pt x="12672" y="50"/>
                    </a:moveTo>
                    <a:lnTo>
                      <a:pt x="12672" y="50"/>
                    </a:lnTo>
                    <a:cubicBezTo>
                      <a:pt x="12658" y="50"/>
                      <a:pt x="12647" y="39"/>
                      <a:pt x="12647" y="25"/>
                    </a:cubicBezTo>
                    <a:cubicBezTo>
                      <a:pt x="12647" y="12"/>
                      <a:pt x="12658" y="0"/>
                      <a:pt x="12672" y="0"/>
                    </a:cubicBezTo>
                    <a:cubicBezTo>
                      <a:pt x="12686" y="0"/>
                      <a:pt x="12697" y="12"/>
                      <a:pt x="12697" y="25"/>
                    </a:cubicBezTo>
                    <a:cubicBezTo>
                      <a:pt x="12697" y="39"/>
                      <a:pt x="12686" y="50"/>
                      <a:pt x="12672" y="50"/>
                    </a:cubicBezTo>
                    <a:close/>
                    <a:moveTo>
                      <a:pt x="12572" y="50"/>
                    </a:moveTo>
                    <a:lnTo>
                      <a:pt x="12572" y="50"/>
                    </a:lnTo>
                    <a:cubicBezTo>
                      <a:pt x="12558" y="50"/>
                      <a:pt x="12547" y="39"/>
                      <a:pt x="12547" y="25"/>
                    </a:cubicBezTo>
                    <a:cubicBezTo>
                      <a:pt x="12547" y="12"/>
                      <a:pt x="12558" y="0"/>
                      <a:pt x="12572" y="0"/>
                    </a:cubicBezTo>
                    <a:cubicBezTo>
                      <a:pt x="12586" y="0"/>
                      <a:pt x="12597" y="12"/>
                      <a:pt x="12597" y="25"/>
                    </a:cubicBezTo>
                    <a:cubicBezTo>
                      <a:pt x="12597" y="39"/>
                      <a:pt x="12586" y="50"/>
                      <a:pt x="12572" y="50"/>
                    </a:cubicBezTo>
                    <a:close/>
                    <a:moveTo>
                      <a:pt x="12472" y="50"/>
                    </a:moveTo>
                    <a:lnTo>
                      <a:pt x="12472" y="50"/>
                    </a:lnTo>
                    <a:cubicBezTo>
                      <a:pt x="12458" y="50"/>
                      <a:pt x="12447" y="39"/>
                      <a:pt x="12447" y="25"/>
                    </a:cubicBezTo>
                    <a:cubicBezTo>
                      <a:pt x="12447" y="12"/>
                      <a:pt x="12458" y="0"/>
                      <a:pt x="12472" y="0"/>
                    </a:cubicBezTo>
                    <a:cubicBezTo>
                      <a:pt x="12486" y="0"/>
                      <a:pt x="12497" y="12"/>
                      <a:pt x="12497" y="25"/>
                    </a:cubicBezTo>
                    <a:cubicBezTo>
                      <a:pt x="12497" y="39"/>
                      <a:pt x="12486" y="50"/>
                      <a:pt x="12472" y="50"/>
                    </a:cubicBezTo>
                    <a:close/>
                    <a:moveTo>
                      <a:pt x="12372" y="50"/>
                    </a:moveTo>
                    <a:lnTo>
                      <a:pt x="12372" y="50"/>
                    </a:lnTo>
                    <a:cubicBezTo>
                      <a:pt x="12358" y="50"/>
                      <a:pt x="12347" y="39"/>
                      <a:pt x="12347" y="25"/>
                    </a:cubicBezTo>
                    <a:cubicBezTo>
                      <a:pt x="12347" y="12"/>
                      <a:pt x="12358" y="0"/>
                      <a:pt x="12372" y="0"/>
                    </a:cubicBezTo>
                    <a:cubicBezTo>
                      <a:pt x="12386" y="0"/>
                      <a:pt x="12397" y="12"/>
                      <a:pt x="12397" y="25"/>
                    </a:cubicBezTo>
                    <a:cubicBezTo>
                      <a:pt x="12397" y="39"/>
                      <a:pt x="12386" y="50"/>
                      <a:pt x="12372" y="50"/>
                    </a:cubicBezTo>
                    <a:close/>
                    <a:moveTo>
                      <a:pt x="12272" y="50"/>
                    </a:moveTo>
                    <a:lnTo>
                      <a:pt x="12272" y="50"/>
                    </a:lnTo>
                    <a:cubicBezTo>
                      <a:pt x="12258" y="50"/>
                      <a:pt x="12247" y="39"/>
                      <a:pt x="12247" y="25"/>
                    </a:cubicBezTo>
                    <a:cubicBezTo>
                      <a:pt x="12247" y="12"/>
                      <a:pt x="12258" y="0"/>
                      <a:pt x="12272" y="0"/>
                    </a:cubicBezTo>
                    <a:cubicBezTo>
                      <a:pt x="12286" y="0"/>
                      <a:pt x="12297" y="12"/>
                      <a:pt x="12297" y="25"/>
                    </a:cubicBezTo>
                    <a:cubicBezTo>
                      <a:pt x="12297" y="39"/>
                      <a:pt x="12286" y="50"/>
                      <a:pt x="12272" y="50"/>
                    </a:cubicBezTo>
                    <a:close/>
                    <a:moveTo>
                      <a:pt x="12172" y="50"/>
                    </a:moveTo>
                    <a:lnTo>
                      <a:pt x="12172" y="50"/>
                    </a:lnTo>
                    <a:cubicBezTo>
                      <a:pt x="12158" y="50"/>
                      <a:pt x="12147" y="39"/>
                      <a:pt x="12147" y="25"/>
                    </a:cubicBezTo>
                    <a:cubicBezTo>
                      <a:pt x="12147" y="12"/>
                      <a:pt x="12158" y="0"/>
                      <a:pt x="12172" y="0"/>
                    </a:cubicBezTo>
                    <a:cubicBezTo>
                      <a:pt x="12186" y="0"/>
                      <a:pt x="12197" y="12"/>
                      <a:pt x="12197" y="25"/>
                    </a:cubicBezTo>
                    <a:cubicBezTo>
                      <a:pt x="12197" y="39"/>
                      <a:pt x="12186" y="50"/>
                      <a:pt x="12172" y="50"/>
                    </a:cubicBezTo>
                    <a:close/>
                    <a:moveTo>
                      <a:pt x="12072" y="50"/>
                    </a:moveTo>
                    <a:lnTo>
                      <a:pt x="12072" y="50"/>
                    </a:lnTo>
                    <a:cubicBezTo>
                      <a:pt x="12058" y="50"/>
                      <a:pt x="12047" y="39"/>
                      <a:pt x="12047" y="25"/>
                    </a:cubicBezTo>
                    <a:cubicBezTo>
                      <a:pt x="12047" y="12"/>
                      <a:pt x="12058" y="0"/>
                      <a:pt x="12072" y="0"/>
                    </a:cubicBezTo>
                    <a:cubicBezTo>
                      <a:pt x="12086" y="0"/>
                      <a:pt x="12097" y="12"/>
                      <a:pt x="12097" y="25"/>
                    </a:cubicBezTo>
                    <a:cubicBezTo>
                      <a:pt x="12097" y="39"/>
                      <a:pt x="12086" y="50"/>
                      <a:pt x="12072" y="50"/>
                    </a:cubicBezTo>
                    <a:close/>
                    <a:moveTo>
                      <a:pt x="11972" y="50"/>
                    </a:moveTo>
                    <a:lnTo>
                      <a:pt x="11972" y="50"/>
                    </a:lnTo>
                    <a:cubicBezTo>
                      <a:pt x="11958" y="50"/>
                      <a:pt x="11947" y="39"/>
                      <a:pt x="11947" y="25"/>
                    </a:cubicBezTo>
                    <a:cubicBezTo>
                      <a:pt x="11947" y="12"/>
                      <a:pt x="11958" y="0"/>
                      <a:pt x="11972" y="0"/>
                    </a:cubicBezTo>
                    <a:cubicBezTo>
                      <a:pt x="11986" y="0"/>
                      <a:pt x="11997" y="12"/>
                      <a:pt x="11997" y="25"/>
                    </a:cubicBezTo>
                    <a:cubicBezTo>
                      <a:pt x="11997" y="39"/>
                      <a:pt x="11986" y="50"/>
                      <a:pt x="11972" y="50"/>
                    </a:cubicBezTo>
                    <a:close/>
                    <a:moveTo>
                      <a:pt x="11872" y="50"/>
                    </a:moveTo>
                    <a:lnTo>
                      <a:pt x="11872" y="50"/>
                    </a:lnTo>
                    <a:cubicBezTo>
                      <a:pt x="11858" y="50"/>
                      <a:pt x="11847" y="39"/>
                      <a:pt x="11847" y="25"/>
                    </a:cubicBezTo>
                    <a:cubicBezTo>
                      <a:pt x="11847" y="12"/>
                      <a:pt x="11858" y="0"/>
                      <a:pt x="11872" y="0"/>
                    </a:cubicBezTo>
                    <a:cubicBezTo>
                      <a:pt x="11886" y="0"/>
                      <a:pt x="11897" y="12"/>
                      <a:pt x="11897" y="25"/>
                    </a:cubicBezTo>
                    <a:cubicBezTo>
                      <a:pt x="11897" y="39"/>
                      <a:pt x="11886" y="50"/>
                      <a:pt x="11872" y="50"/>
                    </a:cubicBezTo>
                    <a:close/>
                    <a:moveTo>
                      <a:pt x="11772" y="50"/>
                    </a:moveTo>
                    <a:lnTo>
                      <a:pt x="11772" y="50"/>
                    </a:lnTo>
                    <a:cubicBezTo>
                      <a:pt x="11758" y="50"/>
                      <a:pt x="11747" y="39"/>
                      <a:pt x="11747" y="25"/>
                    </a:cubicBezTo>
                    <a:cubicBezTo>
                      <a:pt x="11747" y="12"/>
                      <a:pt x="11758" y="0"/>
                      <a:pt x="11772" y="0"/>
                    </a:cubicBezTo>
                    <a:cubicBezTo>
                      <a:pt x="11786" y="0"/>
                      <a:pt x="11797" y="12"/>
                      <a:pt x="11797" y="25"/>
                    </a:cubicBezTo>
                    <a:cubicBezTo>
                      <a:pt x="11797" y="39"/>
                      <a:pt x="11786" y="50"/>
                      <a:pt x="11772" y="50"/>
                    </a:cubicBezTo>
                    <a:close/>
                    <a:moveTo>
                      <a:pt x="11672" y="50"/>
                    </a:moveTo>
                    <a:lnTo>
                      <a:pt x="11672" y="50"/>
                    </a:lnTo>
                    <a:cubicBezTo>
                      <a:pt x="11658" y="50"/>
                      <a:pt x="11647" y="39"/>
                      <a:pt x="11647" y="25"/>
                    </a:cubicBezTo>
                    <a:cubicBezTo>
                      <a:pt x="11647" y="12"/>
                      <a:pt x="11658" y="0"/>
                      <a:pt x="11672" y="0"/>
                    </a:cubicBezTo>
                    <a:cubicBezTo>
                      <a:pt x="11685" y="0"/>
                      <a:pt x="11697" y="12"/>
                      <a:pt x="11697" y="25"/>
                    </a:cubicBezTo>
                    <a:cubicBezTo>
                      <a:pt x="11697" y="39"/>
                      <a:pt x="11685" y="50"/>
                      <a:pt x="11672" y="50"/>
                    </a:cubicBezTo>
                    <a:close/>
                    <a:moveTo>
                      <a:pt x="11572" y="50"/>
                    </a:moveTo>
                    <a:lnTo>
                      <a:pt x="11572" y="50"/>
                    </a:lnTo>
                    <a:cubicBezTo>
                      <a:pt x="11558" y="50"/>
                      <a:pt x="11547" y="39"/>
                      <a:pt x="11547" y="25"/>
                    </a:cubicBezTo>
                    <a:cubicBezTo>
                      <a:pt x="11547" y="12"/>
                      <a:pt x="11558" y="0"/>
                      <a:pt x="11572" y="0"/>
                    </a:cubicBezTo>
                    <a:cubicBezTo>
                      <a:pt x="11585" y="0"/>
                      <a:pt x="11597" y="12"/>
                      <a:pt x="11597" y="25"/>
                    </a:cubicBezTo>
                    <a:cubicBezTo>
                      <a:pt x="11597" y="39"/>
                      <a:pt x="11585" y="50"/>
                      <a:pt x="11572" y="50"/>
                    </a:cubicBezTo>
                    <a:close/>
                    <a:moveTo>
                      <a:pt x="11472" y="50"/>
                    </a:moveTo>
                    <a:lnTo>
                      <a:pt x="11472" y="50"/>
                    </a:lnTo>
                    <a:cubicBezTo>
                      <a:pt x="11458" y="50"/>
                      <a:pt x="11447" y="39"/>
                      <a:pt x="11447" y="25"/>
                    </a:cubicBezTo>
                    <a:cubicBezTo>
                      <a:pt x="11447" y="12"/>
                      <a:pt x="11458" y="0"/>
                      <a:pt x="11472" y="0"/>
                    </a:cubicBezTo>
                    <a:cubicBezTo>
                      <a:pt x="11485" y="0"/>
                      <a:pt x="11497" y="12"/>
                      <a:pt x="11497" y="25"/>
                    </a:cubicBezTo>
                    <a:cubicBezTo>
                      <a:pt x="11497" y="39"/>
                      <a:pt x="11485" y="50"/>
                      <a:pt x="11472" y="50"/>
                    </a:cubicBezTo>
                    <a:close/>
                    <a:moveTo>
                      <a:pt x="11372" y="50"/>
                    </a:moveTo>
                    <a:lnTo>
                      <a:pt x="11371" y="50"/>
                    </a:lnTo>
                    <a:cubicBezTo>
                      <a:pt x="11358" y="50"/>
                      <a:pt x="11346" y="39"/>
                      <a:pt x="11346" y="25"/>
                    </a:cubicBezTo>
                    <a:cubicBezTo>
                      <a:pt x="11346" y="12"/>
                      <a:pt x="11358" y="0"/>
                      <a:pt x="11371" y="0"/>
                    </a:cubicBezTo>
                    <a:lnTo>
                      <a:pt x="11372" y="0"/>
                    </a:lnTo>
                    <a:cubicBezTo>
                      <a:pt x="11385" y="0"/>
                      <a:pt x="11397" y="12"/>
                      <a:pt x="11397" y="25"/>
                    </a:cubicBezTo>
                    <a:cubicBezTo>
                      <a:pt x="11397" y="39"/>
                      <a:pt x="11385" y="50"/>
                      <a:pt x="11372" y="50"/>
                    </a:cubicBezTo>
                    <a:close/>
                    <a:moveTo>
                      <a:pt x="11271" y="50"/>
                    </a:moveTo>
                    <a:lnTo>
                      <a:pt x="11271" y="50"/>
                    </a:lnTo>
                    <a:cubicBezTo>
                      <a:pt x="11258" y="50"/>
                      <a:pt x="11246" y="39"/>
                      <a:pt x="11246" y="25"/>
                    </a:cubicBezTo>
                    <a:cubicBezTo>
                      <a:pt x="11246" y="12"/>
                      <a:pt x="11258" y="0"/>
                      <a:pt x="11271" y="0"/>
                    </a:cubicBezTo>
                    <a:cubicBezTo>
                      <a:pt x="11285" y="0"/>
                      <a:pt x="11296" y="12"/>
                      <a:pt x="11296" y="25"/>
                    </a:cubicBezTo>
                    <a:cubicBezTo>
                      <a:pt x="11296" y="39"/>
                      <a:pt x="11285" y="50"/>
                      <a:pt x="11271" y="50"/>
                    </a:cubicBezTo>
                    <a:close/>
                    <a:moveTo>
                      <a:pt x="11171" y="50"/>
                    </a:moveTo>
                    <a:lnTo>
                      <a:pt x="11171" y="50"/>
                    </a:lnTo>
                    <a:cubicBezTo>
                      <a:pt x="11158" y="50"/>
                      <a:pt x="11146" y="39"/>
                      <a:pt x="11146" y="25"/>
                    </a:cubicBezTo>
                    <a:cubicBezTo>
                      <a:pt x="11146" y="12"/>
                      <a:pt x="11158" y="0"/>
                      <a:pt x="11171" y="0"/>
                    </a:cubicBezTo>
                    <a:cubicBezTo>
                      <a:pt x="11185" y="0"/>
                      <a:pt x="11196" y="12"/>
                      <a:pt x="11196" y="25"/>
                    </a:cubicBezTo>
                    <a:cubicBezTo>
                      <a:pt x="11196" y="39"/>
                      <a:pt x="11185" y="50"/>
                      <a:pt x="11171" y="50"/>
                    </a:cubicBezTo>
                    <a:close/>
                    <a:moveTo>
                      <a:pt x="11071" y="50"/>
                    </a:moveTo>
                    <a:lnTo>
                      <a:pt x="11071" y="50"/>
                    </a:lnTo>
                    <a:cubicBezTo>
                      <a:pt x="11057" y="50"/>
                      <a:pt x="11046" y="39"/>
                      <a:pt x="11046" y="25"/>
                    </a:cubicBezTo>
                    <a:cubicBezTo>
                      <a:pt x="11046" y="12"/>
                      <a:pt x="11057" y="0"/>
                      <a:pt x="11071" y="0"/>
                    </a:cubicBezTo>
                    <a:cubicBezTo>
                      <a:pt x="11085" y="0"/>
                      <a:pt x="11096" y="12"/>
                      <a:pt x="11096" y="25"/>
                    </a:cubicBezTo>
                    <a:cubicBezTo>
                      <a:pt x="11096" y="39"/>
                      <a:pt x="11085" y="50"/>
                      <a:pt x="11071" y="50"/>
                    </a:cubicBezTo>
                    <a:close/>
                    <a:moveTo>
                      <a:pt x="10971" y="50"/>
                    </a:moveTo>
                    <a:lnTo>
                      <a:pt x="10971" y="50"/>
                    </a:lnTo>
                    <a:cubicBezTo>
                      <a:pt x="10957" y="50"/>
                      <a:pt x="10946" y="39"/>
                      <a:pt x="10946" y="25"/>
                    </a:cubicBezTo>
                    <a:cubicBezTo>
                      <a:pt x="10946" y="12"/>
                      <a:pt x="10957" y="0"/>
                      <a:pt x="10971" y="0"/>
                    </a:cubicBezTo>
                    <a:cubicBezTo>
                      <a:pt x="10985" y="0"/>
                      <a:pt x="10996" y="12"/>
                      <a:pt x="10996" y="25"/>
                    </a:cubicBezTo>
                    <a:cubicBezTo>
                      <a:pt x="10996" y="39"/>
                      <a:pt x="10985" y="50"/>
                      <a:pt x="10971" y="50"/>
                    </a:cubicBezTo>
                    <a:close/>
                    <a:moveTo>
                      <a:pt x="10871" y="50"/>
                    </a:moveTo>
                    <a:lnTo>
                      <a:pt x="10871" y="50"/>
                    </a:lnTo>
                    <a:cubicBezTo>
                      <a:pt x="10857" y="50"/>
                      <a:pt x="10846" y="39"/>
                      <a:pt x="10846" y="25"/>
                    </a:cubicBezTo>
                    <a:cubicBezTo>
                      <a:pt x="10846" y="12"/>
                      <a:pt x="10857" y="0"/>
                      <a:pt x="10871" y="0"/>
                    </a:cubicBezTo>
                    <a:cubicBezTo>
                      <a:pt x="10885" y="0"/>
                      <a:pt x="10896" y="12"/>
                      <a:pt x="10896" y="25"/>
                    </a:cubicBezTo>
                    <a:cubicBezTo>
                      <a:pt x="10896" y="39"/>
                      <a:pt x="10885" y="50"/>
                      <a:pt x="10871" y="50"/>
                    </a:cubicBezTo>
                    <a:close/>
                    <a:moveTo>
                      <a:pt x="10771" y="50"/>
                    </a:moveTo>
                    <a:lnTo>
                      <a:pt x="10771" y="50"/>
                    </a:lnTo>
                    <a:cubicBezTo>
                      <a:pt x="10757" y="50"/>
                      <a:pt x="10746" y="39"/>
                      <a:pt x="10746" y="25"/>
                    </a:cubicBezTo>
                    <a:cubicBezTo>
                      <a:pt x="10746" y="12"/>
                      <a:pt x="10757" y="0"/>
                      <a:pt x="10771" y="0"/>
                    </a:cubicBezTo>
                    <a:cubicBezTo>
                      <a:pt x="10785" y="0"/>
                      <a:pt x="10796" y="12"/>
                      <a:pt x="10796" y="25"/>
                    </a:cubicBezTo>
                    <a:cubicBezTo>
                      <a:pt x="10796" y="39"/>
                      <a:pt x="10785" y="50"/>
                      <a:pt x="10771" y="50"/>
                    </a:cubicBezTo>
                    <a:close/>
                    <a:moveTo>
                      <a:pt x="10671" y="50"/>
                    </a:moveTo>
                    <a:lnTo>
                      <a:pt x="10671" y="50"/>
                    </a:lnTo>
                    <a:cubicBezTo>
                      <a:pt x="10657" y="50"/>
                      <a:pt x="10646" y="39"/>
                      <a:pt x="10646" y="25"/>
                    </a:cubicBezTo>
                    <a:cubicBezTo>
                      <a:pt x="10646" y="12"/>
                      <a:pt x="10657" y="0"/>
                      <a:pt x="10671" y="0"/>
                    </a:cubicBezTo>
                    <a:cubicBezTo>
                      <a:pt x="10685" y="0"/>
                      <a:pt x="10696" y="12"/>
                      <a:pt x="10696" y="25"/>
                    </a:cubicBezTo>
                    <a:cubicBezTo>
                      <a:pt x="10696" y="39"/>
                      <a:pt x="10685" y="50"/>
                      <a:pt x="10671" y="50"/>
                    </a:cubicBezTo>
                    <a:close/>
                    <a:moveTo>
                      <a:pt x="10571" y="50"/>
                    </a:moveTo>
                    <a:lnTo>
                      <a:pt x="10571" y="50"/>
                    </a:lnTo>
                    <a:cubicBezTo>
                      <a:pt x="10557" y="50"/>
                      <a:pt x="10546" y="39"/>
                      <a:pt x="10546" y="25"/>
                    </a:cubicBezTo>
                    <a:cubicBezTo>
                      <a:pt x="10546" y="12"/>
                      <a:pt x="10557" y="0"/>
                      <a:pt x="10571" y="0"/>
                    </a:cubicBezTo>
                    <a:cubicBezTo>
                      <a:pt x="10585" y="0"/>
                      <a:pt x="10596" y="12"/>
                      <a:pt x="10596" y="25"/>
                    </a:cubicBezTo>
                    <a:cubicBezTo>
                      <a:pt x="10596" y="39"/>
                      <a:pt x="10585" y="50"/>
                      <a:pt x="10571" y="50"/>
                    </a:cubicBezTo>
                    <a:close/>
                    <a:moveTo>
                      <a:pt x="10471" y="50"/>
                    </a:moveTo>
                    <a:lnTo>
                      <a:pt x="10471" y="50"/>
                    </a:lnTo>
                    <a:cubicBezTo>
                      <a:pt x="10457" y="50"/>
                      <a:pt x="10446" y="39"/>
                      <a:pt x="10446" y="25"/>
                    </a:cubicBezTo>
                    <a:cubicBezTo>
                      <a:pt x="10446" y="12"/>
                      <a:pt x="10457" y="0"/>
                      <a:pt x="10471" y="0"/>
                    </a:cubicBezTo>
                    <a:cubicBezTo>
                      <a:pt x="10485" y="0"/>
                      <a:pt x="10496" y="12"/>
                      <a:pt x="10496" y="25"/>
                    </a:cubicBezTo>
                    <a:cubicBezTo>
                      <a:pt x="10496" y="39"/>
                      <a:pt x="10485" y="50"/>
                      <a:pt x="10471" y="50"/>
                    </a:cubicBezTo>
                    <a:close/>
                    <a:moveTo>
                      <a:pt x="10371" y="50"/>
                    </a:moveTo>
                    <a:lnTo>
                      <a:pt x="10371" y="50"/>
                    </a:lnTo>
                    <a:cubicBezTo>
                      <a:pt x="10357" y="50"/>
                      <a:pt x="10346" y="39"/>
                      <a:pt x="10346" y="25"/>
                    </a:cubicBezTo>
                    <a:cubicBezTo>
                      <a:pt x="10346" y="12"/>
                      <a:pt x="10357" y="0"/>
                      <a:pt x="10371" y="0"/>
                    </a:cubicBezTo>
                    <a:cubicBezTo>
                      <a:pt x="10385" y="0"/>
                      <a:pt x="10396" y="12"/>
                      <a:pt x="10396" y="25"/>
                    </a:cubicBezTo>
                    <a:cubicBezTo>
                      <a:pt x="10396" y="39"/>
                      <a:pt x="10385" y="50"/>
                      <a:pt x="10371" y="50"/>
                    </a:cubicBezTo>
                    <a:close/>
                    <a:moveTo>
                      <a:pt x="10271" y="50"/>
                    </a:moveTo>
                    <a:lnTo>
                      <a:pt x="10271" y="50"/>
                    </a:lnTo>
                    <a:cubicBezTo>
                      <a:pt x="10257" y="50"/>
                      <a:pt x="10246" y="39"/>
                      <a:pt x="10246" y="25"/>
                    </a:cubicBezTo>
                    <a:cubicBezTo>
                      <a:pt x="10246" y="12"/>
                      <a:pt x="10257" y="0"/>
                      <a:pt x="10271" y="0"/>
                    </a:cubicBezTo>
                    <a:cubicBezTo>
                      <a:pt x="10285" y="0"/>
                      <a:pt x="10296" y="12"/>
                      <a:pt x="10296" y="25"/>
                    </a:cubicBezTo>
                    <a:cubicBezTo>
                      <a:pt x="10296" y="39"/>
                      <a:pt x="10285" y="50"/>
                      <a:pt x="10271" y="50"/>
                    </a:cubicBezTo>
                    <a:close/>
                    <a:moveTo>
                      <a:pt x="10171" y="50"/>
                    </a:moveTo>
                    <a:lnTo>
                      <a:pt x="10171" y="50"/>
                    </a:lnTo>
                    <a:cubicBezTo>
                      <a:pt x="10157" y="50"/>
                      <a:pt x="10146" y="39"/>
                      <a:pt x="10146" y="25"/>
                    </a:cubicBezTo>
                    <a:cubicBezTo>
                      <a:pt x="10146" y="12"/>
                      <a:pt x="10157" y="0"/>
                      <a:pt x="10171" y="0"/>
                    </a:cubicBezTo>
                    <a:cubicBezTo>
                      <a:pt x="10185" y="0"/>
                      <a:pt x="10196" y="12"/>
                      <a:pt x="10196" y="25"/>
                    </a:cubicBezTo>
                    <a:cubicBezTo>
                      <a:pt x="10196" y="39"/>
                      <a:pt x="10185" y="50"/>
                      <a:pt x="10171" y="50"/>
                    </a:cubicBezTo>
                    <a:close/>
                    <a:moveTo>
                      <a:pt x="10071" y="50"/>
                    </a:moveTo>
                    <a:lnTo>
                      <a:pt x="10071" y="50"/>
                    </a:lnTo>
                    <a:cubicBezTo>
                      <a:pt x="10057" y="50"/>
                      <a:pt x="10046" y="39"/>
                      <a:pt x="10046" y="25"/>
                    </a:cubicBezTo>
                    <a:cubicBezTo>
                      <a:pt x="10046" y="12"/>
                      <a:pt x="10057" y="0"/>
                      <a:pt x="10071" y="0"/>
                    </a:cubicBezTo>
                    <a:cubicBezTo>
                      <a:pt x="10085" y="0"/>
                      <a:pt x="10096" y="12"/>
                      <a:pt x="10096" y="25"/>
                    </a:cubicBezTo>
                    <a:cubicBezTo>
                      <a:pt x="10096" y="39"/>
                      <a:pt x="10085" y="50"/>
                      <a:pt x="10071" y="50"/>
                    </a:cubicBezTo>
                    <a:close/>
                    <a:moveTo>
                      <a:pt x="9971" y="50"/>
                    </a:moveTo>
                    <a:lnTo>
                      <a:pt x="9971" y="50"/>
                    </a:lnTo>
                    <a:cubicBezTo>
                      <a:pt x="9957" y="50"/>
                      <a:pt x="9946" y="39"/>
                      <a:pt x="9946" y="25"/>
                    </a:cubicBezTo>
                    <a:cubicBezTo>
                      <a:pt x="9946" y="12"/>
                      <a:pt x="9957" y="0"/>
                      <a:pt x="9971" y="0"/>
                    </a:cubicBezTo>
                    <a:cubicBezTo>
                      <a:pt x="9985" y="0"/>
                      <a:pt x="9996" y="12"/>
                      <a:pt x="9996" y="25"/>
                    </a:cubicBezTo>
                    <a:cubicBezTo>
                      <a:pt x="9996" y="39"/>
                      <a:pt x="9985" y="50"/>
                      <a:pt x="9971" y="50"/>
                    </a:cubicBezTo>
                    <a:close/>
                    <a:moveTo>
                      <a:pt x="9871" y="50"/>
                    </a:moveTo>
                    <a:lnTo>
                      <a:pt x="9871" y="50"/>
                    </a:lnTo>
                    <a:cubicBezTo>
                      <a:pt x="9857" y="50"/>
                      <a:pt x="9846" y="39"/>
                      <a:pt x="9846" y="25"/>
                    </a:cubicBezTo>
                    <a:cubicBezTo>
                      <a:pt x="9846" y="12"/>
                      <a:pt x="9857" y="0"/>
                      <a:pt x="9871" y="0"/>
                    </a:cubicBezTo>
                    <a:cubicBezTo>
                      <a:pt x="9885" y="0"/>
                      <a:pt x="9896" y="12"/>
                      <a:pt x="9896" y="25"/>
                    </a:cubicBezTo>
                    <a:cubicBezTo>
                      <a:pt x="9896" y="39"/>
                      <a:pt x="9885" y="50"/>
                      <a:pt x="9871" y="50"/>
                    </a:cubicBezTo>
                    <a:close/>
                    <a:moveTo>
                      <a:pt x="9771" y="50"/>
                    </a:moveTo>
                    <a:lnTo>
                      <a:pt x="9771" y="50"/>
                    </a:lnTo>
                    <a:cubicBezTo>
                      <a:pt x="9757" y="50"/>
                      <a:pt x="9746" y="39"/>
                      <a:pt x="9746" y="25"/>
                    </a:cubicBezTo>
                    <a:cubicBezTo>
                      <a:pt x="9746" y="12"/>
                      <a:pt x="9757" y="0"/>
                      <a:pt x="9771" y="0"/>
                    </a:cubicBezTo>
                    <a:cubicBezTo>
                      <a:pt x="9785" y="0"/>
                      <a:pt x="9796" y="12"/>
                      <a:pt x="9796" y="25"/>
                    </a:cubicBezTo>
                    <a:cubicBezTo>
                      <a:pt x="9796" y="39"/>
                      <a:pt x="9785" y="50"/>
                      <a:pt x="9771" y="50"/>
                    </a:cubicBezTo>
                    <a:close/>
                    <a:moveTo>
                      <a:pt x="9671" y="50"/>
                    </a:moveTo>
                    <a:lnTo>
                      <a:pt x="9671" y="50"/>
                    </a:lnTo>
                    <a:cubicBezTo>
                      <a:pt x="9657" y="50"/>
                      <a:pt x="9646" y="39"/>
                      <a:pt x="9646" y="25"/>
                    </a:cubicBezTo>
                    <a:cubicBezTo>
                      <a:pt x="9646" y="12"/>
                      <a:pt x="9657" y="0"/>
                      <a:pt x="9671" y="0"/>
                    </a:cubicBezTo>
                    <a:cubicBezTo>
                      <a:pt x="9684" y="0"/>
                      <a:pt x="9696" y="12"/>
                      <a:pt x="9696" y="25"/>
                    </a:cubicBezTo>
                    <a:cubicBezTo>
                      <a:pt x="9696" y="39"/>
                      <a:pt x="9684" y="50"/>
                      <a:pt x="9671" y="50"/>
                    </a:cubicBezTo>
                    <a:close/>
                    <a:moveTo>
                      <a:pt x="9571" y="50"/>
                    </a:moveTo>
                    <a:lnTo>
                      <a:pt x="9571" y="50"/>
                    </a:lnTo>
                    <a:cubicBezTo>
                      <a:pt x="9557" y="50"/>
                      <a:pt x="9546" y="39"/>
                      <a:pt x="9546" y="25"/>
                    </a:cubicBezTo>
                    <a:cubicBezTo>
                      <a:pt x="9546" y="12"/>
                      <a:pt x="9557" y="0"/>
                      <a:pt x="9571" y="0"/>
                    </a:cubicBezTo>
                    <a:cubicBezTo>
                      <a:pt x="9584" y="0"/>
                      <a:pt x="9596" y="12"/>
                      <a:pt x="9596" y="25"/>
                    </a:cubicBezTo>
                    <a:cubicBezTo>
                      <a:pt x="9596" y="39"/>
                      <a:pt x="9584" y="50"/>
                      <a:pt x="9571" y="50"/>
                    </a:cubicBezTo>
                    <a:close/>
                    <a:moveTo>
                      <a:pt x="9471" y="50"/>
                    </a:moveTo>
                    <a:lnTo>
                      <a:pt x="9470" y="50"/>
                    </a:lnTo>
                    <a:cubicBezTo>
                      <a:pt x="9457" y="50"/>
                      <a:pt x="9445" y="39"/>
                      <a:pt x="9445" y="25"/>
                    </a:cubicBezTo>
                    <a:cubicBezTo>
                      <a:pt x="9445" y="12"/>
                      <a:pt x="9457" y="0"/>
                      <a:pt x="9470" y="0"/>
                    </a:cubicBezTo>
                    <a:lnTo>
                      <a:pt x="9471" y="0"/>
                    </a:lnTo>
                    <a:cubicBezTo>
                      <a:pt x="9484" y="0"/>
                      <a:pt x="9496" y="12"/>
                      <a:pt x="9496" y="25"/>
                    </a:cubicBezTo>
                    <a:cubicBezTo>
                      <a:pt x="9496" y="39"/>
                      <a:pt x="9484" y="50"/>
                      <a:pt x="9471" y="50"/>
                    </a:cubicBezTo>
                    <a:close/>
                    <a:moveTo>
                      <a:pt x="9370" y="50"/>
                    </a:moveTo>
                    <a:lnTo>
                      <a:pt x="9370" y="50"/>
                    </a:lnTo>
                    <a:cubicBezTo>
                      <a:pt x="9357" y="50"/>
                      <a:pt x="9345" y="39"/>
                      <a:pt x="9345" y="25"/>
                    </a:cubicBezTo>
                    <a:cubicBezTo>
                      <a:pt x="9345" y="12"/>
                      <a:pt x="9357" y="0"/>
                      <a:pt x="9370" y="0"/>
                    </a:cubicBezTo>
                    <a:cubicBezTo>
                      <a:pt x="9384" y="0"/>
                      <a:pt x="9395" y="12"/>
                      <a:pt x="9395" y="25"/>
                    </a:cubicBezTo>
                    <a:cubicBezTo>
                      <a:pt x="9395" y="39"/>
                      <a:pt x="9384" y="50"/>
                      <a:pt x="9370" y="50"/>
                    </a:cubicBezTo>
                    <a:close/>
                    <a:moveTo>
                      <a:pt x="9270" y="50"/>
                    </a:moveTo>
                    <a:lnTo>
                      <a:pt x="9270" y="50"/>
                    </a:lnTo>
                    <a:cubicBezTo>
                      <a:pt x="9257" y="50"/>
                      <a:pt x="9245" y="39"/>
                      <a:pt x="9245" y="25"/>
                    </a:cubicBezTo>
                    <a:cubicBezTo>
                      <a:pt x="9245" y="12"/>
                      <a:pt x="9257" y="0"/>
                      <a:pt x="9270" y="0"/>
                    </a:cubicBezTo>
                    <a:cubicBezTo>
                      <a:pt x="9284" y="0"/>
                      <a:pt x="9295" y="12"/>
                      <a:pt x="9295" y="25"/>
                    </a:cubicBezTo>
                    <a:cubicBezTo>
                      <a:pt x="9295" y="39"/>
                      <a:pt x="9284" y="50"/>
                      <a:pt x="9270" y="50"/>
                    </a:cubicBezTo>
                    <a:close/>
                    <a:moveTo>
                      <a:pt x="9170" y="50"/>
                    </a:moveTo>
                    <a:lnTo>
                      <a:pt x="9170" y="50"/>
                    </a:lnTo>
                    <a:cubicBezTo>
                      <a:pt x="9157" y="50"/>
                      <a:pt x="9145" y="39"/>
                      <a:pt x="9145" y="25"/>
                    </a:cubicBezTo>
                    <a:cubicBezTo>
                      <a:pt x="9145" y="12"/>
                      <a:pt x="9157" y="0"/>
                      <a:pt x="9170" y="0"/>
                    </a:cubicBezTo>
                    <a:cubicBezTo>
                      <a:pt x="9184" y="0"/>
                      <a:pt x="9195" y="12"/>
                      <a:pt x="9195" y="25"/>
                    </a:cubicBezTo>
                    <a:cubicBezTo>
                      <a:pt x="9195" y="39"/>
                      <a:pt x="9184" y="50"/>
                      <a:pt x="9170" y="50"/>
                    </a:cubicBezTo>
                    <a:close/>
                    <a:moveTo>
                      <a:pt x="9070" y="50"/>
                    </a:moveTo>
                    <a:lnTo>
                      <a:pt x="9070" y="50"/>
                    </a:lnTo>
                    <a:cubicBezTo>
                      <a:pt x="9056" y="50"/>
                      <a:pt x="9045" y="39"/>
                      <a:pt x="9045" y="25"/>
                    </a:cubicBezTo>
                    <a:cubicBezTo>
                      <a:pt x="9045" y="12"/>
                      <a:pt x="9056" y="0"/>
                      <a:pt x="9070" y="0"/>
                    </a:cubicBezTo>
                    <a:cubicBezTo>
                      <a:pt x="9084" y="0"/>
                      <a:pt x="9095" y="12"/>
                      <a:pt x="9095" y="25"/>
                    </a:cubicBezTo>
                    <a:cubicBezTo>
                      <a:pt x="9095" y="39"/>
                      <a:pt x="9084" y="50"/>
                      <a:pt x="9070" y="50"/>
                    </a:cubicBezTo>
                    <a:close/>
                    <a:moveTo>
                      <a:pt x="8970" y="50"/>
                    </a:moveTo>
                    <a:lnTo>
                      <a:pt x="8970" y="50"/>
                    </a:lnTo>
                    <a:cubicBezTo>
                      <a:pt x="8956" y="50"/>
                      <a:pt x="8945" y="39"/>
                      <a:pt x="8945" y="25"/>
                    </a:cubicBezTo>
                    <a:cubicBezTo>
                      <a:pt x="8945" y="12"/>
                      <a:pt x="8956" y="0"/>
                      <a:pt x="8970" y="0"/>
                    </a:cubicBezTo>
                    <a:cubicBezTo>
                      <a:pt x="8984" y="0"/>
                      <a:pt x="8995" y="12"/>
                      <a:pt x="8995" y="25"/>
                    </a:cubicBezTo>
                    <a:cubicBezTo>
                      <a:pt x="8995" y="39"/>
                      <a:pt x="8984" y="50"/>
                      <a:pt x="8970" y="50"/>
                    </a:cubicBezTo>
                    <a:close/>
                    <a:moveTo>
                      <a:pt x="8870" y="50"/>
                    </a:moveTo>
                    <a:lnTo>
                      <a:pt x="8870" y="50"/>
                    </a:lnTo>
                    <a:cubicBezTo>
                      <a:pt x="8856" y="50"/>
                      <a:pt x="8845" y="39"/>
                      <a:pt x="8845" y="25"/>
                    </a:cubicBezTo>
                    <a:cubicBezTo>
                      <a:pt x="8845" y="12"/>
                      <a:pt x="8856" y="0"/>
                      <a:pt x="8870" y="0"/>
                    </a:cubicBezTo>
                    <a:cubicBezTo>
                      <a:pt x="8884" y="0"/>
                      <a:pt x="8895" y="12"/>
                      <a:pt x="8895" y="25"/>
                    </a:cubicBezTo>
                    <a:cubicBezTo>
                      <a:pt x="8895" y="39"/>
                      <a:pt x="8884" y="50"/>
                      <a:pt x="8870" y="50"/>
                    </a:cubicBezTo>
                    <a:close/>
                    <a:moveTo>
                      <a:pt x="8770" y="50"/>
                    </a:moveTo>
                    <a:lnTo>
                      <a:pt x="8770" y="50"/>
                    </a:lnTo>
                    <a:cubicBezTo>
                      <a:pt x="8756" y="50"/>
                      <a:pt x="8745" y="39"/>
                      <a:pt x="8745" y="25"/>
                    </a:cubicBezTo>
                    <a:cubicBezTo>
                      <a:pt x="8745" y="12"/>
                      <a:pt x="8756" y="0"/>
                      <a:pt x="8770" y="0"/>
                    </a:cubicBezTo>
                    <a:cubicBezTo>
                      <a:pt x="8784" y="0"/>
                      <a:pt x="8795" y="12"/>
                      <a:pt x="8795" y="25"/>
                    </a:cubicBezTo>
                    <a:cubicBezTo>
                      <a:pt x="8795" y="39"/>
                      <a:pt x="8784" y="50"/>
                      <a:pt x="8770" y="50"/>
                    </a:cubicBezTo>
                    <a:close/>
                    <a:moveTo>
                      <a:pt x="8670" y="50"/>
                    </a:moveTo>
                    <a:lnTo>
                      <a:pt x="8670" y="50"/>
                    </a:lnTo>
                    <a:cubicBezTo>
                      <a:pt x="8656" y="50"/>
                      <a:pt x="8645" y="39"/>
                      <a:pt x="8645" y="25"/>
                    </a:cubicBezTo>
                    <a:cubicBezTo>
                      <a:pt x="8645" y="12"/>
                      <a:pt x="8656" y="0"/>
                      <a:pt x="8670" y="0"/>
                    </a:cubicBezTo>
                    <a:cubicBezTo>
                      <a:pt x="8684" y="0"/>
                      <a:pt x="8695" y="12"/>
                      <a:pt x="8695" y="25"/>
                    </a:cubicBezTo>
                    <a:cubicBezTo>
                      <a:pt x="8695" y="39"/>
                      <a:pt x="8684" y="50"/>
                      <a:pt x="8670" y="50"/>
                    </a:cubicBezTo>
                    <a:close/>
                    <a:moveTo>
                      <a:pt x="8570" y="50"/>
                    </a:moveTo>
                    <a:lnTo>
                      <a:pt x="8570" y="50"/>
                    </a:lnTo>
                    <a:cubicBezTo>
                      <a:pt x="8556" y="50"/>
                      <a:pt x="8545" y="39"/>
                      <a:pt x="8545" y="25"/>
                    </a:cubicBezTo>
                    <a:cubicBezTo>
                      <a:pt x="8545" y="12"/>
                      <a:pt x="8556" y="0"/>
                      <a:pt x="8570" y="0"/>
                    </a:cubicBezTo>
                    <a:cubicBezTo>
                      <a:pt x="8584" y="0"/>
                      <a:pt x="8595" y="12"/>
                      <a:pt x="8595" y="25"/>
                    </a:cubicBezTo>
                    <a:cubicBezTo>
                      <a:pt x="8595" y="39"/>
                      <a:pt x="8584" y="50"/>
                      <a:pt x="8570" y="50"/>
                    </a:cubicBezTo>
                    <a:close/>
                    <a:moveTo>
                      <a:pt x="8470" y="50"/>
                    </a:moveTo>
                    <a:lnTo>
                      <a:pt x="8470" y="50"/>
                    </a:lnTo>
                    <a:cubicBezTo>
                      <a:pt x="8456" y="50"/>
                      <a:pt x="8445" y="39"/>
                      <a:pt x="8445" y="25"/>
                    </a:cubicBezTo>
                    <a:cubicBezTo>
                      <a:pt x="8445" y="12"/>
                      <a:pt x="8456" y="0"/>
                      <a:pt x="8470" y="0"/>
                    </a:cubicBezTo>
                    <a:cubicBezTo>
                      <a:pt x="8484" y="0"/>
                      <a:pt x="8495" y="12"/>
                      <a:pt x="8495" y="25"/>
                    </a:cubicBezTo>
                    <a:cubicBezTo>
                      <a:pt x="8495" y="39"/>
                      <a:pt x="8484" y="50"/>
                      <a:pt x="8470" y="50"/>
                    </a:cubicBezTo>
                    <a:close/>
                    <a:moveTo>
                      <a:pt x="8370" y="50"/>
                    </a:moveTo>
                    <a:lnTo>
                      <a:pt x="8370" y="50"/>
                    </a:lnTo>
                    <a:cubicBezTo>
                      <a:pt x="8356" y="50"/>
                      <a:pt x="8345" y="39"/>
                      <a:pt x="8345" y="25"/>
                    </a:cubicBezTo>
                    <a:cubicBezTo>
                      <a:pt x="8345" y="12"/>
                      <a:pt x="8356" y="0"/>
                      <a:pt x="8370" y="0"/>
                    </a:cubicBezTo>
                    <a:cubicBezTo>
                      <a:pt x="8384" y="0"/>
                      <a:pt x="8395" y="12"/>
                      <a:pt x="8395" y="25"/>
                    </a:cubicBezTo>
                    <a:cubicBezTo>
                      <a:pt x="8395" y="39"/>
                      <a:pt x="8384" y="50"/>
                      <a:pt x="8370" y="50"/>
                    </a:cubicBezTo>
                    <a:close/>
                    <a:moveTo>
                      <a:pt x="8270" y="50"/>
                    </a:moveTo>
                    <a:lnTo>
                      <a:pt x="8270" y="50"/>
                    </a:lnTo>
                    <a:cubicBezTo>
                      <a:pt x="8256" y="50"/>
                      <a:pt x="8245" y="39"/>
                      <a:pt x="8245" y="25"/>
                    </a:cubicBezTo>
                    <a:cubicBezTo>
                      <a:pt x="8245" y="12"/>
                      <a:pt x="8256" y="0"/>
                      <a:pt x="8270" y="0"/>
                    </a:cubicBezTo>
                    <a:cubicBezTo>
                      <a:pt x="8284" y="0"/>
                      <a:pt x="8295" y="12"/>
                      <a:pt x="8295" y="25"/>
                    </a:cubicBezTo>
                    <a:cubicBezTo>
                      <a:pt x="8295" y="39"/>
                      <a:pt x="8284" y="50"/>
                      <a:pt x="8270" y="50"/>
                    </a:cubicBezTo>
                    <a:close/>
                    <a:moveTo>
                      <a:pt x="8170" y="50"/>
                    </a:moveTo>
                    <a:lnTo>
                      <a:pt x="8170" y="50"/>
                    </a:lnTo>
                    <a:cubicBezTo>
                      <a:pt x="8156" y="50"/>
                      <a:pt x="8145" y="39"/>
                      <a:pt x="8145" y="25"/>
                    </a:cubicBezTo>
                    <a:cubicBezTo>
                      <a:pt x="8145" y="12"/>
                      <a:pt x="8156" y="0"/>
                      <a:pt x="8170" y="0"/>
                    </a:cubicBezTo>
                    <a:cubicBezTo>
                      <a:pt x="8184" y="0"/>
                      <a:pt x="8195" y="12"/>
                      <a:pt x="8195" y="25"/>
                    </a:cubicBezTo>
                    <a:cubicBezTo>
                      <a:pt x="8195" y="39"/>
                      <a:pt x="8184" y="50"/>
                      <a:pt x="8170" y="50"/>
                    </a:cubicBezTo>
                    <a:close/>
                    <a:moveTo>
                      <a:pt x="8070" y="50"/>
                    </a:moveTo>
                    <a:lnTo>
                      <a:pt x="8070" y="50"/>
                    </a:lnTo>
                    <a:cubicBezTo>
                      <a:pt x="8056" y="50"/>
                      <a:pt x="8045" y="39"/>
                      <a:pt x="8045" y="25"/>
                    </a:cubicBezTo>
                    <a:cubicBezTo>
                      <a:pt x="8045" y="12"/>
                      <a:pt x="8056" y="0"/>
                      <a:pt x="8070" y="0"/>
                    </a:cubicBezTo>
                    <a:cubicBezTo>
                      <a:pt x="8084" y="0"/>
                      <a:pt x="8095" y="12"/>
                      <a:pt x="8095" y="25"/>
                    </a:cubicBezTo>
                    <a:cubicBezTo>
                      <a:pt x="8095" y="39"/>
                      <a:pt x="8084" y="50"/>
                      <a:pt x="8070" y="50"/>
                    </a:cubicBezTo>
                    <a:close/>
                    <a:moveTo>
                      <a:pt x="7970" y="50"/>
                    </a:moveTo>
                    <a:lnTo>
                      <a:pt x="7970" y="50"/>
                    </a:lnTo>
                    <a:cubicBezTo>
                      <a:pt x="7956" y="50"/>
                      <a:pt x="7945" y="39"/>
                      <a:pt x="7945" y="25"/>
                    </a:cubicBezTo>
                    <a:cubicBezTo>
                      <a:pt x="7945" y="12"/>
                      <a:pt x="7956" y="0"/>
                      <a:pt x="7970" y="0"/>
                    </a:cubicBezTo>
                    <a:cubicBezTo>
                      <a:pt x="7984" y="0"/>
                      <a:pt x="7995" y="12"/>
                      <a:pt x="7995" y="25"/>
                    </a:cubicBezTo>
                    <a:cubicBezTo>
                      <a:pt x="7995" y="39"/>
                      <a:pt x="7984" y="50"/>
                      <a:pt x="7970" y="50"/>
                    </a:cubicBezTo>
                    <a:close/>
                    <a:moveTo>
                      <a:pt x="7870" y="50"/>
                    </a:moveTo>
                    <a:lnTo>
                      <a:pt x="7870" y="50"/>
                    </a:lnTo>
                    <a:cubicBezTo>
                      <a:pt x="7856" y="50"/>
                      <a:pt x="7845" y="39"/>
                      <a:pt x="7845" y="25"/>
                    </a:cubicBezTo>
                    <a:cubicBezTo>
                      <a:pt x="7845" y="12"/>
                      <a:pt x="7856" y="0"/>
                      <a:pt x="7870" y="0"/>
                    </a:cubicBezTo>
                    <a:cubicBezTo>
                      <a:pt x="7884" y="0"/>
                      <a:pt x="7895" y="12"/>
                      <a:pt x="7895" y="25"/>
                    </a:cubicBezTo>
                    <a:cubicBezTo>
                      <a:pt x="7895" y="39"/>
                      <a:pt x="7884" y="50"/>
                      <a:pt x="7870" y="50"/>
                    </a:cubicBezTo>
                    <a:close/>
                    <a:moveTo>
                      <a:pt x="7770" y="50"/>
                    </a:moveTo>
                    <a:lnTo>
                      <a:pt x="7770" y="50"/>
                    </a:lnTo>
                    <a:cubicBezTo>
                      <a:pt x="7756" y="50"/>
                      <a:pt x="7745" y="39"/>
                      <a:pt x="7745" y="25"/>
                    </a:cubicBezTo>
                    <a:cubicBezTo>
                      <a:pt x="7745" y="12"/>
                      <a:pt x="7756" y="0"/>
                      <a:pt x="7770" y="0"/>
                    </a:cubicBezTo>
                    <a:cubicBezTo>
                      <a:pt x="7783" y="0"/>
                      <a:pt x="7795" y="12"/>
                      <a:pt x="7795" y="25"/>
                    </a:cubicBezTo>
                    <a:cubicBezTo>
                      <a:pt x="7795" y="39"/>
                      <a:pt x="7783" y="50"/>
                      <a:pt x="7770" y="50"/>
                    </a:cubicBezTo>
                    <a:close/>
                    <a:moveTo>
                      <a:pt x="7670" y="50"/>
                    </a:moveTo>
                    <a:lnTo>
                      <a:pt x="7670" y="50"/>
                    </a:lnTo>
                    <a:cubicBezTo>
                      <a:pt x="7656" y="50"/>
                      <a:pt x="7645" y="39"/>
                      <a:pt x="7645" y="25"/>
                    </a:cubicBezTo>
                    <a:cubicBezTo>
                      <a:pt x="7645" y="12"/>
                      <a:pt x="7656" y="0"/>
                      <a:pt x="7670" y="0"/>
                    </a:cubicBezTo>
                    <a:cubicBezTo>
                      <a:pt x="7683" y="0"/>
                      <a:pt x="7695" y="12"/>
                      <a:pt x="7695" y="25"/>
                    </a:cubicBezTo>
                    <a:cubicBezTo>
                      <a:pt x="7695" y="39"/>
                      <a:pt x="7683" y="50"/>
                      <a:pt x="7670" y="50"/>
                    </a:cubicBezTo>
                    <a:close/>
                    <a:moveTo>
                      <a:pt x="7570" y="50"/>
                    </a:moveTo>
                    <a:lnTo>
                      <a:pt x="7570" y="50"/>
                    </a:lnTo>
                    <a:cubicBezTo>
                      <a:pt x="7556" y="50"/>
                      <a:pt x="7545" y="39"/>
                      <a:pt x="7545" y="25"/>
                    </a:cubicBezTo>
                    <a:cubicBezTo>
                      <a:pt x="7545" y="12"/>
                      <a:pt x="7556" y="0"/>
                      <a:pt x="7570" y="0"/>
                    </a:cubicBezTo>
                    <a:cubicBezTo>
                      <a:pt x="7583" y="0"/>
                      <a:pt x="7595" y="12"/>
                      <a:pt x="7595" y="25"/>
                    </a:cubicBezTo>
                    <a:cubicBezTo>
                      <a:pt x="7595" y="39"/>
                      <a:pt x="7583" y="50"/>
                      <a:pt x="7570" y="50"/>
                    </a:cubicBezTo>
                    <a:close/>
                    <a:moveTo>
                      <a:pt x="7470" y="50"/>
                    </a:moveTo>
                    <a:lnTo>
                      <a:pt x="7469" y="50"/>
                    </a:lnTo>
                    <a:cubicBezTo>
                      <a:pt x="7456" y="50"/>
                      <a:pt x="7444" y="39"/>
                      <a:pt x="7444" y="25"/>
                    </a:cubicBezTo>
                    <a:cubicBezTo>
                      <a:pt x="7444" y="12"/>
                      <a:pt x="7456" y="0"/>
                      <a:pt x="7469" y="0"/>
                    </a:cubicBezTo>
                    <a:lnTo>
                      <a:pt x="7470" y="0"/>
                    </a:lnTo>
                    <a:cubicBezTo>
                      <a:pt x="7483" y="0"/>
                      <a:pt x="7495" y="12"/>
                      <a:pt x="7495" y="25"/>
                    </a:cubicBezTo>
                    <a:cubicBezTo>
                      <a:pt x="7495" y="39"/>
                      <a:pt x="7483" y="50"/>
                      <a:pt x="7470" y="50"/>
                    </a:cubicBezTo>
                    <a:close/>
                    <a:moveTo>
                      <a:pt x="7369" y="50"/>
                    </a:moveTo>
                    <a:lnTo>
                      <a:pt x="7369" y="50"/>
                    </a:lnTo>
                    <a:cubicBezTo>
                      <a:pt x="7356" y="50"/>
                      <a:pt x="7344" y="39"/>
                      <a:pt x="7344" y="25"/>
                    </a:cubicBezTo>
                    <a:cubicBezTo>
                      <a:pt x="7344" y="12"/>
                      <a:pt x="7356" y="0"/>
                      <a:pt x="7369" y="0"/>
                    </a:cubicBezTo>
                    <a:cubicBezTo>
                      <a:pt x="7383" y="0"/>
                      <a:pt x="7394" y="12"/>
                      <a:pt x="7394" y="25"/>
                    </a:cubicBezTo>
                    <a:cubicBezTo>
                      <a:pt x="7394" y="39"/>
                      <a:pt x="7383" y="50"/>
                      <a:pt x="7369" y="50"/>
                    </a:cubicBezTo>
                    <a:close/>
                    <a:moveTo>
                      <a:pt x="7269" y="50"/>
                    </a:moveTo>
                    <a:lnTo>
                      <a:pt x="7269" y="50"/>
                    </a:lnTo>
                    <a:cubicBezTo>
                      <a:pt x="7256" y="50"/>
                      <a:pt x="7244" y="39"/>
                      <a:pt x="7244" y="25"/>
                    </a:cubicBezTo>
                    <a:cubicBezTo>
                      <a:pt x="7244" y="12"/>
                      <a:pt x="7256" y="0"/>
                      <a:pt x="7269" y="0"/>
                    </a:cubicBezTo>
                    <a:cubicBezTo>
                      <a:pt x="7283" y="0"/>
                      <a:pt x="7294" y="12"/>
                      <a:pt x="7294" y="25"/>
                    </a:cubicBezTo>
                    <a:cubicBezTo>
                      <a:pt x="7294" y="39"/>
                      <a:pt x="7283" y="50"/>
                      <a:pt x="7269" y="50"/>
                    </a:cubicBezTo>
                    <a:close/>
                    <a:moveTo>
                      <a:pt x="7169" y="50"/>
                    </a:moveTo>
                    <a:lnTo>
                      <a:pt x="7169" y="50"/>
                    </a:lnTo>
                    <a:cubicBezTo>
                      <a:pt x="7156" y="50"/>
                      <a:pt x="7144" y="39"/>
                      <a:pt x="7144" y="25"/>
                    </a:cubicBezTo>
                    <a:cubicBezTo>
                      <a:pt x="7144" y="12"/>
                      <a:pt x="7156" y="0"/>
                      <a:pt x="7169" y="0"/>
                    </a:cubicBezTo>
                    <a:cubicBezTo>
                      <a:pt x="7183" y="0"/>
                      <a:pt x="7194" y="12"/>
                      <a:pt x="7194" y="25"/>
                    </a:cubicBezTo>
                    <a:cubicBezTo>
                      <a:pt x="7194" y="39"/>
                      <a:pt x="7183" y="50"/>
                      <a:pt x="7169" y="50"/>
                    </a:cubicBezTo>
                    <a:close/>
                    <a:moveTo>
                      <a:pt x="7069" y="50"/>
                    </a:moveTo>
                    <a:lnTo>
                      <a:pt x="7069" y="50"/>
                    </a:lnTo>
                    <a:cubicBezTo>
                      <a:pt x="7055" y="50"/>
                      <a:pt x="7044" y="39"/>
                      <a:pt x="7044" y="25"/>
                    </a:cubicBezTo>
                    <a:cubicBezTo>
                      <a:pt x="7044" y="12"/>
                      <a:pt x="7055" y="0"/>
                      <a:pt x="7069" y="0"/>
                    </a:cubicBezTo>
                    <a:cubicBezTo>
                      <a:pt x="7083" y="0"/>
                      <a:pt x="7094" y="12"/>
                      <a:pt x="7094" y="25"/>
                    </a:cubicBezTo>
                    <a:cubicBezTo>
                      <a:pt x="7094" y="39"/>
                      <a:pt x="7083" y="50"/>
                      <a:pt x="7069" y="50"/>
                    </a:cubicBezTo>
                    <a:close/>
                    <a:moveTo>
                      <a:pt x="6969" y="50"/>
                    </a:moveTo>
                    <a:lnTo>
                      <a:pt x="6969" y="50"/>
                    </a:lnTo>
                    <a:cubicBezTo>
                      <a:pt x="6955" y="50"/>
                      <a:pt x="6944" y="39"/>
                      <a:pt x="6944" y="25"/>
                    </a:cubicBezTo>
                    <a:cubicBezTo>
                      <a:pt x="6944" y="12"/>
                      <a:pt x="6955" y="0"/>
                      <a:pt x="6969" y="0"/>
                    </a:cubicBezTo>
                    <a:cubicBezTo>
                      <a:pt x="6983" y="0"/>
                      <a:pt x="6994" y="12"/>
                      <a:pt x="6994" y="25"/>
                    </a:cubicBezTo>
                    <a:cubicBezTo>
                      <a:pt x="6994" y="39"/>
                      <a:pt x="6983" y="50"/>
                      <a:pt x="6969" y="50"/>
                    </a:cubicBezTo>
                    <a:close/>
                    <a:moveTo>
                      <a:pt x="6869" y="50"/>
                    </a:moveTo>
                    <a:lnTo>
                      <a:pt x="6869" y="50"/>
                    </a:lnTo>
                    <a:cubicBezTo>
                      <a:pt x="6855" y="50"/>
                      <a:pt x="6844" y="39"/>
                      <a:pt x="6844" y="25"/>
                    </a:cubicBezTo>
                    <a:cubicBezTo>
                      <a:pt x="6844" y="12"/>
                      <a:pt x="6855" y="0"/>
                      <a:pt x="6869" y="0"/>
                    </a:cubicBezTo>
                    <a:cubicBezTo>
                      <a:pt x="6883" y="0"/>
                      <a:pt x="6894" y="12"/>
                      <a:pt x="6894" y="25"/>
                    </a:cubicBezTo>
                    <a:cubicBezTo>
                      <a:pt x="6894" y="39"/>
                      <a:pt x="6883" y="50"/>
                      <a:pt x="6869" y="50"/>
                    </a:cubicBezTo>
                    <a:close/>
                    <a:moveTo>
                      <a:pt x="6769" y="50"/>
                    </a:moveTo>
                    <a:lnTo>
                      <a:pt x="6769" y="50"/>
                    </a:lnTo>
                    <a:cubicBezTo>
                      <a:pt x="6755" y="50"/>
                      <a:pt x="6744" y="39"/>
                      <a:pt x="6744" y="25"/>
                    </a:cubicBezTo>
                    <a:cubicBezTo>
                      <a:pt x="6744" y="12"/>
                      <a:pt x="6755" y="0"/>
                      <a:pt x="6769" y="0"/>
                    </a:cubicBezTo>
                    <a:cubicBezTo>
                      <a:pt x="6783" y="0"/>
                      <a:pt x="6794" y="12"/>
                      <a:pt x="6794" y="25"/>
                    </a:cubicBezTo>
                    <a:cubicBezTo>
                      <a:pt x="6794" y="39"/>
                      <a:pt x="6783" y="50"/>
                      <a:pt x="6769" y="50"/>
                    </a:cubicBezTo>
                    <a:close/>
                    <a:moveTo>
                      <a:pt x="6669" y="50"/>
                    </a:moveTo>
                    <a:lnTo>
                      <a:pt x="6669" y="50"/>
                    </a:lnTo>
                    <a:cubicBezTo>
                      <a:pt x="6655" y="50"/>
                      <a:pt x="6644" y="39"/>
                      <a:pt x="6644" y="25"/>
                    </a:cubicBezTo>
                    <a:cubicBezTo>
                      <a:pt x="6644" y="12"/>
                      <a:pt x="6655" y="0"/>
                      <a:pt x="6669" y="0"/>
                    </a:cubicBezTo>
                    <a:cubicBezTo>
                      <a:pt x="6683" y="0"/>
                      <a:pt x="6694" y="12"/>
                      <a:pt x="6694" y="25"/>
                    </a:cubicBezTo>
                    <a:cubicBezTo>
                      <a:pt x="6694" y="39"/>
                      <a:pt x="6683" y="50"/>
                      <a:pt x="6669" y="50"/>
                    </a:cubicBezTo>
                    <a:close/>
                    <a:moveTo>
                      <a:pt x="6569" y="50"/>
                    </a:moveTo>
                    <a:lnTo>
                      <a:pt x="6569" y="50"/>
                    </a:lnTo>
                    <a:cubicBezTo>
                      <a:pt x="6555" y="50"/>
                      <a:pt x="6544" y="39"/>
                      <a:pt x="6544" y="25"/>
                    </a:cubicBezTo>
                    <a:cubicBezTo>
                      <a:pt x="6544" y="12"/>
                      <a:pt x="6555" y="0"/>
                      <a:pt x="6569" y="0"/>
                    </a:cubicBezTo>
                    <a:cubicBezTo>
                      <a:pt x="6583" y="0"/>
                      <a:pt x="6594" y="12"/>
                      <a:pt x="6594" y="25"/>
                    </a:cubicBezTo>
                    <a:cubicBezTo>
                      <a:pt x="6594" y="39"/>
                      <a:pt x="6583" y="50"/>
                      <a:pt x="6569" y="50"/>
                    </a:cubicBezTo>
                    <a:close/>
                    <a:moveTo>
                      <a:pt x="6469" y="50"/>
                    </a:moveTo>
                    <a:lnTo>
                      <a:pt x="6469" y="50"/>
                    </a:lnTo>
                    <a:cubicBezTo>
                      <a:pt x="6455" y="50"/>
                      <a:pt x="6444" y="39"/>
                      <a:pt x="6444" y="25"/>
                    </a:cubicBezTo>
                    <a:cubicBezTo>
                      <a:pt x="6444" y="12"/>
                      <a:pt x="6455" y="0"/>
                      <a:pt x="6469" y="0"/>
                    </a:cubicBezTo>
                    <a:cubicBezTo>
                      <a:pt x="6483" y="0"/>
                      <a:pt x="6494" y="12"/>
                      <a:pt x="6494" y="25"/>
                    </a:cubicBezTo>
                    <a:cubicBezTo>
                      <a:pt x="6494" y="39"/>
                      <a:pt x="6483" y="50"/>
                      <a:pt x="6469" y="50"/>
                    </a:cubicBezTo>
                    <a:close/>
                    <a:moveTo>
                      <a:pt x="6369" y="50"/>
                    </a:moveTo>
                    <a:lnTo>
                      <a:pt x="6369" y="50"/>
                    </a:lnTo>
                    <a:cubicBezTo>
                      <a:pt x="6355" y="50"/>
                      <a:pt x="6344" y="39"/>
                      <a:pt x="6344" y="25"/>
                    </a:cubicBezTo>
                    <a:cubicBezTo>
                      <a:pt x="6344" y="12"/>
                      <a:pt x="6355" y="0"/>
                      <a:pt x="6369" y="0"/>
                    </a:cubicBezTo>
                    <a:cubicBezTo>
                      <a:pt x="6383" y="0"/>
                      <a:pt x="6394" y="12"/>
                      <a:pt x="6394" y="25"/>
                    </a:cubicBezTo>
                    <a:cubicBezTo>
                      <a:pt x="6394" y="39"/>
                      <a:pt x="6383" y="50"/>
                      <a:pt x="6369" y="50"/>
                    </a:cubicBezTo>
                    <a:close/>
                    <a:moveTo>
                      <a:pt x="6269" y="50"/>
                    </a:moveTo>
                    <a:lnTo>
                      <a:pt x="6269" y="50"/>
                    </a:lnTo>
                    <a:cubicBezTo>
                      <a:pt x="6255" y="50"/>
                      <a:pt x="6244" y="39"/>
                      <a:pt x="6244" y="25"/>
                    </a:cubicBezTo>
                    <a:cubicBezTo>
                      <a:pt x="6244" y="12"/>
                      <a:pt x="6255" y="0"/>
                      <a:pt x="6269" y="0"/>
                    </a:cubicBezTo>
                    <a:cubicBezTo>
                      <a:pt x="6283" y="0"/>
                      <a:pt x="6294" y="12"/>
                      <a:pt x="6294" y="25"/>
                    </a:cubicBezTo>
                    <a:cubicBezTo>
                      <a:pt x="6294" y="39"/>
                      <a:pt x="6283" y="50"/>
                      <a:pt x="6269" y="50"/>
                    </a:cubicBezTo>
                    <a:close/>
                    <a:moveTo>
                      <a:pt x="6169" y="50"/>
                    </a:moveTo>
                    <a:lnTo>
                      <a:pt x="6169" y="50"/>
                    </a:lnTo>
                    <a:cubicBezTo>
                      <a:pt x="6155" y="50"/>
                      <a:pt x="6144" y="39"/>
                      <a:pt x="6144" y="25"/>
                    </a:cubicBezTo>
                    <a:cubicBezTo>
                      <a:pt x="6144" y="12"/>
                      <a:pt x="6155" y="0"/>
                      <a:pt x="6169" y="0"/>
                    </a:cubicBezTo>
                    <a:cubicBezTo>
                      <a:pt x="6183" y="0"/>
                      <a:pt x="6194" y="12"/>
                      <a:pt x="6194" y="25"/>
                    </a:cubicBezTo>
                    <a:cubicBezTo>
                      <a:pt x="6194" y="39"/>
                      <a:pt x="6183" y="50"/>
                      <a:pt x="6169" y="50"/>
                    </a:cubicBezTo>
                    <a:close/>
                    <a:moveTo>
                      <a:pt x="6069" y="50"/>
                    </a:moveTo>
                    <a:lnTo>
                      <a:pt x="6069" y="50"/>
                    </a:lnTo>
                    <a:cubicBezTo>
                      <a:pt x="6055" y="50"/>
                      <a:pt x="6044" y="39"/>
                      <a:pt x="6044" y="25"/>
                    </a:cubicBezTo>
                    <a:cubicBezTo>
                      <a:pt x="6044" y="12"/>
                      <a:pt x="6055" y="0"/>
                      <a:pt x="6069" y="0"/>
                    </a:cubicBezTo>
                    <a:cubicBezTo>
                      <a:pt x="6083" y="0"/>
                      <a:pt x="6094" y="12"/>
                      <a:pt x="6094" y="25"/>
                    </a:cubicBezTo>
                    <a:cubicBezTo>
                      <a:pt x="6094" y="39"/>
                      <a:pt x="6083" y="50"/>
                      <a:pt x="6069" y="50"/>
                    </a:cubicBezTo>
                    <a:close/>
                    <a:moveTo>
                      <a:pt x="5969" y="50"/>
                    </a:moveTo>
                    <a:lnTo>
                      <a:pt x="5969" y="50"/>
                    </a:lnTo>
                    <a:cubicBezTo>
                      <a:pt x="5955" y="50"/>
                      <a:pt x="5944" y="39"/>
                      <a:pt x="5944" y="25"/>
                    </a:cubicBezTo>
                    <a:cubicBezTo>
                      <a:pt x="5944" y="12"/>
                      <a:pt x="5955" y="0"/>
                      <a:pt x="5969" y="0"/>
                    </a:cubicBezTo>
                    <a:cubicBezTo>
                      <a:pt x="5983" y="0"/>
                      <a:pt x="5994" y="12"/>
                      <a:pt x="5994" y="25"/>
                    </a:cubicBezTo>
                    <a:cubicBezTo>
                      <a:pt x="5994" y="39"/>
                      <a:pt x="5983" y="50"/>
                      <a:pt x="5969" y="50"/>
                    </a:cubicBezTo>
                    <a:close/>
                    <a:moveTo>
                      <a:pt x="5869" y="50"/>
                    </a:moveTo>
                    <a:lnTo>
                      <a:pt x="5869" y="50"/>
                    </a:lnTo>
                    <a:cubicBezTo>
                      <a:pt x="5855" y="50"/>
                      <a:pt x="5844" y="39"/>
                      <a:pt x="5844" y="25"/>
                    </a:cubicBezTo>
                    <a:cubicBezTo>
                      <a:pt x="5844" y="12"/>
                      <a:pt x="5855" y="0"/>
                      <a:pt x="5869" y="0"/>
                    </a:cubicBezTo>
                    <a:cubicBezTo>
                      <a:pt x="5883" y="0"/>
                      <a:pt x="5894" y="12"/>
                      <a:pt x="5894" y="25"/>
                    </a:cubicBezTo>
                    <a:cubicBezTo>
                      <a:pt x="5894" y="39"/>
                      <a:pt x="5883" y="50"/>
                      <a:pt x="5869" y="50"/>
                    </a:cubicBezTo>
                    <a:close/>
                    <a:moveTo>
                      <a:pt x="5769" y="50"/>
                    </a:moveTo>
                    <a:lnTo>
                      <a:pt x="5769" y="50"/>
                    </a:lnTo>
                    <a:cubicBezTo>
                      <a:pt x="5755" y="50"/>
                      <a:pt x="5744" y="39"/>
                      <a:pt x="5744" y="25"/>
                    </a:cubicBezTo>
                    <a:cubicBezTo>
                      <a:pt x="5744" y="12"/>
                      <a:pt x="5755" y="0"/>
                      <a:pt x="5769" y="0"/>
                    </a:cubicBezTo>
                    <a:cubicBezTo>
                      <a:pt x="5782" y="0"/>
                      <a:pt x="5794" y="12"/>
                      <a:pt x="5794" y="25"/>
                    </a:cubicBezTo>
                    <a:cubicBezTo>
                      <a:pt x="5794" y="39"/>
                      <a:pt x="5782" y="50"/>
                      <a:pt x="5769" y="50"/>
                    </a:cubicBezTo>
                    <a:close/>
                    <a:moveTo>
                      <a:pt x="5669" y="50"/>
                    </a:moveTo>
                    <a:lnTo>
                      <a:pt x="5669" y="50"/>
                    </a:lnTo>
                    <a:cubicBezTo>
                      <a:pt x="5655" y="50"/>
                      <a:pt x="5644" y="39"/>
                      <a:pt x="5644" y="25"/>
                    </a:cubicBezTo>
                    <a:cubicBezTo>
                      <a:pt x="5644" y="12"/>
                      <a:pt x="5655" y="0"/>
                      <a:pt x="5669" y="0"/>
                    </a:cubicBezTo>
                    <a:cubicBezTo>
                      <a:pt x="5682" y="0"/>
                      <a:pt x="5694" y="12"/>
                      <a:pt x="5694" y="25"/>
                    </a:cubicBezTo>
                    <a:cubicBezTo>
                      <a:pt x="5694" y="39"/>
                      <a:pt x="5682" y="50"/>
                      <a:pt x="5669" y="50"/>
                    </a:cubicBezTo>
                    <a:close/>
                    <a:moveTo>
                      <a:pt x="5569" y="50"/>
                    </a:moveTo>
                    <a:lnTo>
                      <a:pt x="5569" y="50"/>
                    </a:lnTo>
                    <a:cubicBezTo>
                      <a:pt x="5555" y="50"/>
                      <a:pt x="5544" y="39"/>
                      <a:pt x="5544" y="25"/>
                    </a:cubicBezTo>
                    <a:cubicBezTo>
                      <a:pt x="5544" y="12"/>
                      <a:pt x="5555" y="0"/>
                      <a:pt x="5569" y="0"/>
                    </a:cubicBezTo>
                    <a:cubicBezTo>
                      <a:pt x="5582" y="0"/>
                      <a:pt x="5594" y="12"/>
                      <a:pt x="5594" y="25"/>
                    </a:cubicBezTo>
                    <a:cubicBezTo>
                      <a:pt x="5594" y="39"/>
                      <a:pt x="5582" y="50"/>
                      <a:pt x="5569" y="50"/>
                    </a:cubicBezTo>
                    <a:close/>
                    <a:moveTo>
                      <a:pt x="5469" y="50"/>
                    </a:moveTo>
                    <a:lnTo>
                      <a:pt x="5468" y="50"/>
                    </a:lnTo>
                    <a:cubicBezTo>
                      <a:pt x="5455" y="50"/>
                      <a:pt x="5443" y="39"/>
                      <a:pt x="5443" y="25"/>
                    </a:cubicBezTo>
                    <a:cubicBezTo>
                      <a:pt x="5443" y="12"/>
                      <a:pt x="5455" y="0"/>
                      <a:pt x="5468" y="0"/>
                    </a:cubicBezTo>
                    <a:lnTo>
                      <a:pt x="5469" y="0"/>
                    </a:lnTo>
                    <a:cubicBezTo>
                      <a:pt x="5482" y="0"/>
                      <a:pt x="5494" y="12"/>
                      <a:pt x="5494" y="25"/>
                    </a:cubicBezTo>
                    <a:cubicBezTo>
                      <a:pt x="5494" y="39"/>
                      <a:pt x="5482" y="50"/>
                      <a:pt x="5469" y="50"/>
                    </a:cubicBezTo>
                    <a:close/>
                    <a:moveTo>
                      <a:pt x="5368" y="50"/>
                    </a:moveTo>
                    <a:lnTo>
                      <a:pt x="5368" y="50"/>
                    </a:lnTo>
                    <a:cubicBezTo>
                      <a:pt x="5355" y="50"/>
                      <a:pt x="5343" y="39"/>
                      <a:pt x="5343" y="25"/>
                    </a:cubicBezTo>
                    <a:cubicBezTo>
                      <a:pt x="5343" y="12"/>
                      <a:pt x="5355" y="0"/>
                      <a:pt x="5368" y="0"/>
                    </a:cubicBezTo>
                    <a:cubicBezTo>
                      <a:pt x="5382" y="0"/>
                      <a:pt x="5393" y="12"/>
                      <a:pt x="5393" y="25"/>
                    </a:cubicBezTo>
                    <a:cubicBezTo>
                      <a:pt x="5393" y="39"/>
                      <a:pt x="5382" y="50"/>
                      <a:pt x="5368" y="50"/>
                    </a:cubicBezTo>
                    <a:close/>
                    <a:moveTo>
                      <a:pt x="5268" y="50"/>
                    </a:moveTo>
                    <a:lnTo>
                      <a:pt x="5268" y="50"/>
                    </a:lnTo>
                    <a:cubicBezTo>
                      <a:pt x="5255" y="50"/>
                      <a:pt x="5243" y="39"/>
                      <a:pt x="5243" y="25"/>
                    </a:cubicBezTo>
                    <a:cubicBezTo>
                      <a:pt x="5243" y="12"/>
                      <a:pt x="5255" y="0"/>
                      <a:pt x="5268" y="0"/>
                    </a:cubicBezTo>
                    <a:cubicBezTo>
                      <a:pt x="5282" y="0"/>
                      <a:pt x="5293" y="12"/>
                      <a:pt x="5293" y="25"/>
                    </a:cubicBezTo>
                    <a:cubicBezTo>
                      <a:pt x="5293" y="39"/>
                      <a:pt x="5282" y="50"/>
                      <a:pt x="5268" y="50"/>
                    </a:cubicBezTo>
                    <a:close/>
                    <a:moveTo>
                      <a:pt x="5168" y="50"/>
                    </a:moveTo>
                    <a:lnTo>
                      <a:pt x="5168" y="50"/>
                    </a:lnTo>
                    <a:cubicBezTo>
                      <a:pt x="5155" y="50"/>
                      <a:pt x="5143" y="39"/>
                      <a:pt x="5143" y="25"/>
                    </a:cubicBezTo>
                    <a:cubicBezTo>
                      <a:pt x="5143" y="12"/>
                      <a:pt x="5155" y="0"/>
                      <a:pt x="5168" y="0"/>
                    </a:cubicBezTo>
                    <a:cubicBezTo>
                      <a:pt x="5182" y="0"/>
                      <a:pt x="5193" y="12"/>
                      <a:pt x="5193" y="25"/>
                    </a:cubicBezTo>
                    <a:cubicBezTo>
                      <a:pt x="5193" y="39"/>
                      <a:pt x="5182" y="50"/>
                      <a:pt x="5168" y="50"/>
                    </a:cubicBezTo>
                    <a:close/>
                    <a:moveTo>
                      <a:pt x="5068" y="50"/>
                    </a:moveTo>
                    <a:lnTo>
                      <a:pt x="5068" y="50"/>
                    </a:lnTo>
                    <a:cubicBezTo>
                      <a:pt x="5054" y="50"/>
                      <a:pt x="5043" y="39"/>
                      <a:pt x="5043" y="25"/>
                    </a:cubicBezTo>
                    <a:cubicBezTo>
                      <a:pt x="5043" y="12"/>
                      <a:pt x="5054" y="0"/>
                      <a:pt x="5068" y="0"/>
                    </a:cubicBezTo>
                    <a:cubicBezTo>
                      <a:pt x="5082" y="0"/>
                      <a:pt x="5093" y="12"/>
                      <a:pt x="5093" y="25"/>
                    </a:cubicBezTo>
                    <a:cubicBezTo>
                      <a:pt x="5093" y="39"/>
                      <a:pt x="5082" y="50"/>
                      <a:pt x="5068" y="50"/>
                    </a:cubicBezTo>
                    <a:close/>
                    <a:moveTo>
                      <a:pt x="4968" y="50"/>
                    </a:moveTo>
                    <a:lnTo>
                      <a:pt x="4968" y="50"/>
                    </a:lnTo>
                    <a:cubicBezTo>
                      <a:pt x="4954" y="50"/>
                      <a:pt x="4943" y="39"/>
                      <a:pt x="4943" y="25"/>
                    </a:cubicBezTo>
                    <a:cubicBezTo>
                      <a:pt x="4943" y="12"/>
                      <a:pt x="4954" y="0"/>
                      <a:pt x="4968" y="0"/>
                    </a:cubicBezTo>
                    <a:cubicBezTo>
                      <a:pt x="4982" y="0"/>
                      <a:pt x="4993" y="12"/>
                      <a:pt x="4993" y="25"/>
                    </a:cubicBezTo>
                    <a:cubicBezTo>
                      <a:pt x="4993" y="39"/>
                      <a:pt x="4982" y="50"/>
                      <a:pt x="4968" y="50"/>
                    </a:cubicBezTo>
                    <a:close/>
                    <a:moveTo>
                      <a:pt x="4868" y="50"/>
                    </a:moveTo>
                    <a:lnTo>
                      <a:pt x="4868" y="50"/>
                    </a:lnTo>
                    <a:cubicBezTo>
                      <a:pt x="4854" y="50"/>
                      <a:pt x="4843" y="39"/>
                      <a:pt x="4843" y="25"/>
                    </a:cubicBezTo>
                    <a:cubicBezTo>
                      <a:pt x="4843" y="12"/>
                      <a:pt x="4854" y="0"/>
                      <a:pt x="4868" y="0"/>
                    </a:cubicBezTo>
                    <a:cubicBezTo>
                      <a:pt x="4882" y="0"/>
                      <a:pt x="4893" y="12"/>
                      <a:pt x="4893" y="25"/>
                    </a:cubicBezTo>
                    <a:cubicBezTo>
                      <a:pt x="4893" y="39"/>
                      <a:pt x="4882" y="50"/>
                      <a:pt x="4868" y="50"/>
                    </a:cubicBezTo>
                    <a:close/>
                    <a:moveTo>
                      <a:pt x="4768" y="50"/>
                    </a:moveTo>
                    <a:lnTo>
                      <a:pt x="4768" y="50"/>
                    </a:lnTo>
                    <a:cubicBezTo>
                      <a:pt x="4754" y="50"/>
                      <a:pt x="4743" y="39"/>
                      <a:pt x="4743" y="25"/>
                    </a:cubicBezTo>
                    <a:cubicBezTo>
                      <a:pt x="4743" y="12"/>
                      <a:pt x="4754" y="0"/>
                      <a:pt x="4768" y="0"/>
                    </a:cubicBezTo>
                    <a:cubicBezTo>
                      <a:pt x="4782" y="0"/>
                      <a:pt x="4793" y="12"/>
                      <a:pt x="4793" y="25"/>
                    </a:cubicBezTo>
                    <a:cubicBezTo>
                      <a:pt x="4793" y="39"/>
                      <a:pt x="4782" y="50"/>
                      <a:pt x="4768" y="50"/>
                    </a:cubicBezTo>
                    <a:close/>
                    <a:moveTo>
                      <a:pt x="4668" y="50"/>
                    </a:moveTo>
                    <a:lnTo>
                      <a:pt x="4668" y="50"/>
                    </a:lnTo>
                    <a:cubicBezTo>
                      <a:pt x="4654" y="50"/>
                      <a:pt x="4643" y="39"/>
                      <a:pt x="4643" y="25"/>
                    </a:cubicBezTo>
                    <a:cubicBezTo>
                      <a:pt x="4643" y="12"/>
                      <a:pt x="4654" y="0"/>
                      <a:pt x="4668" y="0"/>
                    </a:cubicBezTo>
                    <a:cubicBezTo>
                      <a:pt x="4682" y="0"/>
                      <a:pt x="4693" y="12"/>
                      <a:pt x="4693" y="25"/>
                    </a:cubicBezTo>
                    <a:cubicBezTo>
                      <a:pt x="4693" y="39"/>
                      <a:pt x="4682" y="50"/>
                      <a:pt x="4668" y="50"/>
                    </a:cubicBezTo>
                    <a:close/>
                    <a:moveTo>
                      <a:pt x="4568" y="50"/>
                    </a:moveTo>
                    <a:lnTo>
                      <a:pt x="4568" y="50"/>
                    </a:lnTo>
                    <a:cubicBezTo>
                      <a:pt x="4554" y="50"/>
                      <a:pt x="4543" y="39"/>
                      <a:pt x="4543" y="25"/>
                    </a:cubicBezTo>
                    <a:cubicBezTo>
                      <a:pt x="4543" y="12"/>
                      <a:pt x="4554" y="0"/>
                      <a:pt x="4568" y="0"/>
                    </a:cubicBezTo>
                    <a:cubicBezTo>
                      <a:pt x="4582" y="0"/>
                      <a:pt x="4593" y="12"/>
                      <a:pt x="4593" y="25"/>
                    </a:cubicBezTo>
                    <a:cubicBezTo>
                      <a:pt x="4593" y="39"/>
                      <a:pt x="4582" y="50"/>
                      <a:pt x="4568" y="50"/>
                    </a:cubicBezTo>
                    <a:close/>
                    <a:moveTo>
                      <a:pt x="4468" y="50"/>
                    </a:moveTo>
                    <a:lnTo>
                      <a:pt x="4468" y="50"/>
                    </a:lnTo>
                    <a:cubicBezTo>
                      <a:pt x="4454" y="50"/>
                      <a:pt x="4443" y="39"/>
                      <a:pt x="4443" y="25"/>
                    </a:cubicBezTo>
                    <a:cubicBezTo>
                      <a:pt x="4443" y="12"/>
                      <a:pt x="4454" y="0"/>
                      <a:pt x="4468" y="0"/>
                    </a:cubicBezTo>
                    <a:cubicBezTo>
                      <a:pt x="4482" y="0"/>
                      <a:pt x="4493" y="12"/>
                      <a:pt x="4493" y="25"/>
                    </a:cubicBezTo>
                    <a:cubicBezTo>
                      <a:pt x="4493" y="39"/>
                      <a:pt x="4482" y="50"/>
                      <a:pt x="4468" y="50"/>
                    </a:cubicBezTo>
                    <a:close/>
                    <a:moveTo>
                      <a:pt x="4368" y="50"/>
                    </a:moveTo>
                    <a:lnTo>
                      <a:pt x="4368" y="50"/>
                    </a:lnTo>
                    <a:cubicBezTo>
                      <a:pt x="4354" y="50"/>
                      <a:pt x="4343" y="39"/>
                      <a:pt x="4343" y="25"/>
                    </a:cubicBezTo>
                    <a:cubicBezTo>
                      <a:pt x="4343" y="12"/>
                      <a:pt x="4354" y="0"/>
                      <a:pt x="4368" y="0"/>
                    </a:cubicBezTo>
                    <a:cubicBezTo>
                      <a:pt x="4382" y="0"/>
                      <a:pt x="4393" y="12"/>
                      <a:pt x="4393" y="25"/>
                    </a:cubicBezTo>
                    <a:cubicBezTo>
                      <a:pt x="4393" y="39"/>
                      <a:pt x="4382" y="50"/>
                      <a:pt x="4368" y="50"/>
                    </a:cubicBezTo>
                    <a:close/>
                    <a:moveTo>
                      <a:pt x="4268" y="50"/>
                    </a:moveTo>
                    <a:lnTo>
                      <a:pt x="4268" y="50"/>
                    </a:lnTo>
                    <a:cubicBezTo>
                      <a:pt x="4254" y="50"/>
                      <a:pt x="4243" y="39"/>
                      <a:pt x="4243" y="25"/>
                    </a:cubicBezTo>
                    <a:cubicBezTo>
                      <a:pt x="4243" y="12"/>
                      <a:pt x="4254" y="0"/>
                      <a:pt x="4268" y="0"/>
                    </a:cubicBezTo>
                    <a:cubicBezTo>
                      <a:pt x="4282" y="0"/>
                      <a:pt x="4293" y="12"/>
                      <a:pt x="4293" y="25"/>
                    </a:cubicBezTo>
                    <a:cubicBezTo>
                      <a:pt x="4293" y="39"/>
                      <a:pt x="4282" y="50"/>
                      <a:pt x="4268" y="50"/>
                    </a:cubicBezTo>
                    <a:close/>
                    <a:moveTo>
                      <a:pt x="4168" y="50"/>
                    </a:moveTo>
                    <a:lnTo>
                      <a:pt x="4168" y="50"/>
                    </a:lnTo>
                    <a:cubicBezTo>
                      <a:pt x="4154" y="50"/>
                      <a:pt x="4143" y="39"/>
                      <a:pt x="4143" y="25"/>
                    </a:cubicBezTo>
                    <a:cubicBezTo>
                      <a:pt x="4143" y="12"/>
                      <a:pt x="4154" y="0"/>
                      <a:pt x="4168" y="0"/>
                    </a:cubicBezTo>
                    <a:cubicBezTo>
                      <a:pt x="4182" y="0"/>
                      <a:pt x="4193" y="12"/>
                      <a:pt x="4193" y="25"/>
                    </a:cubicBezTo>
                    <a:cubicBezTo>
                      <a:pt x="4193" y="39"/>
                      <a:pt x="4182" y="50"/>
                      <a:pt x="4168" y="50"/>
                    </a:cubicBezTo>
                    <a:close/>
                    <a:moveTo>
                      <a:pt x="4068" y="50"/>
                    </a:moveTo>
                    <a:lnTo>
                      <a:pt x="4068" y="50"/>
                    </a:lnTo>
                    <a:cubicBezTo>
                      <a:pt x="4054" y="50"/>
                      <a:pt x="4043" y="39"/>
                      <a:pt x="4043" y="25"/>
                    </a:cubicBezTo>
                    <a:cubicBezTo>
                      <a:pt x="4043" y="12"/>
                      <a:pt x="4054" y="0"/>
                      <a:pt x="4068" y="0"/>
                    </a:cubicBezTo>
                    <a:cubicBezTo>
                      <a:pt x="4082" y="0"/>
                      <a:pt x="4093" y="12"/>
                      <a:pt x="4093" y="25"/>
                    </a:cubicBezTo>
                    <a:cubicBezTo>
                      <a:pt x="4093" y="39"/>
                      <a:pt x="4082" y="50"/>
                      <a:pt x="4068" y="50"/>
                    </a:cubicBezTo>
                    <a:close/>
                    <a:moveTo>
                      <a:pt x="3968" y="50"/>
                    </a:moveTo>
                    <a:lnTo>
                      <a:pt x="3968" y="50"/>
                    </a:lnTo>
                    <a:cubicBezTo>
                      <a:pt x="3954" y="50"/>
                      <a:pt x="3943" y="39"/>
                      <a:pt x="3943" y="25"/>
                    </a:cubicBezTo>
                    <a:cubicBezTo>
                      <a:pt x="3943" y="12"/>
                      <a:pt x="3954" y="0"/>
                      <a:pt x="3968" y="0"/>
                    </a:cubicBezTo>
                    <a:cubicBezTo>
                      <a:pt x="3982" y="0"/>
                      <a:pt x="3993" y="12"/>
                      <a:pt x="3993" y="25"/>
                    </a:cubicBezTo>
                    <a:cubicBezTo>
                      <a:pt x="3993" y="39"/>
                      <a:pt x="3982" y="50"/>
                      <a:pt x="3968" y="50"/>
                    </a:cubicBezTo>
                    <a:close/>
                    <a:moveTo>
                      <a:pt x="3868" y="50"/>
                    </a:moveTo>
                    <a:lnTo>
                      <a:pt x="3868" y="50"/>
                    </a:lnTo>
                    <a:cubicBezTo>
                      <a:pt x="3854" y="50"/>
                      <a:pt x="3843" y="39"/>
                      <a:pt x="3843" y="25"/>
                    </a:cubicBezTo>
                    <a:cubicBezTo>
                      <a:pt x="3843" y="12"/>
                      <a:pt x="3854" y="0"/>
                      <a:pt x="3868" y="0"/>
                    </a:cubicBezTo>
                    <a:cubicBezTo>
                      <a:pt x="3882" y="0"/>
                      <a:pt x="3893" y="12"/>
                      <a:pt x="3893" y="25"/>
                    </a:cubicBezTo>
                    <a:cubicBezTo>
                      <a:pt x="3893" y="39"/>
                      <a:pt x="3882" y="50"/>
                      <a:pt x="3868" y="50"/>
                    </a:cubicBezTo>
                    <a:close/>
                    <a:moveTo>
                      <a:pt x="3768" y="50"/>
                    </a:moveTo>
                    <a:lnTo>
                      <a:pt x="3768" y="50"/>
                    </a:lnTo>
                    <a:cubicBezTo>
                      <a:pt x="3754" y="50"/>
                      <a:pt x="3743" y="39"/>
                      <a:pt x="3743" y="25"/>
                    </a:cubicBezTo>
                    <a:cubicBezTo>
                      <a:pt x="3743" y="12"/>
                      <a:pt x="3754" y="0"/>
                      <a:pt x="3768" y="0"/>
                    </a:cubicBezTo>
                    <a:cubicBezTo>
                      <a:pt x="3781" y="0"/>
                      <a:pt x="3793" y="12"/>
                      <a:pt x="3793" y="25"/>
                    </a:cubicBezTo>
                    <a:cubicBezTo>
                      <a:pt x="3793" y="39"/>
                      <a:pt x="3781" y="50"/>
                      <a:pt x="3768" y="50"/>
                    </a:cubicBezTo>
                    <a:close/>
                    <a:moveTo>
                      <a:pt x="3668" y="50"/>
                    </a:moveTo>
                    <a:lnTo>
                      <a:pt x="3668" y="50"/>
                    </a:lnTo>
                    <a:cubicBezTo>
                      <a:pt x="3654" y="50"/>
                      <a:pt x="3643" y="39"/>
                      <a:pt x="3643" y="25"/>
                    </a:cubicBezTo>
                    <a:cubicBezTo>
                      <a:pt x="3643" y="12"/>
                      <a:pt x="3654" y="0"/>
                      <a:pt x="3668" y="0"/>
                    </a:cubicBezTo>
                    <a:cubicBezTo>
                      <a:pt x="3681" y="0"/>
                      <a:pt x="3693" y="12"/>
                      <a:pt x="3693" y="25"/>
                    </a:cubicBezTo>
                    <a:cubicBezTo>
                      <a:pt x="3693" y="39"/>
                      <a:pt x="3681" y="50"/>
                      <a:pt x="3668" y="50"/>
                    </a:cubicBezTo>
                    <a:close/>
                    <a:moveTo>
                      <a:pt x="3568" y="50"/>
                    </a:moveTo>
                    <a:lnTo>
                      <a:pt x="3568" y="50"/>
                    </a:lnTo>
                    <a:cubicBezTo>
                      <a:pt x="3554" y="50"/>
                      <a:pt x="3543" y="39"/>
                      <a:pt x="3543" y="25"/>
                    </a:cubicBezTo>
                    <a:cubicBezTo>
                      <a:pt x="3543" y="12"/>
                      <a:pt x="3554" y="0"/>
                      <a:pt x="3568" y="0"/>
                    </a:cubicBezTo>
                    <a:cubicBezTo>
                      <a:pt x="3581" y="0"/>
                      <a:pt x="3593" y="12"/>
                      <a:pt x="3593" y="25"/>
                    </a:cubicBezTo>
                    <a:cubicBezTo>
                      <a:pt x="3593" y="39"/>
                      <a:pt x="3581" y="50"/>
                      <a:pt x="3568" y="50"/>
                    </a:cubicBezTo>
                    <a:close/>
                    <a:moveTo>
                      <a:pt x="3468" y="50"/>
                    </a:moveTo>
                    <a:lnTo>
                      <a:pt x="3467" y="50"/>
                    </a:lnTo>
                    <a:cubicBezTo>
                      <a:pt x="3454" y="50"/>
                      <a:pt x="3442" y="39"/>
                      <a:pt x="3442" y="25"/>
                    </a:cubicBezTo>
                    <a:cubicBezTo>
                      <a:pt x="3442" y="12"/>
                      <a:pt x="3454" y="0"/>
                      <a:pt x="3467" y="0"/>
                    </a:cubicBezTo>
                    <a:lnTo>
                      <a:pt x="3468" y="0"/>
                    </a:lnTo>
                    <a:cubicBezTo>
                      <a:pt x="3481" y="0"/>
                      <a:pt x="3493" y="12"/>
                      <a:pt x="3493" y="25"/>
                    </a:cubicBezTo>
                    <a:cubicBezTo>
                      <a:pt x="3493" y="39"/>
                      <a:pt x="3481" y="50"/>
                      <a:pt x="3468" y="50"/>
                    </a:cubicBezTo>
                    <a:close/>
                    <a:moveTo>
                      <a:pt x="3367" y="50"/>
                    </a:moveTo>
                    <a:lnTo>
                      <a:pt x="3367" y="50"/>
                    </a:lnTo>
                    <a:cubicBezTo>
                      <a:pt x="3354" y="50"/>
                      <a:pt x="3342" y="39"/>
                      <a:pt x="3342" y="25"/>
                    </a:cubicBezTo>
                    <a:cubicBezTo>
                      <a:pt x="3342" y="12"/>
                      <a:pt x="3354" y="0"/>
                      <a:pt x="3367" y="0"/>
                    </a:cubicBezTo>
                    <a:cubicBezTo>
                      <a:pt x="3381" y="0"/>
                      <a:pt x="3392" y="12"/>
                      <a:pt x="3392" y="25"/>
                    </a:cubicBezTo>
                    <a:cubicBezTo>
                      <a:pt x="3392" y="39"/>
                      <a:pt x="3381" y="50"/>
                      <a:pt x="3367" y="50"/>
                    </a:cubicBezTo>
                    <a:close/>
                    <a:moveTo>
                      <a:pt x="3267" y="50"/>
                    </a:moveTo>
                    <a:lnTo>
                      <a:pt x="3267" y="50"/>
                    </a:lnTo>
                    <a:cubicBezTo>
                      <a:pt x="3254" y="50"/>
                      <a:pt x="3242" y="39"/>
                      <a:pt x="3242" y="25"/>
                    </a:cubicBezTo>
                    <a:cubicBezTo>
                      <a:pt x="3242" y="12"/>
                      <a:pt x="3254" y="0"/>
                      <a:pt x="3267" y="0"/>
                    </a:cubicBezTo>
                    <a:cubicBezTo>
                      <a:pt x="3281" y="0"/>
                      <a:pt x="3292" y="12"/>
                      <a:pt x="3292" y="25"/>
                    </a:cubicBezTo>
                    <a:cubicBezTo>
                      <a:pt x="3292" y="39"/>
                      <a:pt x="3281" y="50"/>
                      <a:pt x="3267" y="50"/>
                    </a:cubicBezTo>
                    <a:close/>
                    <a:moveTo>
                      <a:pt x="3167" y="50"/>
                    </a:moveTo>
                    <a:lnTo>
                      <a:pt x="3167" y="50"/>
                    </a:lnTo>
                    <a:cubicBezTo>
                      <a:pt x="3153" y="50"/>
                      <a:pt x="3142" y="39"/>
                      <a:pt x="3142" y="25"/>
                    </a:cubicBezTo>
                    <a:cubicBezTo>
                      <a:pt x="3142" y="12"/>
                      <a:pt x="3153" y="0"/>
                      <a:pt x="3167" y="0"/>
                    </a:cubicBezTo>
                    <a:cubicBezTo>
                      <a:pt x="3181" y="0"/>
                      <a:pt x="3192" y="12"/>
                      <a:pt x="3192" y="25"/>
                    </a:cubicBezTo>
                    <a:cubicBezTo>
                      <a:pt x="3192" y="39"/>
                      <a:pt x="3181" y="50"/>
                      <a:pt x="3167" y="50"/>
                    </a:cubicBezTo>
                    <a:close/>
                    <a:moveTo>
                      <a:pt x="3067" y="50"/>
                    </a:moveTo>
                    <a:lnTo>
                      <a:pt x="3067" y="50"/>
                    </a:lnTo>
                    <a:cubicBezTo>
                      <a:pt x="3053" y="50"/>
                      <a:pt x="3042" y="39"/>
                      <a:pt x="3042" y="25"/>
                    </a:cubicBezTo>
                    <a:cubicBezTo>
                      <a:pt x="3042" y="12"/>
                      <a:pt x="3053" y="0"/>
                      <a:pt x="3067" y="0"/>
                    </a:cubicBezTo>
                    <a:cubicBezTo>
                      <a:pt x="3081" y="0"/>
                      <a:pt x="3092" y="12"/>
                      <a:pt x="3092" y="25"/>
                    </a:cubicBezTo>
                    <a:cubicBezTo>
                      <a:pt x="3092" y="39"/>
                      <a:pt x="3081" y="50"/>
                      <a:pt x="3067" y="50"/>
                    </a:cubicBezTo>
                    <a:close/>
                    <a:moveTo>
                      <a:pt x="2967" y="50"/>
                    </a:moveTo>
                    <a:lnTo>
                      <a:pt x="2967" y="50"/>
                    </a:lnTo>
                    <a:cubicBezTo>
                      <a:pt x="2953" y="50"/>
                      <a:pt x="2942" y="39"/>
                      <a:pt x="2942" y="25"/>
                    </a:cubicBezTo>
                    <a:cubicBezTo>
                      <a:pt x="2942" y="12"/>
                      <a:pt x="2953" y="0"/>
                      <a:pt x="2967" y="0"/>
                    </a:cubicBezTo>
                    <a:cubicBezTo>
                      <a:pt x="2981" y="0"/>
                      <a:pt x="2992" y="12"/>
                      <a:pt x="2992" y="25"/>
                    </a:cubicBezTo>
                    <a:cubicBezTo>
                      <a:pt x="2992" y="39"/>
                      <a:pt x="2981" y="50"/>
                      <a:pt x="2967" y="50"/>
                    </a:cubicBezTo>
                    <a:close/>
                    <a:moveTo>
                      <a:pt x="2867" y="50"/>
                    </a:moveTo>
                    <a:lnTo>
                      <a:pt x="2867" y="50"/>
                    </a:lnTo>
                    <a:cubicBezTo>
                      <a:pt x="2853" y="50"/>
                      <a:pt x="2842" y="39"/>
                      <a:pt x="2842" y="25"/>
                    </a:cubicBezTo>
                    <a:cubicBezTo>
                      <a:pt x="2842" y="12"/>
                      <a:pt x="2853" y="0"/>
                      <a:pt x="2867" y="0"/>
                    </a:cubicBezTo>
                    <a:cubicBezTo>
                      <a:pt x="2881" y="0"/>
                      <a:pt x="2892" y="12"/>
                      <a:pt x="2892" y="25"/>
                    </a:cubicBezTo>
                    <a:cubicBezTo>
                      <a:pt x="2892" y="39"/>
                      <a:pt x="2881" y="50"/>
                      <a:pt x="2867" y="50"/>
                    </a:cubicBezTo>
                    <a:close/>
                    <a:moveTo>
                      <a:pt x="2767" y="50"/>
                    </a:moveTo>
                    <a:lnTo>
                      <a:pt x="2767" y="50"/>
                    </a:lnTo>
                    <a:cubicBezTo>
                      <a:pt x="2753" y="50"/>
                      <a:pt x="2742" y="39"/>
                      <a:pt x="2742" y="25"/>
                    </a:cubicBezTo>
                    <a:cubicBezTo>
                      <a:pt x="2742" y="12"/>
                      <a:pt x="2753" y="0"/>
                      <a:pt x="2767" y="0"/>
                    </a:cubicBezTo>
                    <a:cubicBezTo>
                      <a:pt x="2781" y="0"/>
                      <a:pt x="2792" y="12"/>
                      <a:pt x="2792" y="25"/>
                    </a:cubicBezTo>
                    <a:cubicBezTo>
                      <a:pt x="2792" y="39"/>
                      <a:pt x="2781" y="50"/>
                      <a:pt x="2767" y="50"/>
                    </a:cubicBezTo>
                    <a:close/>
                    <a:moveTo>
                      <a:pt x="2667" y="50"/>
                    </a:moveTo>
                    <a:lnTo>
                      <a:pt x="2667" y="50"/>
                    </a:lnTo>
                    <a:cubicBezTo>
                      <a:pt x="2653" y="50"/>
                      <a:pt x="2642" y="39"/>
                      <a:pt x="2642" y="25"/>
                    </a:cubicBezTo>
                    <a:cubicBezTo>
                      <a:pt x="2642" y="12"/>
                      <a:pt x="2653" y="0"/>
                      <a:pt x="2667" y="0"/>
                    </a:cubicBezTo>
                    <a:cubicBezTo>
                      <a:pt x="2681" y="0"/>
                      <a:pt x="2692" y="12"/>
                      <a:pt x="2692" y="25"/>
                    </a:cubicBezTo>
                    <a:cubicBezTo>
                      <a:pt x="2692" y="39"/>
                      <a:pt x="2681" y="50"/>
                      <a:pt x="2667" y="50"/>
                    </a:cubicBezTo>
                    <a:close/>
                    <a:moveTo>
                      <a:pt x="2567" y="50"/>
                    </a:moveTo>
                    <a:lnTo>
                      <a:pt x="2567" y="50"/>
                    </a:lnTo>
                    <a:cubicBezTo>
                      <a:pt x="2553" y="50"/>
                      <a:pt x="2542" y="39"/>
                      <a:pt x="2542" y="25"/>
                    </a:cubicBezTo>
                    <a:cubicBezTo>
                      <a:pt x="2542" y="12"/>
                      <a:pt x="2553" y="0"/>
                      <a:pt x="2567" y="0"/>
                    </a:cubicBezTo>
                    <a:cubicBezTo>
                      <a:pt x="2581" y="0"/>
                      <a:pt x="2592" y="12"/>
                      <a:pt x="2592" y="25"/>
                    </a:cubicBezTo>
                    <a:cubicBezTo>
                      <a:pt x="2592" y="39"/>
                      <a:pt x="2581" y="50"/>
                      <a:pt x="2567" y="50"/>
                    </a:cubicBezTo>
                    <a:close/>
                    <a:moveTo>
                      <a:pt x="2467" y="50"/>
                    </a:moveTo>
                    <a:lnTo>
                      <a:pt x="2467" y="50"/>
                    </a:lnTo>
                    <a:cubicBezTo>
                      <a:pt x="2453" y="50"/>
                      <a:pt x="2442" y="39"/>
                      <a:pt x="2442" y="25"/>
                    </a:cubicBezTo>
                    <a:cubicBezTo>
                      <a:pt x="2442" y="12"/>
                      <a:pt x="2453" y="0"/>
                      <a:pt x="2467" y="0"/>
                    </a:cubicBezTo>
                    <a:cubicBezTo>
                      <a:pt x="2481" y="0"/>
                      <a:pt x="2492" y="12"/>
                      <a:pt x="2492" y="25"/>
                    </a:cubicBezTo>
                    <a:cubicBezTo>
                      <a:pt x="2492" y="39"/>
                      <a:pt x="2481" y="50"/>
                      <a:pt x="2467" y="50"/>
                    </a:cubicBezTo>
                    <a:close/>
                    <a:moveTo>
                      <a:pt x="2367" y="50"/>
                    </a:moveTo>
                    <a:lnTo>
                      <a:pt x="2367" y="50"/>
                    </a:lnTo>
                    <a:cubicBezTo>
                      <a:pt x="2353" y="50"/>
                      <a:pt x="2342" y="39"/>
                      <a:pt x="2342" y="25"/>
                    </a:cubicBezTo>
                    <a:cubicBezTo>
                      <a:pt x="2342" y="12"/>
                      <a:pt x="2353" y="0"/>
                      <a:pt x="2367" y="0"/>
                    </a:cubicBezTo>
                    <a:cubicBezTo>
                      <a:pt x="2381" y="0"/>
                      <a:pt x="2392" y="12"/>
                      <a:pt x="2392" y="25"/>
                    </a:cubicBezTo>
                    <a:cubicBezTo>
                      <a:pt x="2392" y="39"/>
                      <a:pt x="2381" y="50"/>
                      <a:pt x="2367" y="50"/>
                    </a:cubicBezTo>
                    <a:close/>
                    <a:moveTo>
                      <a:pt x="2267" y="50"/>
                    </a:moveTo>
                    <a:lnTo>
                      <a:pt x="2267" y="50"/>
                    </a:lnTo>
                    <a:cubicBezTo>
                      <a:pt x="2253" y="50"/>
                      <a:pt x="2242" y="39"/>
                      <a:pt x="2242" y="25"/>
                    </a:cubicBezTo>
                    <a:cubicBezTo>
                      <a:pt x="2242" y="12"/>
                      <a:pt x="2253" y="0"/>
                      <a:pt x="2267" y="0"/>
                    </a:cubicBezTo>
                    <a:cubicBezTo>
                      <a:pt x="2281" y="0"/>
                      <a:pt x="2292" y="12"/>
                      <a:pt x="2292" y="25"/>
                    </a:cubicBezTo>
                    <a:cubicBezTo>
                      <a:pt x="2292" y="39"/>
                      <a:pt x="2281" y="50"/>
                      <a:pt x="2267" y="50"/>
                    </a:cubicBezTo>
                    <a:close/>
                    <a:moveTo>
                      <a:pt x="2167" y="50"/>
                    </a:moveTo>
                    <a:lnTo>
                      <a:pt x="2167" y="50"/>
                    </a:lnTo>
                    <a:cubicBezTo>
                      <a:pt x="2153" y="50"/>
                      <a:pt x="2142" y="39"/>
                      <a:pt x="2142" y="25"/>
                    </a:cubicBezTo>
                    <a:cubicBezTo>
                      <a:pt x="2142" y="12"/>
                      <a:pt x="2153" y="0"/>
                      <a:pt x="2167" y="0"/>
                    </a:cubicBezTo>
                    <a:cubicBezTo>
                      <a:pt x="2181" y="0"/>
                      <a:pt x="2192" y="12"/>
                      <a:pt x="2192" y="25"/>
                    </a:cubicBezTo>
                    <a:cubicBezTo>
                      <a:pt x="2192" y="39"/>
                      <a:pt x="2181" y="50"/>
                      <a:pt x="2167" y="50"/>
                    </a:cubicBezTo>
                    <a:close/>
                    <a:moveTo>
                      <a:pt x="2067" y="50"/>
                    </a:moveTo>
                    <a:lnTo>
                      <a:pt x="2067" y="50"/>
                    </a:lnTo>
                    <a:cubicBezTo>
                      <a:pt x="2053" y="50"/>
                      <a:pt x="2042" y="39"/>
                      <a:pt x="2042" y="25"/>
                    </a:cubicBezTo>
                    <a:cubicBezTo>
                      <a:pt x="2042" y="12"/>
                      <a:pt x="2053" y="0"/>
                      <a:pt x="2067" y="0"/>
                    </a:cubicBezTo>
                    <a:cubicBezTo>
                      <a:pt x="2081" y="0"/>
                      <a:pt x="2092" y="12"/>
                      <a:pt x="2092" y="25"/>
                    </a:cubicBezTo>
                    <a:cubicBezTo>
                      <a:pt x="2092" y="39"/>
                      <a:pt x="2081" y="50"/>
                      <a:pt x="2067" y="50"/>
                    </a:cubicBezTo>
                    <a:close/>
                    <a:moveTo>
                      <a:pt x="1967" y="50"/>
                    </a:moveTo>
                    <a:lnTo>
                      <a:pt x="1967" y="50"/>
                    </a:lnTo>
                    <a:cubicBezTo>
                      <a:pt x="1953" y="50"/>
                      <a:pt x="1942" y="39"/>
                      <a:pt x="1942" y="25"/>
                    </a:cubicBezTo>
                    <a:cubicBezTo>
                      <a:pt x="1942" y="12"/>
                      <a:pt x="1953" y="0"/>
                      <a:pt x="1967" y="0"/>
                    </a:cubicBezTo>
                    <a:cubicBezTo>
                      <a:pt x="1981" y="0"/>
                      <a:pt x="1992" y="12"/>
                      <a:pt x="1992" y="25"/>
                    </a:cubicBezTo>
                    <a:cubicBezTo>
                      <a:pt x="1992" y="39"/>
                      <a:pt x="1981" y="50"/>
                      <a:pt x="1967" y="50"/>
                    </a:cubicBezTo>
                    <a:close/>
                    <a:moveTo>
                      <a:pt x="1867" y="50"/>
                    </a:moveTo>
                    <a:lnTo>
                      <a:pt x="1867" y="50"/>
                    </a:lnTo>
                    <a:cubicBezTo>
                      <a:pt x="1853" y="50"/>
                      <a:pt x="1842" y="39"/>
                      <a:pt x="1842" y="25"/>
                    </a:cubicBezTo>
                    <a:cubicBezTo>
                      <a:pt x="1842" y="12"/>
                      <a:pt x="1853" y="0"/>
                      <a:pt x="1867" y="0"/>
                    </a:cubicBezTo>
                    <a:cubicBezTo>
                      <a:pt x="1881" y="0"/>
                      <a:pt x="1892" y="12"/>
                      <a:pt x="1892" y="25"/>
                    </a:cubicBezTo>
                    <a:cubicBezTo>
                      <a:pt x="1892" y="39"/>
                      <a:pt x="1881" y="50"/>
                      <a:pt x="1867" y="50"/>
                    </a:cubicBezTo>
                    <a:close/>
                    <a:moveTo>
                      <a:pt x="1767" y="50"/>
                    </a:moveTo>
                    <a:lnTo>
                      <a:pt x="1767" y="50"/>
                    </a:lnTo>
                    <a:cubicBezTo>
                      <a:pt x="1753" y="50"/>
                      <a:pt x="1742" y="39"/>
                      <a:pt x="1742" y="25"/>
                    </a:cubicBezTo>
                    <a:cubicBezTo>
                      <a:pt x="1742" y="12"/>
                      <a:pt x="1753" y="0"/>
                      <a:pt x="1767" y="0"/>
                    </a:cubicBezTo>
                    <a:cubicBezTo>
                      <a:pt x="1780" y="0"/>
                      <a:pt x="1792" y="12"/>
                      <a:pt x="1792" y="25"/>
                    </a:cubicBezTo>
                    <a:cubicBezTo>
                      <a:pt x="1792" y="39"/>
                      <a:pt x="1780" y="50"/>
                      <a:pt x="1767" y="50"/>
                    </a:cubicBezTo>
                    <a:close/>
                    <a:moveTo>
                      <a:pt x="1667" y="50"/>
                    </a:moveTo>
                    <a:lnTo>
                      <a:pt x="1667" y="50"/>
                    </a:lnTo>
                    <a:cubicBezTo>
                      <a:pt x="1653" y="50"/>
                      <a:pt x="1642" y="39"/>
                      <a:pt x="1642" y="25"/>
                    </a:cubicBezTo>
                    <a:cubicBezTo>
                      <a:pt x="1642" y="12"/>
                      <a:pt x="1653" y="0"/>
                      <a:pt x="1667" y="0"/>
                    </a:cubicBezTo>
                    <a:cubicBezTo>
                      <a:pt x="1680" y="0"/>
                      <a:pt x="1692" y="12"/>
                      <a:pt x="1692" y="25"/>
                    </a:cubicBezTo>
                    <a:cubicBezTo>
                      <a:pt x="1692" y="39"/>
                      <a:pt x="1680" y="50"/>
                      <a:pt x="1667" y="50"/>
                    </a:cubicBezTo>
                    <a:close/>
                    <a:moveTo>
                      <a:pt x="1567" y="50"/>
                    </a:moveTo>
                    <a:lnTo>
                      <a:pt x="1567" y="50"/>
                    </a:lnTo>
                    <a:cubicBezTo>
                      <a:pt x="1553" y="50"/>
                      <a:pt x="1542" y="39"/>
                      <a:pt x="1542" y="25"/>
                    </a:cubicBezTo>
                    <a:cubicBezTo>
                      <a:pt x="1542" y="12"/>
                      <a:pt x="1553" y="0"/>
                      <a:pt x="1567" y="0"/>
                    </a:cubicBezTo>
                    <a:cubicBezTo>
                      <a:pt x="1580" y="0"/>
                      <a:pt x="1592" y="12"/>
                      <a:pt x="1592" y="25"/>
                    </a:cubicBezTo>
                    <a:cubicBezTo>
                      <a:pt x="1592" y="39"/>
                      <a:pt x="1580" y="50"/>
                      <a:pt x="1567" y="50"/>
                    </a:cubicBezTo>
                    <a:close/>
                    <a:moveTo>
                      <a:pt x="1467" y="50"/>
                    </a:moveTo>
                    <a:lnTo>
                      <a:pt x="1466" y="50"/>
                    </a:lnTo>
                    <a:cubicBezTo>
                      <a:pt x="1453" y="50"/>
                      <a:pt x="1441" y="39"/>
                      <a:pt x="1441" y="25"/>
                    </a:cubicBezTo>
                    <a:cubicBezTo>
                      <a:pt x="1441" y="12"/>
                      <a:pt x="1453" y="0"/>
                      <a:pt x="1466" y="0"/>
                    </a:cubicBezTo>
                    <a:lnTo>
                      <a:pt x="1467" y="0"/>
                    </a:lnTo>
                    <a:cubicBezTo>
                      <a:pt x="1480" y="0"/>
                      <a:pt x="1492" y="12"/>
                      <a:pt x="1492" y="25"/>
                    </a:cubicBezTo>
                    <a:cubicBezTo>
                      <a:pt x="1492" y="39"/>
                      <a:pt x="1480" y="50"/>
                      <a:pt x="1467" y="50"/>
                    </a:cubicBezTo>
                    <a:close/>
                    <a:moveTo>
                      <a:pt x="1366" y="50"/>
                    </a:moveTo>
                    <a:lnTo>
                      <a:pt x="1366" y="50"/>
                    </a:lnTo>
                    <a:cubicBezTo>
                      <a:pt x="1353" y="50"/>
                      <a:pt x="1341" y="39"/>
                      <a:pt x="1341" y="25"/>
                    </a:cubicBezTo>
                    <a:cubicBezTo>
                      <a:pt x="1341" y="12"/>
                      <a:pt x="1353" y="0"/>
                      <a:pt x="1366" y="0"/>
                    </a:cubicBezTo>
                    <a:cubicBezTo>
                      <a:pt x="1380" y="0"/>
                      <a:pt x="1391" y="12"/>
                      <a:pt x="1391" y="25"/>
                    </a:cubicBezTo>
                    <a:cubicBezTo>
                      <a:pt x="1391" y="39"/>
                      <a:pt x="1380" y="50"/>
                      <a:pt x="1366" y="50"/>
                    </a:cubicBezTo>
                    <a:close/>
                    <a:moveTo>
                      <a:pt x="1266" y="50"/>
                    </a:moveTo>
                    <a:lnTo>
                      <a:pt x="1266" y="50"/>
                    </a:lnTo>
                    <a:cubicBezTo>
                      <a:pt x="1253" y="50"/>
                      <a:pt x="1241" y="39"/>
                      <a:pt x="1241" y="25"/>
                    </a:cubicBezTo>
                    <a:cubicBezTo>
                      <a:pt x="1241" y="12"/>
                      <a:pt x="1253" y="0"/>
                      <a:pt x="1266" y="0"/>
                    </a:cubicBezTo>
                    <a:cubicBezTo>
                      <a:pt x="1280" y="0"/>
                      <a:pt x="1291" y="12"/>
                      <a:pt x="1291" y="25"/>
                    </a:cubicBezTo>
                    <a:cubicBezTo>
                      <a:pt x="1291" y="39"/>
                      <a:pt x="1280" y="50"/>
                      <a:pt x="1266" y="50"/>
                    </a:cubicBezTo>
                    <a:close/>
                    <a:moveTo>
                      <a:pt x="1166" y="50"/>
                    </a:moveTo>
                    <a:lnTo>
                      <a:pt x="1166" y="50"/>
                    </a:lnTo>
                    <a:cubicBezTo>
                      <a:pt x="1153" y="50"/>
                      <a:pt x="1141" y="39"/>
                      <a:pt x="1141" y="25"/>
                    </a:cubicBezTo>
                    <a:cubicBezTo>
                      <a:pt x="1141" y="12"/>
                      <a:pt x="1153" y="0"/>
                      <a:pt x="1166" y="0"/>
                    </a:cubicBezTo>
                    <a:cubicBezTo>
                      <a:pt x="1180" y="0"/>
                      <a:pt x="1191" y="12"/>
                      <a:pt x="1191" y="25"/>
                    </a:cubicBezTo>
                    <a:cubicBezTo>
                      <a:pt x="1191" y="39"/>
                      <a:pt x="1180" y="50"/>
                      <a:pt x="1166" y="50"/>
                    </a:cubicBezTo>
                    <a:close/>
                    <a:moveTo>
                      <a:pt x="1066" y="50"/>
                    </a:moveTo>
                    <a:lnTo>
                      <a:pt x="1066" y="50"/>
                    </a:lnTo>
                    <a:cubicBezTo>
                      <a:pt x="1052" y="50"/>
                      <a:pt x="1041" y="39"/>
                      <a:pt x="1041" y="25"/>
                    </a:cubicBezTo>
                    <a:cubicBezTo>
                      <a:pt x="1041" y="12"/>
                      <a:pt x="1052" y="0"/>
                      <a:pt x="1066" y="0"/>
                    </a:cubicBezTo>
                    <a:cubicBezTo>
                      <a:pt x="1080" y="0"/>
                      <a:pt x="1091" y="12"/>
                      <a:pt x="1091" y="25"/>
                    </a:cubicBezTo>
                    <a:cubicBezTo>
                      <a:pt x="1091" y="39"/>
                      <a:pt x="1080" y="50"/>
                      <a:pt x="1066" y="50"/>
                    </a:cubicBezTo>
                    <a:close/>
                    <a:moveTo>
                      <a:pt x="966" y="50"/>
                    </a:moveTo>
                    <a:lnTo>
                      <a:pt x="966" y="50"/>
                    </a:lnTo>
                    <a:cubicBezTo>
                      <a:pt x="952" y="50"/>
                      <a:pt x="941" y="39"/>
                      <a:pt x="941" y="25"/>
                    </a:cubicBezTo>
                    <a:cubicBezTo>
                      <a:pt x="941" y="12"/>
                      <a:pt x="952" y="0"/>
                      <a:pt x="966" y="0"/>
                    </a:cubicBezTo>
                    <a:cubicBezTo>
                      <a:pt x="980" y="0"/>
                      <a:pt x="991" y="12"/>
                      <a:pt x="991" y="25"/>
                    </a:cubicBezTo>
                    <a:cubicBezTo>
                      <a:pt x="991" y="39"/>
                      <a:pt x="980" y="50"/>
                      <a:pt x="966" y="50"/>
                    </a:cubicBezTo>
                    <a:close/>
                    <a:moveTo>
                      <a:pt x="866" y="50"/>
                    </a:moveTo>
                    <a:lnTo>
                      <a:pt x="866" y="50"/>
                    </a:lnTo>
                    <a:cubicBezTo>
                      <a:pt x="852" y="50"/>
                      <a:pt x="841" y="39"/>
                      <a:pt x="841" y="25"/>
                    </a:cubicBezTo>
                    <a:cubicBezTo>
                      <a:pt x="841" y="12"/>
                      <a:pt x="852" y="0"/>
                      <a:pt x="866" y="0"/>
                    </a:cubicBezTo>
                    <a:cubicBezTo>
                      <a:pt x="880" y="0"/>
                      <a:pt x="891" y="12"/>
                      <a:pt x="891" y="25"/>
                    </a:cubicBezTo>
                    <a:cubicBezTo>
                      <a:pt x="891" y="39"/>
                      <a:pt x="880" y="50"/>
                      <a:pt x="866" y="50"/>
                    </a:cubicBezTo>
                    <a:close/>
                    <a:moveTo>
                      <a:pt x="766" y="50"/>
                    </a:moveTo>
                    <a:lnTo>
                      <a:pt x="766" y="50"/>
                    </a:lnTo>
                    <a:cubicBezTo>
                      <a:pt x="752" y="50"/>
                      <a:pt x="741" y="39"/>
                      <a:pt x="741" y="25"/>
                    </a:cubicBezTo>
                    <a:cubicBezTo>
                      <a:pt x="741" y="12"/>
                      <a:pt x="752" y="0"/>
                      <a:pt x="766" y="0"/>
                    </a:cubicBezTo>
                    <a:cubicBezTo>
                      <a:pt x="780" y="0"/>
                      <a:pt x="791" y="12"/>
                      <a:pt x="791" y="25"/>
                    </a:cubicBezTo>
                    <a:cubicBezTo>
                      <a:pt x="791" y="39"/>
                      <a:pt x="780" y="50"/>
                      <a:pt x="766" y="50"/>
                    </a:cubicBezTo>
                    <a:close/>
                    <a:moveTo>
                      <a:pt x="666" y="50"/>
                    </a:moveTo>
                    <a:lnTo>
                      <a:pt x="666" y="50"/>
                    </a:lnTo>
                    <a:cubicBezTo>
                      <a:pt x="652" y="50"/>
                      <a:pt x="641" y="39"/>
                      <a:pt x="641" y="25"/>
                    </a:cubicBezTo>
                    <a:cubicBezTo>
                      <a:pt x="641" y="12"/>
                      <a:pt x="652" y="0"/>
                      <a:pt x="666" y="0"/>
                    </a:cubicBezTo>
                    <a:cubicBezTo>
                      <a:pt x="680" y="0"/>
                      <a:pt x="691" y="12"/>
                      <a:pt x="691" y="25"/>
                    </a:cubicBezTo>
                    <a:cubicBezTo>
                      <a:pt x="691" y="39"/>
                      <a:pt x="680" y="50"/>
                      <a:pt x="666" y="50"/>
                    </a:cubicBezTo>
                    <a:close/>
                    <a:moveTo>
                      <a:pt x="566" y="50"/>
                    </a:moveTo>
                    <a:lnTo>
                      <a:pt x="566" y="50"/>
                    </a:lnTo>
                    <a:cubicBezTo>
                      <a:pt x="552" y="50"/>
                      <a:pt x="541" y="39"/>
                      <a:pt x="541" y="25"/>
                    </a:cubicBezTo>
                    <a:cubicBezTo>
                      <a:pt x="541" y="12"/>
                      <a:pt x="552" y="0"/>
                      <a:pt x="566" y="0"/>
                    </a:cubicBezTo>
                    <a:cubicBezTo>
                      <a:pt x="580" y="0"/>
                      <a:pt x="591" y="12"/>
                      <a:pt x="591" y="25"/>
                    </a:cubicBezTo>
                    <a:cubicBezTo>
                      <a:pt x="591" y="39"/>
                      <a:pt x="580" y="50"/>
                      <a:pt x="566" y="50"/>
                    </a:cubicBezTo>
                    <a:close/>
                    <a:moveTo>
                      <a:pt x="466" y="50"/>
                    </a:moveTo>
                    <a:lnTo>
                      <a:pt x="466" y="50"/>
                    </a:lnTo>
                    <a:cubicBezTo>
                      <a:pt x="452" y="50"/>
                      <a:pt x="441" y="39"/>
                      <a:pt x="441" y="25"/>
                    </a:cubicBezTo>
                    <a:cubicBezTo>
                      <a:pt x="441" y="12"/>
                      <a:pt x="452" y="0"/>
                      <a:pt x="466" y="0"/>
                    </a:cubicBezTo>
                    <a:cubicBezTo>
                      <a:pt x="480" y="0"/>
                      <a:pt x="491" y="12"/>
                      <a:pt x="491" y="25"/>
                    </a:cubicBezTo>
                    <a:cubicBezTo>
                      <a:pt x="491" y="39"/>
                      <a:pt x="480" y="50"/>
                      <a:pt x="466" y="50"/>
                    </a:cubicBezTo>
                    <a:close/>
                    <a:moveTo>
                      <a:pt x="366" y="50"/>
                    </a:moveTo>
                    <a:lnTo>
                      <a:pt x="366" y="50"/>
                    </a:lnTo>
                    <a:cubicBezTo>
                      <a:pt x="352" y="50"/>
                      <a:pt x="341" y="39"/>
                      <a:pt x="341" y="25"/>
                    </a:cubicBezTo>
                    <a:cubicBezTo>
                      <a:pt x="341" y="12"/>
                      <a:pt x="352" y="0"/>
                      <a:pt x="366" y="0"/>
                    </a:cubicBezTo>
                    <a:cubicBezTo>
                      <a:pt x="380" y="0"/>
                      <a:pt x="391" y="12"/>
                      <a:pt x="391" y="25"/>
                    </a:cubicBezTo>
                    <a:cubicBezTo>
                      <a:pt x="391" y="39"/>
                      <a:pt x="380" y="50"/>
                      <a:pt x="366" y="50"/>
                    </a:cubicBezTo>
                    <a:close/>
                    <a:moveTo>
                      <a:pt x="266" y="50"/>
                    </a:moveTo>
                    <a:lnTo>
                      <a:pt x="266" y="50"/>
                    </a:lnTo>
                    <a:cubicBezTo>
                      <a:pt x="252" y="50"/>
                      <a:pt x="241" y="39"/>
                      <a:pt x="241" y="25"/>
                    </a:cubicBezTo>
                    <a:cubicBezTo>
                      <a:pt x="241" y="12"/>
                      <a:pt x="252" y="0"/>
                      <a:pt x="266" y="0"/>
                    </a:cubicBezTo>
                    <a:cubicBezTo>
                      <a:pt x="280" y="0"/>
                      <a:pt x="291" y="12"/>
                      <a:pt x="291" y="25"/>
                    </a:cubicBezTo>
                    <a:cubicBezTo>
                      <a:pt x="291" y="39"/>
                      <a:pt x="280" y="50"/>
                      <a:pt x="266" y="50"/>
                    </a:cubicBezTo>
                    <a:close/>
                    <a:moveTo>
                      <a:pt x="166" y="50"/>
                    </a:moveTo>
                    <a:lnTo>
                      <a:pt x="166" y="50"/>
                    </a:lnTo>
                    <a:cubicBezTo>
                      <a:pt x="152" y="50"/>
                      <a:pt x="141" y="39"/>
                      <a:pt x="141" y="25"/>
                    </a:cubicBezTo>
                    <a:cubicBezTo>
                      <a:pt x="141" y="12"/>
                      <a:pt x="152" y="0"/>
                      <a:pt x="166" y="0"/>
                    </a:cubicBezTo>
                    <a:cubicBezTo>
                      <a:pt x="180" y="0"/>
                      <a:pt x="191" y="12"/>
                      <a:pt x="191" y="25"/>
                    </a:cubicBezTo>
                    <a:cubicBezTo>
                      <a:pt x="191" y="39"/>
                      <a:pt x="180" y="50"/>
                      <a:pt x="166" y="50"/>
                    </a:cubicBezTo>
                    <a:close/>
                    <a:moveTo>
                      <a:pt x="66" y="50"/>
                    </a:moveTo>
                    <a:lnTo>
                      <a:pt x="66" y="50"/>
                    </a:lnTo>
                    <a:cubicBezTo>
                      <a:pt x="52" y="50"/>
                      <a:pt x="41" y="39"/>
                      <a:pt x="41" y="25"/>
                    </a:cubicBezTo>
                    <a:cubicBezTo>
                      <a:pt x="41" y="12"/>
                      <a:pt x="52" y="0"/>
                      <a:pt x="66" y="0"/>
                    </a:cubicBezTo>
                    <a:cubicBezTo>
                      <a:pt x="80" y="0"/>
                      <a:pt x="91" y="12"/>
                      <a:pt x="91" y="25"/>
                    </a:cubicBezTo>
                    <a:cubicBezTo>
                      <a:pt x="91" y="39"/>
                      <a:pt x="80" y="50"/>
                      <a:pt x="66" y="50"/>
                    </a:cubicBezTo>
                    <a:close/>
                    <a:moveTo>
                      <a:pt x="50" y="85"/>
                    </a:moveTo>
                    <a:lnTo>
                      <a:pt x="50" y="85"/>
                    </a:lnTo>
                    <a:cubicBezTo>
                      <a:pt x="50" y="99"/>
                      <a:pt x="39" y="110"/>
                      <a:pt x="25" y="110"/>
                    </a:cubicBezTo>
                    <a:cubicBezTo>
                      <a:pt x="12" y="110"/>
                      <a:pt x="0" y="99"/>
                      <a:pt x="0" y="85"/>
                    </a:cubicBezTo>
                    <a:cubicBezTo>
                      <a:pt x="0" y="71"/>
                      <a:pt x="12" y="60"/>
                      <a:pt x="25" y="60"/>
                    </a:cubicBezTo>
                    <a:cubicBezTo>
                      <a:pt x="39" y="60"/>
                      <a:pt x="50" y="71"/>
                      <a:pt x="50" y="85"/>
                    </a:cubicBezTo>
                    <a:close/>
                    <a:moveTo>
                      <a:pt x="50" y="185"/>
                    </a:moveTo>
                    <a:lnTo>
                      <a:pt x="50" y="185"/>
                    </a:lnTo>
                    <a:cubicBezTo>
                      <a:pt x="50" y="199"/>
                      <a:pt x="39" y="210"/>
                      <a:pt x="25" y="210"/>
                    </a:cubicBezTo>
                    <a:cubicBezTo>
                      <a:pt x="12" y="210"/>
                      <a:pt x="0" y="199"/>
                      <a:pt x="0" y="185"/>
                    </a:cubicBezTo>
                    <a:cubicBezTo>
                      <a:pt x="0" y="171"/>
                      <a:pt x="12" y="160"/>
                      <a:pt x="25" y="160"/>
                    </a:cubicBezTo>
                    <a:cubicBezTo>
                      <a:pt x="39" y="160"/>
                      <a:pt x="50" y="171"/>
                      <a:pt x="50" y="185"/>
                    </a:cubicBezTo>
                    <a:close/>
                    <a:moveTo>
                      <a:pt x="50" y="285"/>
                    </a:moveTo>
                    <a:lnTo>
                      <a:pt x="50" y="285"/>
                    </a:lnTo>
                    <a:cubicBezTo>
                      <a:pt x="50" y="299"/>
                      <a:pt x="39" y="310"/>
                      <a:pt x="25" y="310"/>
                    </a:cubicBezTo>
                    <a:cubicBezTo>
                      <a:pt x="12" y="310"/>
                      <a:pt x="0" y="299"/>
                      <a:pt x="0" y="285"/>
                    </a:cubicBezTo>
                    <a:cubicBezTo>
                      <a:pt x="0" y="271"/>
                      <a:pt x="12" y="260"/>
                      <a:pt x="25" y="260"/>
                    </a:cubicBezTo>
                    <a:cubicBezTo>
                      <a:pt x="39" y="260"/>
                      <a:pt x="50" y="271"/>
                      <a:pt x="50" y="285"/>
                    </a:cubicBezTo>
                    <a:close/>
                    <a:moveTo>
                      <a:pt x="50" y="385"/>
                    </a:moveTo>
                    <a:lnTo>
                      <a:pt x="50" y="385"/>
                    </a:lnTo>
                    <a:cubicBezTo>
                      <a:pt x="50" y="399"/>
                      <a:pt x="39" y="410"/>
                      <a:pt x="25" y="410"/>
                    </a:cubicBezTo>
                    <a:cubicBezTo>
                      <a:pt x="12" y="410"/>
                      <a:pt x="0" y="399"/>
                      <a:pt x="0" y="385"/>
                    </a:cubicBezTo>
                    <a:cubicBezTo>
                      <a:pt x="0" y="372"/>
                      <a:pt x="12" y="360"/>
                      <a:pt x="25" y="360"/>
                    </a:cubicBezTo>
                    <a:cubicBezTo>
                      <a:pt x="39" y="360"/>
                      <a:pt x="50" y="372"/>
                      <a:pt x="50" y="385"/>
                    </a:cubicBezTo>
                    <a:close/>
                    <a:moveTo>
                      <a:pt x="50" y="485"/>
                    </a:moveTo>
                    <a:lnTo>
                      <a:pt x="50" y="485"/>
                    </a:lnTo>
                    <a:cubicBezTo>
                      <a:pt x="50" y="499"/>
                      <a:pt x="39" y="510"/>
                      <a:pt x="25" y="510"/>
                    </a:cubicBezTo>
                    <a:cubicBezTo>
                      <a:pt x="12" y="510"/>
                      <a:pt x="0" y="499"/>
                      <a:pt x="0" y="485"/>
                    </a:cubicBezTo>
                    <a:cubicBezTo>
                      <a:pt x="0" y="472"/>
                      <a:pt x="12" y="460"/>
                      <a:pt x="25" y="460"/>
                    </a:cubicBezTo>
                    <a:cubicBezTo>
                      <a:pt x="39" y="460"/>
                      <a:pt x="50" y="472"/>
                      <a:pt x="50" y="485"/>
                    </a:cubicBezTo>
                    <a:close/>
                    <a:moveTo>
                      <a:pt x="50" y="585"/>
                    </a:moveTo>
                    <a:lnTo>
                      <a:pt x="50" y="585"/>
                    </a:lnTo>
                    <a:cubicBezTo>
                      <a:pt x="50" y="599"/>
                      <a:pt x="39" y="610"/>
                      <a:pt x="25" y="610"/>
                    </a:cubicBezTo>
                    <a:cubicBezTo>
                      <a:pt x="12" y="610"/>
                      <a:pt x="0" y="599"/>
                      <a:pt x="0" y="585"/>
                    </a:cubicBezTo>
                    <a:cubicBezTo>
                      <a:pt x="0" y="572"/>
                      <a:pt x="12" y="560"/>
                      <a:pt x="25" y="560"/>
                    </a:cubicBezTo>
                    <a:cubicBezTo>
                      <a:pt x="39" y="560"/>
                      <a:pt x="50" y="572"/>
                      <a:pt x="50" y="585"/>
                    </a:cubicBezTo>
                    <a:close/>
                    <a:moveTo>
                      <a:pt x="50" y="685"/>
                    </a:moveTo>
                    <a:lnTo>
                      <a:pt x="50" y="686"/>
                    </a:lnTo>
                    <a:cubicBezTo>
                      <a:pt x="50" y="699"/>
                      <a:pt x="39" y="711"/>
                      <a:pt x="25" y="711"/>
                    </a:cubicBezTo>
                    <a:cubicBezTo>
                      <a:pt x="12" y="711"/>
                      <a:pt x="0" y="699"/>
                      <a:pt x="0" y="686"/>
                    </a:cubicBezTo>
                    <a:lnTo>
                      <a:pt x="0" y="685"/>
                    </a:lnTo>
                    <a:cubicBezTo>
                      <a:pt x="0" y="672"/>
                      <a:pt x="12" y="660"/>
                      <a:pt x="25" y="660"/>
                    </a:cubicBezTo>
                    <a:cubicBezTo>
                      <a:pt x="39" y="660"/>
                      <a:pt x="50" y="672"/>
                      <a:pt x="50" y="685"/>
                    </a:cubicBezTo>
                    <a:close/>
                    <a:moveTo>
                      <a:pt x="50" y="786"/>
                    </a:moveTo>
                    <a:lnTo>
                      <a:pt x="50" y="786"/>
                    </a:lnTo>
                    <a:cubicBezTo>
                      <a:pt x="50" y="799"/>
                      <a:pt x="39" y="811"/>
                      <a:pt x="25" y="811"/>
                    </a:cubicBezTo>
                    <a:cubicBezTo>
                      <a:pt x="12" y="811"/>
                      <a:pt x="0" y="799"/>
                      <a:pt x="0" y="786"/>
                    </a:cubicBezTo>
                    <a:cubicBezTo>
                      <a:pt x="0" y="772"/>
                      <a:pt x="12" y="761"/>
                      <a:pt x="25" y="761"/>
                    </a:cubicBezTo>
                    <a:cubicBezTo>
                      <a:pt x="39" y="761"/>
                      <a:pt x="50" y="772"/>
                      <a:pt x="50" y="786"/>
                    </a:cubicBezTo>
                    <a:close/>
                    <a:moveTo>
                      <a:pt x="50" y="886"/>
                    </a:moveTo>
                    <a:lnTo>
                      <a:pt x="50" y="886"/>
                    </a:lnTo>
                    <a:cubicBezTo>
                      <a:pt x="50" y="899"/>
                      <a:pt x="39" y="911"/>
                      <a:pt x="25" y="911"/>
                    </a:cubicBezTo>
                    <a:cubicBezTo>
                      <a:pt x="12" y="911"/>
                      <a:pt x="0" y="899"/>
                      <a:pt x="0" y="886"/>
                    </a:cubicBezTo>
                    <a:cubicBezTo>
                      <a:pt x="0" y="872"/>
                      <a:pt x="12" y="861"/>
                      <a:pt x="25" y="861"/>
                    </a:cubicBezTo>
                    <a:cubicBezTo>
                      <a:pt x="39" y="861"/>
                      <a:pt x="50" y="872"/>
                      <a:pt x="50" y="886"/>
                    </a:cubicBezTo>
                    <a:close/>
                    <a:moveTo>
                      <a:pt x="50" y="986"/>
                    </a:moveTo>
                    <a:lnTo>
                      <a:pt x="50" y="986"/>
                    </a:lnTo>
                    <a:cubicBezTo>
                      <a:pt x="50" y="999"/>
                      <a:pt x="39" y="1011"/>
                      <a:pt x="25" y="1011"/>
                    </a:cubicBezTo>
                    <a:cubicBezTo>
                      <a:pt x="12" y="1011"/>
                      <a:pt x="0" y="999"/>
                      <a:pt x="0" y="986"/>
                    </a:cubicBezTo>
                    <a:cubicBezTo>
                      <a:pt x="0" y="972"/>
                      <a:pt x="12" y="961"/>
                      <a:pt x="25" y="961"/>
                    </a:cubicBezTo>
                    <a:cubicBezTo>
                      <a:pt x="39" y="961"/>
                      <a:pt x="50" y="972"/>
                      <a:pt x="50" y="986"/>
                    </a:cubicBezTo>
                    <a:close/>
                    <a:moveTo>
                      <a:pt x="50" y="1086"/>
                    </a:moveTo>
                    <a:lnTo>
                      <a:pt x="50" y="1086"/>
                    </a:lnTo>
                    <a:cubicBezTo>
                      <a:pt x="50" y="1100"/>
                      <a:pt x="39" y="1111"/>
                      <a:pt x="25" y="1111"/>
                    </a:cubicBezTo>
                    <a:cubicBezTo>
                      <a:pt x="12" y="1111"/>
                      <a:pt x="0" y="1100"/>
                      <a:pt x="0" y="1086"/>
                    </a:cubicBezTo>
                    <a:cubicBezTo>
                      <a:pt x="0" y="1072"/>
                      <a:pt x="12" y="1061"/>
                      <a:pt x="25" y="1061"/>
                    </a:cubicBezTo>
                    <a:cubicBezTo>
                      <a:pt x="39" y="1061"/>
                      <a:pt x="50" y="1072"/>
                      <a:pt x="50" y="1086"/>
                    </a:cubicBezTo>
                    <a:close/>
                    <a:moveTo>
                      <a:pt x="50" y="1186"/>
                    </a:moveTo>
                    <a:lnTo>
                      <a:pt x="50" y="1186"/>
                    </a:lnTo>
                    <a:cubicBezTo>
                      <a:pt x="50" y="1200"/>
                      <a:pt x="39" y="1211"/>
                      <a:pt x="25" y="1211"/>
                    </a:cubicBezTo>
                    <a:cubicBezTo>
                      <a:pt x="12" y="1211"/>
                      <a:pt x="0" y="1200"/>
                      <a:pt x="0" y="1186"/>
                    </a:cubicBezTo>
                    <a:cubicBezTo>
                      <a:pt x="0" y="1172"/>
                      <a:pt x="12" y="1161"/>
                      <a:pt x="25" y="1161"/>
                    </a:cubicBezTo>
                    <a:cubicBezTo>
                      <a:pt x="39" y="1161"/>
                      <a:pt x="50" y="1172"/>
                      <a:pt x="50" y="1186"/>
                    </a:cubicBezTo>
                    <a:close/>
                    <a:moveTo>
                      <a:pt x="50" y="1286"/>
                    </a:moveTo>
                    <a:lnTo>
                      <a:pt x="50" y="1286"/>
                    </a:lnTo>
                    <a:cubicBezTo>
                      <a:pt x="50" y="1300"/>
                      <a:pt x="39" y="1311"/>
                      <a:pt x="25" y="1311"/>
                    </a:cubicBezTo>
                    <a:cubicBezTo>
                      <a:pt x="12" y="1311"/>
                      <a:pt x="0" y="1300"/>
                      <a:pt x="0" y="1286"/>
                    </a:cubicBezTo>
                    <a:cubicBezTo>
                      <a:pt x="0" y="1272"/>
                      <a:pt x="12" y="1261"/>
                      <a:pt x="25" y="1261"/>
                    </a:cubicBezTo>
                    <a:cubicBezTo>
                      <a:pt x="39" y="1261"/>
                      <a:pt x="50" y="1272"/>
                      <a:pt x="50" y="1286"/>
                    </a:cubicBezTo>
                    <a:close/>
                    <a:moveTo>
                      <a:pt x="50" y="1386"/>
                    </a:moveTo>
                    <a:lnTo>
                      <a:pt x="50" y="1386"/>
                    </a:lnTo>
                    <a:cubicBezTo>
                      <a:pt x="50" y="1400"/>
                      <a:pt x="39" y="1411"/>
                      <a:pt x="25" y="1411"/>
                    </a:cubicBezTo>
                    <a:cubicBezTo>
                      <a:pt x="12" y="1411"/>
                      <a:pt x="0" y="1400"/>
                      <a:pt x="0" y="1386"/>
                    </a:cubicBezTo>
                    <a:cubicBezTo>
                      <a:pt x="0" y="1372"/>
                      <a:pt x="12" y="1361"/>
                      <a:pt x="25" y="1361"/>
                    </a:cubicBezTo>
                    <a:cubicBezTo>
                      <a:pt x="39" y="1361"/>
                      <a:pt x="50" y="1372"/>
                      <a:pt x="50" y="1386"/>
                    </a:cubicBezTo>
                    <a:close/>
                    <a:moveTo>
                      <a:pt x="50" y="1486"/>
                    </a:moveTo>
                    <a:lnTo>
                      <a:pt x="50" y="1486"/>
                    </a:lnTo>
                    <a:cubicBezTo>
                      <a:pt x="50" y="1500"/>
                      <a:pt x="39" y="1511"/>
                      <a:pt x="25" y="1511"/>
                    </a:cubicBezTo>
                    <a:cubicBezTo>
                      <a:pt x="12" y="1511"/>
                      <a:pt x="0" y="1500"/>
                      <a:pt x="0" y="1486"/>
                    </a:cubicBezTo>
                    <a:cubicBezTo>
                      <a:pt x="0" y="1472"/>
                      <a:pt x="12" y="1461"/>
                      <a:pt x="25" y="1461"/>
                    </a:cubicBezTo>
                    <a:cubicBezTo>
                      <a:pt x="39" y="1461"/>
                      <a:pt x="50" y="1472"/>
                      <a:pt x="50" y="1486"/>
                    </a:cubicBezTo>
                    <a:close/>
                    <a:moveTo>
                      <a:pt x="50" y="1586"/>
                    </a:moveTo>
                    <a:lnTo>
                      <a:pt x="50" y="1586"/>
                    </a:lnTo>
                    <a:cubicBezTo>
                      <a:pt x="50" y="1600"/>
                      <a:pt x="39" y="1611"/>
                      <a:pt x="25" y="1611"/>
                    </a:cubicBezTo>
                    <a:cubicBezTo>
                      <a:pt x="12" y="1611"/>
                      <a:pt x="0" y="1600"/>
                      <a:pt x="0" y="1586"/>
                    </a:cubicBezTo>
                    <a:cubicBezTo>
                      <a:pt x="0" y="1572"/>
                      <a:pt x="12" y="1561"/>
                      <a:pt x="25" y="1561"/>
                    </a:cubicBezTo>
                    <a:cubicBezTo>
                      <a:pt x="39" y="1561"/>
                      <a:pt x="50" y="1572"/>
                      <a:pt x="50" y="1586"/>
                    </a:cubicBezTo>
                    <a:close/>
                    <a:moveTo>
                      <a:pt x="50" y="1686"/>
                    </a:moveTo>
                    <a:lnTo>
                      <a:pt x="50" y="1686"/>
                    </a:lnTo>
                    <a:cubicBezTo>
                      <a:pt x="50" y="1700"/>
                      <a:pt x="39" y="1711"/>
                      <a:pt x="25" y="1711"/>
                    </a:cubicBezTo>
                    <a:cubicBezTo>
                      <a:pt x="12" y="1711"/>
                      <a:pt x="0" y="1700"/>
                      <a:pt x="0" y="1686"/>
                    </a:cubicBezTo>
                    <a:cubicBezTo>
                      <a:pt x="0" y="1672"/>
                      <a:pt x="12" y="1661"/>
                      <a:pt x="25" y="1661"/>
                    </a:cubicBezTo>
                    <a:cubicBezTo>
                      <a:pt x="39" y="1661"/>
                      <a:pt x="50" y="1672"/>
                      <a:pt x="50" y="1686"/>
                    </a:cubicBezTo>
                    <a:close/>
                    <a:moveTo>
                      <a:pt x="50" y="1786"/>
                    </a:moveTo>
                    <a:lnTo>
                      <a:pt x="50" y="1786"/>
                    </a:lnTo>
                    <a:cubicBezTo>
                      <a:pt x="50" y="1800"/>
                      <a:pt x="39" y="1811"/>
                      <a:pt x="25" y="1811"/>
                    </a:cubicBezTo>
                    <a:cubicBezTo>
                      <a:pt x="12" y="1811"/>
                      <a:pt x="0" y="1800"/>
                      <a:pt x="0" y="1786"/>
                    </a:cubicBezTo>
                    <a:cubicBezTo>
                      <a:pt x="0" y="1772"/>
                      <a:pt x="12" y="1761"/>
                      <a:pt x="25" y="1761"/>
                    </a:cubicBezTo>
                    <a:cubicBezTo>
                      <a:pt x="39" y="1761"/>
                      <a:pt x="50" y="1772"/>
                      <a:pt x="50" y="1786"/>
                    </a:cubicBezTo>
                    <a:close/>
                    <a:moveTo>
                      <a:pt x="50" y="1886"/>
                    </a:moveTo>
                    <a:lnTo>
                      <a:pt x="50" y="1886"/>
                    </a:lnTo>
                    <a:cubicBezTo>
                      <a:pt x="50" y="1900"/>
                      <a:pt x="39" y="1911"/>
                      <a:pt x="25" y="1911"/>
                    </a:cubicBezTo>
                    <a:cubicBezTo>
                      <a:pt x="12" y="1911"/>
                      <a:pt x="0" y="1900"/>
                      <a:pt x="0" y="1886"/>
                    </a:cubicBezTo>
                    <a:cubicBezTo>
                      <a:pt x="0" y="1872"/>
                      <a:pt x="12" y="1861"/>
                      <a:pt x="25" y="1861"/>
                    </a:cubicBezTo>
                    <a:cubicBezTo>
                      <a:pt x="39" y="1861"/>
                      <a:pt x="50" y="1872"/>
                      <a:pt x="50" y="1886"/>
                    </a:cubicBezTo>
                    <a:close/>
                    <a:moveTo>
                      <a:pt x="50" y="1986"/>
                    </a:moveTo>
                    <a:lnTo>
                      <a:pt x="50" y="1986"/>
                    </a:lnTo>
                    <a:cubicBezTo>
                      <a:pt x="50" y="2000"/>
                      <a:pt x="39" y="2011"/>
                      <a:pt x="25" y="2011"/>
                    </a:cubicBezTo>
                    <a:cubicBezTo>
                      <a:pt x="12" y="2011"/>
                      <a:pt x="0" y="2000"/>
                      <a:pt x="0" y="1986"/>
                    </a:cubicBezTo>
                    <a:cubicBezTo>
                      <a:pt x="0" y="1972"/>
                      <a:pt x="12" y="1961"/>
                      <a:pt x="25" y="1961"/>
                    </a:cubicBezTo>
                    <a:cubicBezTo>
                      <a:pt x="39" y="1961"/>
                      <a:pt x="50" y="1972"/>
                      <a:pt x="50" y="1986"/>
                    </a:cubicBezTo>
                    <a:close/>
                    <a:moveTo>
                      <a:pt x="50" y="2086"/>
                    </a:moveTo>
                    <a:lnTo>
                      <a:pt x="50" y="2086"/>
                    </a:lnTo>
                    <a:cubicBezTo>
                      <a:pt x="50" y="2100"/>
                      <a:pt x="39" y="2111"/>
                      <a:pt x="25" y="2111"/>
                    </a:cubicBezTo>
                    <a:cubicBezTo>
                      <a:pt x="12" y="2111"/>
                      <a:pt x="0" y="2100"/>
                      <a:pt x="0" y="2086"/>
                    </a:cubicBezTo>
                    <a:cubicBezTo>
                      <a:pt x="0" y="2072"/>
                      <a:pt x="12" y="2061"/>
                      <a:pt x="25" y="2061"/>
                    </a:cubicBezTo>
                    <a:cubicBezTo>
                      <a:pt x="39" y="2061"/>
                      <a:pt x="50" y="2072"/>
                      <a:pt x="50" y="2086"/>
                    </a:cubicBezTo>
                    <a:close/>
                    <a:moveTo>
                      <a:pt x="50" y="2186"/>
                    </a:moveTo>
                    <a:lnTo>
                      <a:pt x="50" y="2186"/>
                    </a:lnTo>
                    <a:cubicBezTo>
                      <a:pt x="50" y="2200"/>
                      <a:pt x="39" y="2211"/>
                      <a:pt x="25" y="2211"/>
                    </a:cubicBezTo>
                    <a:cubicBezTo>
                      <a:pt x="12" y="2211"/>
                      <a:pt x="0" y="2200"/>
                      <a:pt x="0" y="2186"/>
                    </a:cubicBezTo>
                    <a:cubicBezTo>
                      <a:pt x="0" y="2172"/>
                      <a:pt x="12" y="2161"/>
                      <a:pt x="25" y="2161"/>
                    </a:cubicBezTo>
                    <a:cubicBezTo>
                      <a:pt x="39" y="2161"/>
                      <a:pt x="50" y="2172"/>
                      <a:pt x="50" y="2186"/>
                    </a:cubicBezTo>
                    <a:close/>
                    <a:moveTo>
                      <a:pt x="50" y="2286"/>
                    </a:moveTo>
                    <a:lnTo>
                      <a:pt x="50" y="2286"/>
                    </a:lnTo>
                    <a:cubicBezTo>
                      <a:pt x="50" y="2300"/>
                      <a:pt x="39" y="2311"/>
                      <a:pt x="25" y="2311"/>
                    </a:cubicBezTo>
                    <a:cubicBezTo>
                      <a:pt x="12" y="2311"/>
                      <a:pt x="0" y="2300"/>
                      <a:pt x="0" y="2286"/>
                    </a:cubicBezTo>
                    <a:cubicBezTo>
                      <a:pt x="0" y="2272"/>
                      <a:pt x="12" y="2261"/>
                      <a:pt x="25" y="2261"/>
                    </a:cubicBezTo>
                    <a:cubicBezTo>
                      <a:pt x="39" y="2261"/>
                      <a:pt x="50" y="2272"/>
                      <a:pt x="50" y="2286"/>
                    </a:cubicBezTo>
                    <a:close/>
                    <a:moveTo>
                      <a:pt x="50" y="2386"/>
                    </a:moveTo>
                    <a:lnTo>
                      <a:pt x="50" y="2386"/>
                    </a:lnTo>
                    <a:cubicBezTo>
                      <a:pt x="50" y="2400"/>
                      <a:pt x="39" y="2411"/>
                      <a:pt x="25" y="2411"/>
                    </a:cubicBezTo>
                    <a:cubicBezTo>
                      <a:pt x="12" y="2411"/>
                      <a:pt x="0" y="2400"/>
                      <a:pt x="0" y="2386"/>
                    </a:cubicBezTo>
                    <a:cubicBezTo>
                      <a:pt x="0" y="2372"/>
                      <a:pt x="12" y="2361"/>
                      <a:pt x="25" y="2361"/>
                    </a:cubicBezTo>
                    <a:cubicBezTo>
                      <a:pt x="39" y="2361"/>
                      <a:pt x="50" y="2372"/>
                      <a:pt x="50" y="2386"/>
                    </a:cubicBezTo>
                    <a:close/>
                    <a:moveTo>
                      <a:pt x="50" y="2486"/>
                    </a:moveTo>
                    <a:lnTo>
                      <a:pt x="50" y="2486"/>
                    </a:lnTo>
                    <a:cubicBezTo>
                      <a:pt x="50" y="2500"/>
                      <a:pt x="39" y="2511"/>
                      <a:pt x="25" y="2511"/>
                    </a:cubicBezTo>
                    <a:cubicBezTo>
                      <a:pt x="12" y="2511"/>
                      <a:pt x="0" y="2500"/>
                      <a:pt x="0" y="2486"/>
                    </a:cubicBezTo>
                    <a:cubicBezTo>
                      <a:pt x="0" y="2473"/>
                      <a:pt x="12" y="2461"/>
                      <a:pt x="25" y="2461"/>
                    </a:cubicBezTo>
                    <a:cubicBezTo>
                      <a:pt x="39" y="2461"/>
                      <a:pt x="50" y="2473"/>
                      <a:pt x="50" y="2486"/>
                    </a:cubicBezTo>
                    <a:close/>
                    <a:moveTo>
                      <a:pt x="50" y="2586"/>
                    </a:moveTo>
                    <a:lnTo>
                      <a:pt x="50" y="2586"/>
                    </a:lnTo>
                    <a:cubicBezTo>
                      <a:pt x="50" y="2600"/>
                      <a:pt x="39" y="2611"/>
                      <a:pt x="25" y="2611"/>
                    </a:cubicBezTo>
                    <a:cubicBezTo>
                      <a:pt x="12" y="2611"/>
                      <a:pt x="0" y="2600"/>
                      <a:pt x="0" y="2586"/>
                    </a:cubicBezTo>
                    <a:cubicBezTo>
                      <a:pt x="0" y="2573"/>
                      <a:pt x="12" y="2561"/>
                      <a:pt x="25" y="2561"/>
                    </a:cubicBezTo>
                    <a:cubicBezTo>
                      <a:pt x="39" y="2561"/>
                      <a:pt x="50" y="2573"/>
                      <a:pt x="50" y="2586"/>
                    </a:cubicBezTo>
                    <a:close/>
                    <a:moveTo>
                      <a:pt x="50" y="2686"/>
                    </a:moveTo>
                    <a:lnTo>
                      <a:pt x="50" y="2686"/>
                    </a:lnTo>
                    <a:cubicBezTo>
                      <a:pt x="50" y="2700"/>
                      <a:pt x="39" y="2711"/>
                      <a:pt x="25" y="2711"/>
                    </a:cubicBezTo>
                    <a:cubicBezTo>
                      <a:pt x="12" y="2711"/>
                      <a:pt x="0" y="2700"/>
                      <a:pt x="0" y="2686"/>
                    </a:cubicBezTo>
                    <a:cubicBezTo>
                      <a:pt x="0" y="2673"/>
                      <a:pt x="12" y="2661"/>
                      <a:pt x="25" y="2661"/>
                    </a:cubicBezTo>
                    <a:cubicBezTo>
                      <a:pt x="39" y="2661"/>
                      <a:pt x="50" y="2673"/>
                      <a:pt x="50" y="2686"/>
                    </a:cubicBezTo>
                    <a:close/>
                    <a:moveTo>
                      <a:pt x="50" y="2786"/>
                    </a:moveTo>
                    <a:lnTo>
                      <a:pt x="50" y="2787"/>
                    </a:lnTo>
                    <a:cubicBezTo>
                      <a:pt x="50" y="2800"/>
                      <a:pt x="39" y="2812"/>
                      <a:pt x="25" y="2812"/>
                    </a:cubicBezTo>
                    <a:cubicBezTo>
                      <a:pt x="12" y="2812"/>
                      <a:pt x="0" y="2800"/>
                      <a:pt x="0" y="2787"/>
                    </a:cubicBezTo>
                    <a:lnTo>
                      <a:pt x="0" y="2786"/>
                    </a:lnTo>
                    <a:cubicBezTo>
                      <a:pt x="0" y="2773"/>
                      <a:pt x="12" y="2761"/>
                      <a:pt x="25" y="2761"/>
                    </a:cubicBezTo>
                    <a:cubicBezTo>
                      <a:pt x="39" y="2761"/>
                      <a:pt x="50" y="2773"/>
                      <a:pt x="50" y="2786"/>
                    </a:cubicBezTo>
                    <a:close/>
                    <a:moveTo>
                      <a:pt x="50" y="2887"/>
                    </a:moveTo>
                    <a:lnTo>
                      <a:pt x="50" y="2887"/>
                    </a:lnTo>
                    <a:cubicBezTo>
                      <a:pt x="50" y="2900"/>
                      <a:pt x="39" y="2912"/>
                      <a:pt x="25" y="2912"/>
                    </a:cubicBezTo>
                    <a:cubicBezTo>
                      <a:pt x="12" y="2912"/>
                      <a:pt x="0" y="2900"/>
                      <a:pt x="0" y="2887"/>
                    </a:cubicBezTo>
                    <a:cubicBezTo>
                      <a:pt x="0" y="2873"/>
                      <a:pt x="12" y="2862"/>
                      <a:pt x="25" y="2862"/>
                    </a:cubicBezTo>
                    <a:cubicBezTo>
                      <a:pt x="39" y="2862"/>
                      <a:pt x="50" y="2873"/>
                      <a:pt x="50" y="2887"/>
                    </a:cubicBezTo>
                    <a:close/>
                    <a:moveTo>
                      <a:pt x="50" y="2987"/>
                    </a:moveTo>
                    <a:lnTo>
                      <a:pt x="50" y="2987"/>
                    </a:lnTo>
                    <a:cubicBezTo>
                      <a:pt x="50" y="3000"/>
                      <a:pt x="39" y="3012"/>
                      <a:pt x="25" y="3012"/>
                    </a:cubicBezTo>
                    <a:cubicBezTo>
                      <a:pt x="12" y="3012"/>
                      <a:pt x="0" y="3000"/>
                      <a:pt x="0" y="2987"/>
                    </a:cubicBezTo>
                    <a:cubicBezTo>
                      <a:pt x="0" y="2973"/>
                      <a:pt x="12" y="2962"/>
                      <a:pt x="25" y="2962"/>
                    </a:cubicBezTo>
                    <a:cubicBezTo>
                      <a:pt x="39" y="2962"/>
                      <a:pt x="50" y="2973"/>
                      <a:pt x="50" y="2987"/>
                    </a:cubicBezTo>
                    <a:close/>
                    <a:moveTo>
                      <a:pt x="50" y="3087"/>
                    </a:moveTo>
                    <a:lnTo>
                      <a:pt x="50" y="3087"/>
                    </a:lnTo>
                    <a:cubicBezTo>
                      <a:pt x="50" y="3100"/>
                      <a:pt x="39" y="3112"/>
                      <a:pt x="25" y="3112"/>
                    </a:cubicBezTo>
                    <a:cubicBezTo>
                      <a:pt x="12" y="3112"/>
                      <a:pt x="0" y="3100"/>
                      <a:pt x="0" y="3087"/>
                    </a:cubicBezTo>
                    <a:cubicBezTo>
                      <a:pt x="0" y="3073"/>
                      <a:pt x="12" y="3062"/>
                      <a:pt x="25" y="3062"/>
                    </a:cubicBezTo>
                    <a:cubicBezTo>
                      <a:pt x="39" y="3062"/>
                      <a:pt x="50" y="3073"/>
                      <a:pt x="50" y="3087"/>
                    </a:cubicBezTo>
                    <a:close/>
                    <a:moveTo>
                      <a:pt x="50" y="3187"/>
                    </a:moveTo>
                    <a:lnTo>
                      <a:pt x="50" y="3187"/>
                    </a:lnTo>
                    <a:cubicBezTo>
                      <a:pt x="50" y="3201"/>
                      <a:pt x="39" y="3212"/>
                      <a:pt x="25" y="3212"/>
                    </a:cubicBezTo>
                    <a:cubicBezTo>
                      <a:pt x="12" y="3212"/>
                      <a:pt x="0" y="3201"/>
                      <a:pt x="0" y="3187"/>
                    </a:cubicBezTo>
                    <a:cubicBezTo>
                      <a:pt x="0" y="3173"/>
                      <a:pt x="12" y="3162"/>
                      <a:pt x="25" y="3162"/>
                    </a:cubicBezTo>
                    <a:cubicBezTo>
                      <a:pt x="39" y="3162"/>
                      <a:pt x="50" y="3173"/>
                      <a:pt x="50" y="3187"/>
                    </a:cubicBezTo>
                    <a:close/>
                    <a:moveTo>
                      <a:pt x="50" y="3287"/>
                    </a:moveTo>
                    <a:lnTo>
                      <a:pt x="50" y="3287"/>
                    </a:lnTo>
                    <a:cubicBezTo>
                      <a:pt x="50" y="3301"/>
                      <a:pt x="39" y="3312"/>
                      <a:pt x="25" y="3312"/>
                    </a:cubicBezTo>
                    <a:cubicBezTo>
                      <a:pt x="12" y="3312"/>
                      <a:pt x="0" y="3301"/>
                      <a:pt x="0" y="3287"/>
                    </a:cubicBezTo>
                    <a:cubicBezTo>
                      <a:pt x="0" y="3273"/>
                      <a:pt x="12" y="3262"/>
                      <a:pt x="25" y="3262"/>
                    </a:cubicBezTo>
                    <a:cubicBezTo>
                      <a:pt x="39" y="3262"/>
                      <a:pt x="50" y="3273"/>
                      <a:pt x="50" y="3287"/>
                    </a:cubicBezTo>
                    <a:close/>
                    <a:moveTo>
                      <a:pt x="50" y="3387"/>
                    </a:moveTo>
                    <a:lnTo>
                      <a:pt x="50" y="3387"/>
                    </a:lnTo>
                    <a:cubicBezTo>
                      <a:pt x="50" y="3401"/>
                      <a:pt x="39" y="3412"/>
                      <a:pt x="25" y="3412"/>
                    </a:cubicBezTo>
                    <a:cubicBezTo>
                      <a:pt x="12" y="3412"/>
                      <a:pt x="0" y="3401"/>
                      <a:pt x="0" y="3387"/>
                    </a:cubicBezTo>
                    <a:cubicBezTo>
                      <a:pt x="0" y="3373"/>
                      <a:pt x="12" y="3362"/>
                      <a:pt x="25" y="3362"/>
                    </a:cubicBezTo>
                    <a:cubicBezTo>
                      <a:pt x="39" y="3362"/>
                      <a:pt x="50" y="3373"/>
                      <a:pt x="50" y="3387"/>
                    </a:cubicBezTo>
                    <a:close/>
                    <a:moveTo>
                      <a:pt x="50" y="3487"/>
                    </a:moveTo>
                    <a:lnTo>
                      <a:pt x="50" y="3487"/>
                    </a:lnTo>
                    <a:cubicBezTo>
                      <a:pt x="50" y="3501"/>
                      <a:pt x="39" y="3512"/>
                      <a:pt x="25" y="3512"/>
                    </a:cubicBezTo>
                    <a:cubicBezTo>
                      <a:pt x="12" y="3512"/>
                      <a:pt x="0" y="3501"/>
                      <a:pt x="0" y="3487"/>
                    </a:cubicBezTo>
                    <a:cubicBezTo>
                      <a:pt x="0" y="3473"/>
                      <a:pt x="12" y="3462"/>
                      <a:pt x="25" y="3462"/>
                    </a:cubicBezTo>
                    <a:cubicBezTo>
                      <a:pt x="39" y="3462"/>
                      <a:pt x="50" y="3473"/>
                      <a:pt x="50" y="3487"/>
                    </a:cubicBezTo>
                    <a:close/>
                    <a:moveTo>
                      <a:pt x="50" y="3587"/>
                    </a:moveTo>
                    <a:lnTo>
                      <a:pt x="50" y="3587"/>
                    </a:lnTo>
                    <a:cubicBezTo>
                      <a:pt x="50" y="3601"/>
                      <a:pt x="39" y="3612"/>
                      <a:pt x="25" y="3612"/>
                    </a:cubicBezTo>
                    <a:cubicBezTo>
                      <a:pt x="12" y="3612"/>
                      <a:pt x="0" y="3601"/>
                      <a:pt x="0" y="3587"/>
                    </a:cubicBezTo>
                    <a:cubicBezTo>
                      <a:pt x="0" y="3573"/>
                      <a:pt x="12" y="3562"/>
                      <a:pt x="25" y="3562"/>
                    </a:cubicBezTo>
                    <a:cubicBezTo>
                      <a:pt x="39" y="3562"/>
                      <a:pt x="50" y="3573"/>
                      <a:pt x="50" y="3587"/>
                    </a:cubicBezTo>
                    <a:close/>
                    <a:moveTo>
                      <a:pt x="50" y="3687"/>
                    </a:moveTo>
                    <a:lnTo>
                      <a:pt x="50" y="3687"/>
                    </a:lnTo>
                    <a:cubicBezTo>
                      <a:pt x="50" y="3701"/>
                      <a:pt x="39" y="3712"/>
                      <a:pt x="25" y="3712"/>
                    </a:cubicBezTo>
                    <a:cubicBezTo>
                      <a:pt x="12" y="3712"/>
                      <a:pt x="0" y="3701"/>
                      <a:pt x="0" y="3687"/>
                    </a:cubicBezTo>
                    <a:cubicBezTo>
                      <a:pt x="0" y="3673"/>
                      <a:pt x="12" y="3662"/>
                      <a:pt x="25" y="3662"/>
                    </a:cubicBezTo>
                    <a:cubicBezTo>
                      <a:pt x="39" y="3662"/>
                      <a:pt x="50" y="3673"/>
                      <a:pt x="50" y="3687"/>
                    </a:cubicBezTo>
                    <a:close/>
                    <a:moveTo>
                      <a:pt x="50" y="3787"/>
                    </a:moveTo>
                    <a:lnTo>
                      <a:pt x="50" y="3787"/>
                    </a:lnTo>
                    <a:cubicBezTo>
                      <a:pt x="50" y="3801"/>
                      <a:pt x="39" y="3812"/>
                      <a:pt x="25" y="3812"/>
                    </a:cubicBezTo>
                    <a:cubicBezTo>
                      <a:pt x="12" y="3812"/>
                      <a:pt x="0" y="3801"/>
                      <a:pt x="0" y="3787"/>
                    </a:cubicBezTo>
                    <a:cubicBezTo>
                      <a:pt x="0" y="3773"/>
                      <a:pt x="12" y="3762"/>
                      <a:pt x="25" y="3762"/>
                    </a:cubicBezTo>
                    <a:cubicBezTo>
                      <a:pt x="39" y="3762"/>
                      <a:pt x="50" y="3773"/>
                      <a:pt x="50" y="3787"/>
                    </a:cubicBezTo>
                    <a:close/>
                    <a:moveTo>
                      <a:pt x="50" y="3887"/>
                    </a:moveTo>
                    <a:lnTo>
                      <a:pt x="50" y="3887"/>
                    </a:lnTo>
                    <a:cubicBezTo>
                      <a:pt x="50" y="3901"/>
                      <a:pt x="39" y="3912"/>
                      <a:pt x="25" y="3912"/>
                    </a:cubicBezTo>
                    <a:cubicBezTo>
                      <a:pt x="12" y="3912"/>
                      <a:pt x="0" y="3901"/>
                      <a:pt x="0" y="3887"/>
                    </a:cubicBezTo>
                    <a:cubicBezTo>
                      <a:pt x="0" y="3873"/>
                      <a:pt x="12" y="3862"/>
                      <a:pt x="25" y="3862"/>
                    </a:cubicBezTo>
                    <a:cubicBezTo>
                      <a:pt x="39" y="3862"/>
                      <a:pt x="50" y="3873"/>
                      <a:pt x="50" y="3887"/>
                    </a:cubicBezTo>
                    <a:close/>
                    <a:moveTo>
                      <a:pt x="50" y="3987"/>
                    </a:moveTo>
                    <a:lnTo>
                      <a:pt x="50" y="3987"/>
                    </a:lnTo>
                    <a:cubicBezTo>
                      <a:pt x="50" y="4001"/>
                      <a:pt x="39" y="4012"/>
                      <a:pt x="25" y="4012"/>
                    </a:cubicBezTo>
                    <a:cubicBezTo>
                      <a:pt x="12" y="4012"/>
                      <a:pt x="0" y="4001"/>
                      <a:pt x="0" y="3987"/>
                    </a:cubicBezTo>
                    <a:cubicBezTo>
                      <a:pt x="0" y="3973"/>
                      <a:pt x="12" y="3962"/>
                      <a:pt x="25" y="3962"/>
                    </a:cubicBezTo>
                    <a:cubicBezTo>
                      <a:pt x="39" y="3962"/>
                      <a:pt x="50" y="3973"/>
                      <a:pt x="50" y="3987"/>
                    </a:cubicBezTo>
                    <a:close/>
                    <a:moveTo>
                      <a:pt x="50" y="4087"/>
                    </a:moveTo>
                    <a:lnTo>
                      <a:pt x="50" y="4087"/>
                    </a:lnTo>
                    <a:cubicBezTo>
                      <a:pt x="50" y="4101"/>
                      <a:pt x="39" y="4112"/>
                      <a:pt x="25" y="4112"/>
                    </a:cubicBezTo>
                    <a:cubicBezTo>
                      <a:pt x="12" y="4112"/>
                      <a:pt x="0" y="4101"/>
                      <a:pt x="0" y="4087"/>
                    </a:cubicBezTo>
                    <a:cubicBezTo>
                      <a:pt x="0" y="4073"/>
                      <a:pt x="12" y="4062"/>
                      <a:pt x="25" y="4062"/>
                    </a:cubicBezTo>
                    <a:cubicBezTo>
                      <a:pt x="39" y="4062"/>
                      <a:pt x="50" y="4073"/>
                      <a:pt x="50" y="4087"/>
                    </a:cubicBezTo>
                    <a:close/>
                    <a:moveTo>
                      <a:pt x="50" y="4187"/>
                    </a:moveTo>
                    <a:lnTo>
                      <a:pt x="50" y="4187"/>
                    </a:lnTo>
                    <a:cubicBezTo>
                      <a:pt x="50" y="4201"/>
                      <a:pt x="39" y="4212"/>
                      <a:pt x="25" y="4212"/>
                    </a:cubicBezTo>
                    <a:cubicBezTo>
                      <a:pt x="12" y="4212"/>
                      <a:pt x="0" y="4201"/>
                      <a:pt x="0" y="4187"/>
                    </a:cubicBezTo>
                    <a:cubicBezTo>
                      <a:pt x="0" y="4173"/>
                      <a:pt x="12" y="4162"/>
                      <a:pt x="25" y="4162"/>
                    </a:cubicBezTo>
                    <a:cubicBezTo>
                      <a:pt x="39" y="4162"/>
                      <a:pt x="50" y="4173"/>
                      <a:pt x="50" y="4187"/>
                    </a:cubicBezTo>
                    <a:close/>
                    <a:moveTo>
                      <a:pt x="50" y="4287"/>
                    </a:moveTo>
                    <a:lnTo>
                      <a:pt x="50" y="4287"/>
                    </a:lnTo>
                    <a:cubicBezTo>
                      <a:pt x="50" y="4301"/>
                      <a:pt x="39" y="4312"/>
                      <a:pt x="25" y="4312"/>
                    </a:cubicBezTo>
                    <a:cubicBezTo>
                      <a:pt x="12" y="4312"/>
                      <a:pt x="0" y="4301"/>
                      <a:pt x="0" y="4287"/>
                    </a:cubicBezTo>
                    <a:cubicBezTo>
                      <a:pt x="0" y="4273"/>
                      <a:pt x="12" y="4262"/>
                      <a:pt x="25" y="4262"/>
                    </a:cubicBezTo>
                    <a:cubicBezTo>
                      <a:pt x="39" y="4262"/>
                      <a:pt x="50" y="4273"/>
                      <a:pt x="50" y="4287"/>
                    </a:cubicBezTo>
                    <a:close/>
                    <a:moveTo>
                      <a:pt x="50" y="4387"/>
                    </a:moveTo>
                    <a:lnTo>
                      <a:pt x="50" y="4387"/>
                    </a:lnTo>
                    <a:cubicBezTo>
                      <a:pt x="50" y="4401"/>
                      <a:pt x="39" y="4412"/>
                      <a:pt x="25" y="4412"/>
                    </a:cubicBezTo>
                    <a:cubicBezTo>
                      <a:pt x="12" y="4412"/>
                      <a:pt x="0" y="4401"/>
                      <a:pt x="0" y="4387"/>
                    </a:cubicBezTo>
                    <a:cubicBezTo>
                      <a:pt x="0" y="4373"/>
                      <a:pt x="12" y="4362"/>
                      <a:pt x="25" y="4362"/>
                    </a:cubicBezTo>
                    <a:cubicBezTo>
                      <a:pt x="39" y="4362"/>
                      <a:pt x="50" y="4373"/>
                      <a:pt x="50" y="4387"/>
                    </a:cubicBezTo>
                    <a:close/>
                    <a:moveTo>
                      <a:pt x="50" y="4487"/>
                    </a:moveTo>
                    <a:lnTo>
                      <a:pt x="50" y="4487"/>
                    </a:lnTo>
                    <a:cubicBezTo>
                      <a:pt x="50" y="4501"/>
                      <a:pt x="39" y="4512"/>
                      <a:pt x="25" y="4512"/>
                    </a:cubicBezTo>
                    <a:cubicBezTo>
                      <a:pt x="12" y="4512"/>
                      <a:pt x="0" y="4501"/>
                      <a:pt x="0" y="4487"/>
                    </a:cubicBezTo>
                    <a:cubicBezTo>
                      <a:pt x="0" y="4474"/>
                      <a:pt x="12" y="4462"/>
                      <a:pt x="25" y="4462"/>
                    </a:cubicBezTo>
                    <a:cubicBezTo>
                      <a:pt x="39" y="4462"/>
                      <a:pt x="50" y="4474"/>
                      <a:pt x="50" y="4487"/>
                    </a:cubicBezTo>
                    <a:close/>
                    <a:moveTo>
                      <a:pt x="50" y="4587"/>
                    </a:moveTo>
                    <a:lnTo>
                      <a:pt x="50" y="4587"/>
                    </a:lnTo>
                    <a:cubicBezTo>
                      <a:pt x="50" y="4601"/>
                      <a:pt x="39" y="4612"/>
                      <a:pt x="25" y="4612"/>
                    </a:cubicBezTo>
                    <a:cubicBezTo>
                      <a:pt x="12" y="4612"/>
                      <a:pt x="0" y="4601"/>
                      <a:pt x="0" y="4587"/>
                    </a:cubicBezTo>
                    <a:cubicBezTo>
                      <a:pt x="0" y="4574"/>
                      <a:pt x="12" y="4562"/>
                      <a:pt x="25" y="4562"/>
                    </a:cubicBezTo>
                    <a:cubicBezTo>
                      <a:pt x="39" y="4562"/>
                      <a:pt x="50" y="4574"/>
                      <a:pt x="50" y="4587"/>
                    </a:cubicBezTo>
                    <a:close/>
                    <a:moveTo>
                      <a:pt x="50" y="4687"/>
                    </a:moveTo>
                    <a:lnTo>
                      <a:pt x="50" y="4688"/>
                    </a:lnTo>
                    <a:cubicBezTo>
                      <a:pt x="50" y="4701"/>
                      <a:pt x="39" y="4713"/>
                      <a:pt x="25" y="4713"/>
                    </a:cubicBezTo>
                    <a:cubicBezTo>
                      <a:pt x="12" y="4713"/>
                      <a:pt x="0" y="4701"/>
                      <a:pt x="0" y="4688"/>
                    </a:cubicBezTo>
                    <a:lnTo>
                      <a:pt x="0" y="4687"/>
                    </a:lnTo>
                    <a:cubicBezTo>
                      <a:pt x="0" y="4674"/>
                      <a:pt x="12" y="4662"/>
                      <a:pt x="25" y="4662"/>
                    </a:cubicBezTo>
                    <a:cubicBezTo>
                      <a:pt x="39" y="4662"/>
                      <a:pt x="50" y="4674"/>
                      <a:pt x="50" y="4687"/>
                    </a:cubicBezTo>
                    <a:close/>
                    <a:moveTo>
                      <a:pt x="50" y="4788"/>
                    </a:moveTo>
                    <a:lnTo>
                      <a:pt x="50" y="4788"/>
                    </a:lnTo>
                    <a:cubicBezTo>
                      <a:pt x="50" y="4801"/>
                      <a:pt x="39" y="4813"/>
                      <a:pt x="25" y="4813"/>
                    </a:cubicBezTo>
                    <a:cubicBezTo>
                      <a:pt x="12" y="4813"/>
                      <a:pt x="0" y="4801"/>
                      <a:pt x="0" y="4788"/>
                    </a:cubicBezTo>
                    <a:cubicBezTo>
                      <a:pt x="0" y="4774"/>
                      <a:pt x="12" y="4763"/>
                      <a:pt x="25" y="4763"/>
                    </a:cubicBezTo>
                    <a:cubicBezTo>
                      <a:pt x="39" y="4763"/>
                      <a:pt x="50" y="4774"/>
                      <a:pt x="50" y="4788"/>
                    </a:cubicBezTo>
                    <a:close/>
                    <a:moveTo>
                      <a:pt x="50" y="4888"/>
                    </a:moveTo>
                    <a:lnTo>
                      <a:pt x="50" y="4888"/>
                    </a:lnTo>
                    <a:cubicBezTo>
                      <a:pt x="50" y="4901"/>
                      <a:pt x="39" y="4913"/>
                      <a:pt x="25" y="4913"/>
                    </a:cubicBezTo>
                    <a:cubicBezTo>
                      <a:pt x="12" y="4913"/>
                      <a:pt x="0" y="4901"/>
                      <a:pt x="0" y="4888"/>
                    </a:cubicBezTo>
                    <a:cubicBezTo>
                      <a:pt x="0" y="4874"/>
                      <a:pt x="12" y="4863"/>
                      <a:pt x="25" y="4863"/>
                    </a:cubicBezTo>
                    <a:cubicBezTo>
                      <a:pt x="39" y="4863"/>
                      <a:pt x="50" y="4874"/>
                      <a:pt x="50" y="4888"/>
                    </a:cubicBezTo>
                    <a:close/>
                    <a:moveTo>
                      <a:pt x="63" y="4925"/>
                    </a:moveTo>
                    <a:lnTo>
                      <a:pt x="63" y="4925"/>
                    </a:lnTo>
                    <a:cubicBezTo>
                      <a:pt x="76" y="4925"/>
                      <a:pt x="88" y="4937"/>
                      <a:pt x="88" y="4950"/>
                    </a:cubicBezTo>
                    <a:cubicBezTo>
                      <a:pt x="88" y="4964"/>
                      <a:pt x="76" y="4975"/>
                      <a:pt x="63" y="4975"/>
                    </a:cubicBezTo>
                    <a:cubicBezTo>
                      <a:pt x="49" y="4975"/>
                      <a:pt x="38" y="4964"/>
                      <a:pt x="38" y="4950"/>
                    </a:cubicBezTo>
                    <a:cubicBezTo>
                      <a:pt x="38" y="4937"/>
                      <a:pt x="49" y="4925"/>
                      <a:pt x="63" y="4925"/>
                    </a:cubicBezTo>
                    <a:close/>
                    <a:moveTo>
                      <a:pt x="163" y="4925"/>
                    </a:moveTo>
                    <a:lnTo>
                      <a:pt x="163" y="4925"/>
                    </a:lnTo>
                    <a:cubicBezTo>
                      <a:pt x="177" y="4925"/>
                      <a:pt x="188" y="4937"/>
                      <a:pt x="188" y="4950"/>
                    </a:cubicBezTo>
                    <a:cubicBezTo>
                      <a:pt x="188" y="4964"/>
                      <a:pt x="177" y="4975"/>
                      <a:pt x="163" y="4975"/>
                    </a:cubicBezTo>
                    <a:cubicBezTo>
                      <a:pt x="149" y="4975"/>
                      <a:pt x="138" y="4964"/>
                      <a:pt x="138" y="4950"/>
                    </a:cubicBezTo>
                    <a:cubicBezTo>
                      <a:pt x="138" y="4937"/>
                      <a:pt x="149" y="4925"/>
                      <a:pt x="163" y="4925"/>
                    </a:cubicBezTo>
                    <a:close/>
                    <a:moveTo>
                      <a:pt x="263" y="4925"/>
                    </a:moveTo>
                    <a:lnTo>
                      <a:pt x="263" y="4925"/>
                    </a:lnTo>
                    <a:cubicBezTo>
                      <a:pt x="277" y="4925"/>
                      <a:pt x="288" y="4937"/>
                      <a:pt x="288" y="4950"/>
                    </a:cubicBezTo>
                    <a:cubicBezTo>
                      <a:pt x="288" y="4964"/>
                      <a:pt x="277" y="4975"/>
                      <a:pt x="263" y="4975"/>
                    </a:cubicBezTo>
                    <a:cubicBezTo>
                      <a:pt x="249" y="4975"/>
                      <a:pt x="238" y="4964"/>
                      <a:pt x="238" y="4950"/>
                    </a:cubicBezTo>
                    <a:cubicBezTo>
                      <a:pt x="238" y="4937"/>
                      <a:pt x="249" y="4925"/>
                      <a:pt x="263" y="4925"/>
                    </a:cubicBezTo>
                    <a:close/>
                    <a:moveTo>
                      <a:pt x="363" y="4925"/>
                    </a:moveTo>
                    <a:lnTo>
                      <a:pt x="363" y="4925"/>
                    </a:lnTo>
                    <a:cubicBezTo>
                      <a:pt x="377" y="4925"/>
                      <a:pt x="388" y="4937"/>
                      <a:pt x="388" y="4950"/>
                    </a:cubicBezTo>
                    <a:cubicBezTo>
                      <a:pt x="388" y="4964"/>
                      <a:pt x="377" y="4975"/>
                      <a:pt x="363" y="4975"/>
                    </a:cubicBezTo>
                    <a:cubicBezTo>
                      <a:pt x="349" y="4975"/>
                      <a:pt x="338" y="4964"/>
                      <a:pt x="338" y="4950"/>
                    </a:cubicBezTo>
                    <a:cubicBezTo>
                      <a:pt x="338" y="4937"/>
                      <a:pt x="349" y="4925"/>
                      <a:pt x="363" y="4925"/>
                    </a:cubicBezTo>
                    <a:close/>
                    <a:moveTo>
                      <a:pt x="463" y="4925"/>
                    </a:moveTo>
                    <a:lnTo>
                      <a:pt x="463" y="4925"/>
                    </a:lnTo>
                    <a:cubicBezTo>
                      <a:pt x="477" y="4925"/>
                      <a:pt x="488" y="4937"/>
                      <a:pt x="488" y="4950"/>
                    </a:cubicBezTo>
                    <a:cubicBezTo>
                      <a:pt x="488" y="4964"/>
                      <a:pt x="477" y="4975"/>
                      <a:pt x="463" y="4975"/>
                    </a:cubicBezTo>
                    <a:cubicBezTo>
                      <a:pt x="449" y="4975"/>
                      <a:pt x="438" y="4964"/>
                      <a:pt x="438" y="4950"/>
                    </a:cubicBezTo>
                    <a:cubicBezTo>
                      <a:pt x="438" y="4937"/>
                      <a:pt x="449" y="4925"/>
                      <a:pt x="463" y="4925"/>
                    </a:cubicBezTo>
                    <a:close/>
                    <a:moveTo>
                      <a:pt x="563" y="4925"/>
                    </a:moveTo>
                    <a:lnTo>
                      <a:pt x="563" y="4925"/>
                    </a:lnTo>
                    <a:cubicBezTo>
                      <a:pt x="577" y="4925"/>
                      <a:pt x="588" y="4937"/>
                      <a:pt x="588" y="4950"/>
                    </a:cubicBezTo>
                    <a:cubicBezTo>
                      <a:pt x="588" y="4964"/>
                      <a:pt x="577" y="4975"/>
                      <a:pt x="563" y="4975"/>
                    </a:cubicBezTo>
                    <a:cubicBezTo>
                      <a:pt x="549" y="4975"/>
                      <a:pt x="538" y="4964"/>
                      <a:pt x="538" y="4950"/>
                    </a:cubicBezTo>
                    <a:cubicBezTo>
                      <a:pt x="538" y="4937"/>
                      <a:pt x="549" y="4925"/>
                      <a:pt x="563" y="4925"/>
                    </a:cubicBezTo>
                    <a:close/>
                    <a:moveTo>
                      <a:pt x="663" y="4925"/>
                    </a:moveTo>
                    <a:lnTo>
                      <a:pt x="663" y="4925"/>
                    </a:lnTo>
                    <a:cubicBezTo>
                      <a:pt x="677" y="4925"/>
                      <a:pt x="688" y="4937"/>
                      <a:pt x="688" y="4950"/>
                    </a:cubicBezTo>
                    <a:cubicBezTo>
                      <a:pt x="688" y="4964"/>
                      <a:pt x="677" y="4975"/>
                      <a:pt x="663" y="4975"/>
                    </a:cubicBezTo>
                    <a:cubicBezTo>
                      <a:pt x="649" y="4975"/>
                      <a:pt x="638" y="4964"/>
                      <a:pt x="638" y="4950"/>
                    </a:cubicBezTo>
                    <a:cubicBezTo>
                      <a:pt x="638" y="4937"/>
                      <a:pt x="649" y="4925"/>
                      <a:pt x="663" y="4925"/>
                    </a:cubicBezTo>
                    <a:close/>
                    <a:moveTo>
                      <a:pt x="763" y="4925"/>
                    </a:moveTo>
                    <a:lnTo>
                      <a:pt x="763" y="4925"/>
                    </a:lnTo>
                    <a:cubicBezTo>
                      <a:pt x="777" y="4925"/>
                      <a:pt x="788" y="4937"/>
                      <a:pt x="788" y="4950"/>
                    </a:cubicBezTo>
                    <a:cubicBezTo>
                      <a:pt x="788" y="4964"/>
                      <a:pt x="777" y="4975"/>
                      <a:pt x="763" y="4975"/>
                    </a:cubicBezTo>
                    <a:cubicBezTo>
                      <a:pt x="749" y="4975"/>
                      <a:pt x="738" y="4964"/>
                      <a:pt x="738" y="4950"/>
                    </a:cubicBezTo>
                    <a:cubicBezTo>
                      <a:pt x="738" y="4937"/>
                      <a:pt x="749" y="4925"/>
                      <a:pt x="763" y="4925"/>
                    </a:cubicBezTo>
                    <a:close/>
                    <a:moveTo>
                      <a:pt x="863" y="4925"/>
                    </a:moveTo>
                    <a:lnTo>
                      <a:pt x="863" y="4925"/>
                    </a:lnTo>
                    <a:cubicBezTo>
                      <a:pt x="877" y="4925"/>
                      <a:pt x="888" y="4937"/>
                      <a:pt x="888" y="4950"/>
                    </a:cubicBezTo>
                    <a:cubicBezTo>
                      <a:pt x="888" y="4964"/>
                      <a:pt x="877" y="4975"/>
                      <a:pt x="863" y="4975"/>
                    </a:cubicBezTo>
                    <a:cubicBezTo>
                      <a:pt x="849" y="4975"/>
                      <a:pt x="838" y="4964"/>
                      <a:pt x="838" y="4950"/>
                    </a:cubicBezTo>
                    <a:cubicBezTo>
                      <a:pt x="838" y="4937"/>
                      <a:pt x="849" y="4925"/>
                      <a:pt x="863" y="4925"/>
                    </a:cubicBezTo>
                    <a:close/>
                    <a:moveTo>
                      <a:pt x="963" y="4925"/>
                    </a:moveTo>
                    <a:lnTo>
                      <a:pt x="963" y="4925"/>
                    </a:lnTo>
                    <a:cubicBezTo>
                      <a:pt x="977" y="4925"/>
                      <a:pt x="988" y="4937"/>
                      <a:pt x="988" y="4950"/>
                    </a:cubicBezTo>
                    <a:cubicBezTo>
                      <a:pt x="988" y="4964"/>
                      <a:pt x="977" y="4975"/>
                      <a:pt x="963" y="4975"/>
                    </a:cubicBezTo>
                    <a:cubicBezTo>
                      <a:pt x="949" y="4975"/>
                      <a:pt x="938" y="4964"/>
                      <a:pt x="938" y="4950"/>
                    </a:cubicBezTo>
                    <a:cubicBezTo>
                      <a:pt x="938" y="4937"/>
                      <a:pt x="949" y="4925"/>
                      <a:pt x="963" y="4925"/>
                    </a:cubicBezTo>
                    <a:close/>
                    <a:moveTo>
                      <a:pt x="1063" y="4925"/>
                    </a:moveTo>
                    <a:lnTo>
                      <a:pt x="1063" y="4925"/>
                    </a:lnTo>
                    <a:cubicBezTo>
                      <a:pt x="1077" y="4925"/>
                      <a:pt x="1088" y="4937"/>
                      <a:pt x="1088" y="4950"/>
                    </a:cubicBezTo>
                    <a:cubicBezTo>
                      <a:pt x="1088" y="4964"/>
                      <a:pt x="1077" y="4975"/>
                      <a:pt x="1063" y="4975"/>
                    </a:cubicBezTo>
                    <a:cubicBezTo>
                      <a:pt x="1049" y="4975"/>
                      <a:pt x="1038" y="4964"/>
                      <a:pt x="1038" y="4950"/>
                    </a:cubicBezTo>
                    <a:cubicBezTo>
                      <a:pt x="1038" y="4937"/>
                      <a:pt x="1049" y="4925"/>
                      <a:pt x="1063" y="4925"/>
                    </a:cubicBezTo>
                    <a:close/>
                    <a:moveTo>
                      <a:pt x="1163" y="4925"/>
                    </a:moveTo>
                    <a:lnTo>
                      <a:pt x="1163" y="4925"/>
                    </a:lnTo>
                    <a:cubicBezTo>
                      <a:pt x="1177" y="4925"/>
                      <a:pt x="1188" y="4937"/>
                      <a:pt x="1188" y="4950"/>
                    </a:cubicBezTo>
                    <a:cubicBezTo>
                      <a:pt x="1188" y="4964"/>
                      <a:pt x="1177" y="4975"/>
                      <a:pt x="1163" y="4975"/>
                    </a:cubicBezTo>
                    <a:cubicBezTo>
                      <a:pt x="1149" y="4975"/>
                      <a:pt x="1138" y="4964"/>
                      <a:pt x="1138" y="4950"/>
                    </a:cubicBezTo>
                    <a:cubicBezTo>
                      <a:pt x="1138" y="4937"/>
                      <a:pt x="1149" y="4925"/>
                      <a:pt x="1163" y="4925"/>
                    </a:cubicBezTo>
                    <a:close/>
                    <a:moveTo>
                      <a:pt x="1263" y="4925"/>
                    </a:moveTo>
                    <a:lnTo>
                      <a:pt x="1263" y="4925"/>
                    </a:lnTo>
                    <a:cubicBezTo>
                      <a:pt x="1277" y="4925"/>
                      <a:pt x="1288" y="4937"/>
                      <a:pt x="1288" y="4950"/>
                    </a:cubicBezTo>
                    <a:cubicBezTo>
                      <a:pt x="1288" y="4964"/>
                      <a:pt x="1277" y="4975"/>
                      <a:pt x="1263" y="4975"/>
                    </a:cubicBezTo>
                    <a:cubicBezTo>
                      <a:pt x="1249" y="4975"/>
                      <a:pt x="1238" y="4964"/>
                      <a:pt x="1238" y="4950"/>
                    </a:cubicBezTo>
                    <a:cubicBezTo>
                      <a:pt x="1238" y="4937"/>
                      <a:pt x="1249" y="4925"/>
                      <a:pt x="1263" y="4925"/>
                    </a:cubicBezTo>
                    <a:close/>
                    <a:moveTo>
                      <a:pt x="1363" y="4925"/>
                    </a:moveTo>
                    <a:lnTo>
                      <a:pt x="1363" y="4925"/>
                    </a:lnTo>
                    <a:cubicBezTo>
                      <a:pt x="1377" y="4925"/>
                      <a:pt x="1388" y="4937"/>
                      <a:pt x="1388" y="4950"/>
                    </a:cubicBezTo>
                    <a:cubicBezTo>
                      <a:pt x="1388" y="4964"/>
                      <a:pt x="1377" y="4975"/>
                      <a:pt x="1363" y="4975"/>
                    </a:cubicBezTo>
                    <a:cubicBezTo>
                      <a:pt x="1349" y="4975"/>
                      <a:pt x="1338" y="4964"/>
                      <a:pt x="1338" y="4950"/>
                    </a:cubicBezTo>
                    <a:cubicBezTo>
                      <a:pt x="1338" y="4937"/>
                      <a:pt x="1349" y="4925"/>
                      <a:pt x="1363" y="4925"/>
                    </a:cubicBezTo>
                    <a:close/>
                    <a:moveTo>
                      <a:pt x="1463" y="4925"/>
                    </a:moveTo>
                    <a:lnTo>
                      <a:pt x="1463" y="4925"/>
                    </a:lnTo>
                    <a:cubicBezTo>
                      <a:pt x="1477" y="4925"/>
                      <a:pt x="1488" y="4937"/>
                      <a:pt x="1488" y="4950"/>
                    </a:cubicBezTo>
                    <a:cubicBezTo>
                      <a:pt x="1488" y="4964"/>
                      <a:pt x="1477" y="4975"/>
                      <a:pt x="1463" y="4975"/>
                    </a:cubicBezTo>
                    <a:cubicBezTo>
                      <a:pt x="1450" y="4975"/>
                      <a:pt x="1438" y="4964"/>
                      <a:pt x="1438" y="4950"/>
                    </a:cubicBezTo>
                    <a:cubicBezTo>
                      <a:pt x="1438" y="4937"/>
                      <a:pt x="1450" y="4925"/>
                      <a:pt x="1463" y="4925"/>
                    </a:cubicBezTo>
                    <a:close/>
                    <a:moveTo>
                      <a:pt x="1563" y="4925"/>
                    </a:moveTo>
                    <a:lnTo>
                      <a:pt x="1563" y="4925"/>
                    </a:lnTo>
                    <a:cubicBezTo>
                      <a:pt x="1577" y="4925"/>
                      <a:pt x="1588" y="4937"/>
                      <a:pt x="1588" y="4950"/>
                    </a:cubicBezTo>
                    <a:cubicBezTo>
                      <a:pt x="1588" y="4964"/>
                      <a:pt x="1577" y="4975"/>
                      <a:pt x="1563" y="4975"/>
                    </a:cubicBezTo>
                    <a:cubicBezTo>
                      <a:pt x="1550" y="4975"/>
                      <a:pt x="1538" y="4964"/>
                      <a:pt x="1538" y="4950"/>
                    </a:cubicBezTo>
                    <a:cubicBezTo>
                      <a:pt x="1538" y="4937"/>
                      <a:pt x="1550" y="4925"/>
                      <a:pt x="1563" y="4925"/>
                    </a:cubicBezTo>
                    <a:close/>
                    <a:moveTo>
                      <a:pt x="1663" y="4925"/>
                    </a:moveTo>
                    <a:lnTo>
                      <a:pt x="1663" y="4925"/>
                    </a:lnTo>
                    <a:cubicBezTo>
                      <a:pt x="1677" y="4925"/>
                      <a:pt x="1688" y="4937"/>
                      <a:pt x="1688" y="4950"/>
                    </a:cubicBezTo>
                    <a:cubicBezTo>
                      <a:pt x="1688" y="4964"/>
                      <a:pt x="1677" y="4975"/>
                      <a:pt x="1663" y="4975"/>
                    </a:cubicBezTo>
                    <a:cubicBezTo>
                      <a:pt x="1650" y="4975"/>
                      <a:pt x="1638" y="4964"/>
                      <a:pt x="1638" y="4950"/>
                    </a:cubicBezTo>
                    <a:cubicBezTo>
                      <a:pt x="1638" y="4937"/>
                      <a:pt x="1650" y="4925"/>
                      <a:pt x="1663" y="4925"/>
                    </a:cubicBezTo>
                    <a:close/>
                    <a:moveTo>
                      <a:pt x="1763" y="4925"/>
                    </a:moveTo>
                    <a:lnTo>
                      <a:pt x="1764" y="4925"/>
                    </a:lnTo>
                    <a:cubicBezTo>
                      <a:pt x="1777" y="4925"/>
                      <a:pt x="1789" y="4937"/>
                      <a:pt x="1789" y="4950"/>
                    </a:cubicBezTo>
                    <a:cubicBezTo>
                      <a:pt x="1789" y="4964"/>
                      <a:pt x="1777" y="4975"/>
                      <a:pt x="1764" y="4975"/>
                    </a:cubicBezTo>
                    <a:lnTo>
                      <a:pt x="1763" y="4975"/>
                    </a:lnTo>
                    <a:cubicBezTo>
                      <a:pt x="1750" y="4975"/>
                      <a:pt x="1738" y="4964"/>
                      <a:pt x="1738" y="4950"/>
                    </a:cubicBezTo>
                    <a:cubicBezTo>
                      <a:pt x="1738" y="4937"/>
                      <a:pt x="1750" y="4925"/>
                      <a:pt x="1763" y="4925"/>
                    </a:cubicBezTo>
                    <a:close/>
                    <a:moveTo>
                      <a:pt x="1864" y="4925"/>
                    </a:moveTo>
                    <a:lnTo>
                      <a:pt x="1864" y="4925"/>
                    </a:lnTo>
                    <a:cubicBezTo>
                      <a:pt x="1877" y="4925"/>
                      <a:pt x="1889" y="4937"/>
                      <a:pt x="1889" y="4950"/>
                    </a:cubicBezTo>
                    <a:cubicBezTo>
                      <a:pt x="1889" y="4964"/>
                      <a:pt x="1877" y="4975"/>
                      <a:pt x="1864" y="4975"/>
                    </a:cubicBezTo>
                    <a:cubicBezTo>
                      <a:pt x="1850" y="4975"/>
                      <a:pt x="1839" y="4964"/>
                      <a:pt x="1839" y="4950"/>
                    </a:cubicBezTo>
                    <a:cubicBezTo>
                      <a:pt x="1839" y="4937"/>
                      <a:pt x="1850" y="4925"/>
                      <a:pt x="1864" y="4925"/>
                    </a:cubicBezTo>
                    <a:close/>
                    <a:moveTo>
                      <a:pt x="1964" y="4925"/>
                    </a:moveTo>
                    <a:lnTo>
                      <a:pt x="1964" y="4925"/>
                    </a:lnTo>
                    <a:cubicBezTo>
                      <a:pt x="1977" y="4925"/>
                      <a:pt x="1989" y="4937"/>
                      <a:pt x="1989" y="4950"/>
                    </a:cubicBezTo>
                    <a:cubicBezTo>
                      <a:pt x="1989" y="4964"/>
                      <a:pt x="1977" y="4975"/>
                      <a:pt x="1964" y="4975"/>
                    </a:cubicBezTo>
                    <a:cubicBezTo>
                      <a:pt x="1950" y="4975"/>
                      <a:pt x="1939" y="4964"/>
                      <a:pt x="1939" y="4950"/>
                    </a:cubicBezTo>
                    <a:cubicBezTo>
                      <a:pt x="1939" y="4937"/>
                      <a:pt x="1950" y="4925"/>
                      <a:pt x="1964" y="4925"/>
                    </a:cubicBezTo>
                    <a:close/>
                    <a:moveTo>
                      <a:pt x="2064" y="4925"/>
                    </a:moveTo>
                    <a:lnTo>
                      <a:pt x="2064" y="4925"/>
                    </a:lnTo>
                    <a:cubicBezTo>
                      <a:pt x="2077" y="4925"/>
                      <a:pt x="2089" y="4937"/>
                      <a:pt x="2089" y="4950"/>
                    </a:cubicBezTo>
                    <a:cubicBezTo>
                      <a:pt x="2089" y="4964"/>
                      <a:pt x="2077" y="4975"/>
                      <a:pt x="2064" y="4975"/>
                    </a:cubicBezTo>
                    <a:cubicBezTo>
                      <a:pt x="2050" y="4975"/>
                      <a:pt x="2039" y="4964"/>
                      <a:pt x="2039" y="4950"/>
                    </a:cubicBezTo>
                    <a:cubicBezTo>
                      <a:pt x="2039" y="4937"/>
                      <a:pt x="2050" y="4925"/>
                      <a:pt x="2064" y="4925"/>
                    </a:cubicBezTo>
                    <a:close/>
                    <a:moveTo>
                      <a:pt x="2164" y="4925"/>
                    </a:moveTo>
                    <a:lnTo>
                      <a:pt x="2164" y="4925"/>
                    </a:lnTo>
                    <a:cubicBezTo>
                      <a:pt x="2178" y="4925"/>
                      <a:pt x="2189" y="4937"/>
                      <a:pt x="2189" y="4950"/>
                    </a:cubicBezTo>
                    <a:cubicBezTo>
                      <a:pt x="2189" y="4964"/>
                      <a:pt x="2178" y="4975"/>
                      <a:pt x="2164" y="4975"/>
                    </a:cubicBezTo>
                    <a:cubicBezTo>
                      <a:pt x="2150" y="4975"/>
                      <a:pt x="2139" y="4964"/>
                      <a:pt x="2139" y="4950"/>
                    </a:cubicBezTo>
                    <a:cubicBezTo>
                      <a:pt x="2139" y="4937"/>
                      <a:pt x="2150" y="4925"/>
                      <a:pt x="2164" y="4925"/>
                    </a:cubicBezTo>
                    <a:close/>
                    <a:moveTo>
                      <a:pt x="2264" y="4925"/>
                    </a:moveTo>
                    <a:lnTo>
                      <a:pt x="2264" y="4925"/>
                    </a:lnTo>
                    <a:cubicBezTo>
                      <a:pt x="2278" y="4925"/>
                      <a:pt x="2289" y="4937"/>
                      <a:pt x="2289" y="4950"/>
                    </a:cubicBezTo>
                    <a:cubicBezTo>
                      <a:pt x="2289" y="4964"/>
                      <a:pt x="2278" y="4975"/>
                      <a:pt x="2264" y="4975"/>
                    </a:cubicBezTo>
                    <a:cubicBezTo>
                      <a:pt x="2250" y="4975"/>
                      <a:pt x="2239" y="4964"/>
                      <a:pt x="2239" y="4950"/>
                    </a:cubicBezTo>
                    <a:cubicBezTo>
                      <a:pt x="2239" y="4937"/>
                      <a:pt x="2250" y="4925"/>
                      <a:pt x="2264" y="4925"/>
                    </a:cubicBezTo>
                    <a:close/>
                    <a:moveTo>
                      <a:pt x="2364" y="4925"/>
                    </a:moveTo>
                    <a:lnTo>
                      <a:pt x="2364" y="4925"/>
                    </a:lnTo>
                    <a:cubicBezTo>
                      <a:pt x="2378" y="4925"/>
                      <a:pt x="2389" y="4937"/>
                      <a:pt x="2389" y="4950"/>
                    </a:cubicBezTo>
                    <a:cubicBezTo>
                      <a:pt x="2389" y="4964"/>
                      <a:pt x="2378" y="4975"/>
                      <a:pt x="2364" y="4975"/>
                    </a:cubicBezTo>
                    <a:cubicBezTo>
                      <a:pt x="2350" y="4975"/>
                      <a:pt x="2339" y="4964"/>
                      <a:pt x="2339" y="4950"/>
                    </a:cubicBezTo>
                    <a:cubicBezTo>
                      <a:pt x="2339" y="4937"/>
                      <a:pt x="2350" y="4925"/>
                      <a:pt x="2364" y="4925"/>
                    </a:cubicBezTo>
                    <a:close/>
                    <a:moveTo>
                      <a:pt x="2464" y="4925"/>
                    </a:moveTo>
                    <a:lnTo>
                      <a:pt x="2464" y="4925"/>
                    </a:lnTo>
                    <a:cubicBezTo>
                      <a:pt x="2478" y="4925"/>
                      <a:pt x="2489" y="4937"/>
                      <a:pt x="2489" y="4950"/>
                    </a:cubicBezTo>
                    <a:cubicBezTo>
                      <a:pt x="2489" y="4964"/>
                      <a:pt x="2478" y="4975"/>
                      <a:pt x="2464" y="4975"/>
                    </a:cubicBezTo>
                    <a:cubicBezTo>
                      <a:pt x="2450" y="4975"/>
                      <a:pt x="2439" y="4964"/>
                      <a:pt x="2439" y="4950"/>
                    </a:cubicBezTo>
                    <a:cubicBezTo>
                      <a:pt x="2439" y="4937"/>
                      <a:pt x="2450" y="4925"/>
                      <a:pt x="2464" y="4925"/>
                    </a:cubicBezTo>
                    <a:close/>
                    <a:moveTo>
                      <a:pt x="2564" y="4925"/>
                    </a:moveTo>
                    <a:lnTo>
                      <a:pt x="2564" y="4925"/>
                    </a:lnTo>
                    <a:cubicBezTo>
                      <a:pt x="2578" y="4925"/>
                      <a:pt x="2589" y="4937"/>
                      <a:pt x="2589" y="4950"/>
                    </a:cubicBezTo>
                    <a:cubicBezTo>
                      <a:pt x="2589" y="4964"/>
                      <a:pt x="2578" y="4975"/>
                      <a:pt x="2564" y="4975"/>
                    </a:cubicBezTo>
                    <a:cubicBezTo>
                      <a:pt x="2550" y="4975"/>
                      <a:pt x="2539" y="4964"/>
                      <a:pt x="2539" y="4950"/>
                    </a:cubicBezTo>
                    <a:cubicBezTo>
                      <a:pt x="2539" y="4937"/>
                      <a:pt x="2550" y="4925"/>
                      <a:pt x="2564" y="4925"/>
                    </a:cubicBezTo>
                    <a:close/>
                    <a:moveTo>
                      <a:pt x="2664" y="4925"/>
                    </a:moveTo>
                    <a:lnTo>
                      <a:pt x="2664" y="4925"/>
                    </a:lnTo>
                    <a:cubicBezTo>
                      <a:pt x="2678" y="4925"/>
                      <a:pt x="2689" y="4937"/>
                      <a:pt x="2689" y="4950"/>
                    </a:cubicBezTo>
                    <a:cubicBezTo>
                      <a:pt x="2689" y="4964"/>
                      <a:pt x="2678" y="4975"/>
                      <a:pt x="2664" y="4975"/>
                    </a:cubicBezTo>
                    <a:cubicBezTo>
                      <a:pt x="2650" y="4975"/>
                      <a:pt x="2639" y="4964"/>
                      <a:pt x="2639" y="4950"/>
                    </a:cubicBezTo>
                    <a:cubicBezTo>
                      <a:pt x="2639" y="4937"/>
                      <a:pt x="2650" y="4925"/>
                      <a:pt x="2664" y="4925"/>
                    </a:cubicBezTo>
                    <a:close/>
                    <a:moveTo>
                      <a:pt x="2764" y="4925"/>
                    </a:moveTo>
                    <a:lnTo>
                      <a:pt x="2764" y="4925"/>
                    </a:lnTo>
                    <a:cubicBezTo>
                      <a:pt x="2778" y="4925"/>
                      <a:pt x="2789" y="4937"/>
                      <a:pt x="2789" y="4950"/>
                    </a:cubicBezTo>
                    <a:cubicBezTo>
                      <a:pt x="2789" y="4964"/>
                      <a:pt x="2778" y="4975"/>
                      <a:pt x="2764" y="4975"/>
                    </a:cubicBezTo>
                    <a:cubicBezTo>
                      <a:pt x="2750" y="4975"/>
                      <a:pt x="2739" y="4964"/>
                      <a:pt x="2739" y="4950"/>
                    </a:cubicBezTo>
                    <a:cubicBezTo>
                      <a:pt x="2739" y="4937"/>
                      <a:pt x="2750" y="4925"/>
                      <a:pt x="2764" y="4925"/>
                    </a:cubicBezTo>
                    <a:close/>
                    <a:moveTo>
                      <a:pt x="2864" y="4925"/>
                    </a:moveTo>
                    <a:lnTo>
                      <a:pt x="2864" y="4925"/>
                    </a:lnTo>
                    <a:cubicBezTo>
                      <a:pt x="2878" y="4925"/>
                      <a:pt x="2889" y="4937"/>
                      <a:pt x="2889" y="4950"/>
                    </a:cubicBezTo>
                    <a:cubicBezTo>
                      <a:pt x="2889" y="4964"/>
                      <a:pt x="2878" y="4975"/>
                      <a:pt x="2864" y="4975"/>
                    </a:cubicBezTo>
                    <a:cubicBezTo>
                      <a:pt x="2850" y="4975"/>
                      <a:pt x="2839" y="4964"/>
                      <a:pt x="2839" y="4950"/>
                    </a:cubicBezTo>
                    <a:cubicBezTo>
                      <a:pt x="2839" y="4937"/>
                      <a:pt x="2850" y="4925"/>
                      <a:pt x="2864" y="4925"/>
                    </a:cubicBezTo>
                    <a:close/>
                    <a:moveTo>
                      <a:pt x="2964" y="4925"/>
                    </a:moveTo>
                    <a:lnTo>
                      <a:pt x="2964" y="4925"/>
                    </a:lnTo>
                    <a:cubicBezTo>
                      <a:pt x="2978" y="4925"/>
                      <a:pt x="2989" y="4937"/>
                      <a:pt x="2989" y="4950"/>
                    </a:cubicBezTo>
                    <a:cubicBezTo>
                      <a:pt x="2989" y="4964"/>
                      <a:pt x="2978" y="4975"/>
                      <a:pt x="2964" y="4975"/>
                    </a:cubicBezTo>
                    <a:cubicBezTo>
                      <a:pt x="2950" y="4975"/>
                      <a:pt x="2939" y="4964"/>
                      <a:pt x="2939" y="4950"/>
                    </a:cubicBezTo>
                    <a:cubicBezTo>
                      <a:pt x="2939" y="4937"/>
                      <a:pt x="2950" y="4925"/>
                      <a:pt x="2964" y="4925"/>
                    </a:cubicBezTo>
                    <a:close/>
                    <a:moveTo>
                      <a:pt x="3064" y="4925"/>
                    </a:moveTo>
                    <a:lnTo>
                      <a:pt x="3064" y="4925"/>
                    </a:lnTo>
                    <a:cubicBezTo>
                      <a:pt x="3078" y="4925"/>
                      <a:pt x="3089" y="4937"/>
                      <a:pt x="3089" y="4950"/>
                    </a:cubicBezTo>
                    <a:cubicBezTo>
                      <a:pt x="3089" y="4964"/>
                      <a:pt x="3078" y="4975"/>
                      <a:pt x="3064" y="4975"/>
                    </a:cubicBezTo>
                    <a:cubicBezTo>
                      <a:pt x="3050" y="4975"/>
                      <a:pt x="3039" y="4964"/>
                      <a:pt x="3039" y="4950"/>
                    </a:cubicBezTo>
                    <a:cubicBezTo>
                      <a:pt x="3039" y="4937"/>
                      <a:pt x="3050" y="4925"/>
                      <a:pt x="3064" y="4925"/>
                    </a:cubicBezTo>
                    <a:close/>
                    <a:moveTo>
                      <a:pt x="3164" y="4925"/>
                    </a:moveTo>
                    <a:lnTo>
                      <a:pt x="3164" y="4925"/>
                    </a:lnTo>
                    <a:cubicBezTo>
                      <a:pt x="3178" y="4925"/>
                      <a:pt x="3189" y="4937"/>
                      <a:pt x="3189" y="4950"/>
                    </a:cubicBezTo>
                    <a:cubicBezTo>
                      <a:pt x="3189" y="4964"/>
                      <a:pt x="3178" y="4975"/>
                      <a:pt x="3164" y="4975"/>
                    </a:cubicBezTo>
                    <a:cubicBezTo>
                      <a:pt x="3150" y="4975"/>
                      <a:pt x="3139" y="4964"/>
                      <a:pt x="3139" y="4950"/>
                    </a:cubicBezTo>
                    <a:cubicBezTo>
                      <a:pt x="3139" y="4937"/>
                      <a:pt x="3150" y="4925"/>
                      <a:pt x="3164" y="4925"/>
                    </a:cubicBezTo>
                    <a:close/>
                    <a:moveTo>
                      <a:pt x="3264" y="4925"/>
                    </a:moveTo>
                    <a:lnTo>
                      <a:pt x="3264" y="4925"/>
                    </a:lnTo>
                    <a:cubicBezTo>
                      <a:pt x="3278" y="4925"/>
                      <a:pt x="3289" y="4937"/>
                      <a:pt x="3289" y="4950"/>
                    </a:cubicBezTo>
                    <a:cubicBezTo>
                      <a:pt x="3289" y="4964"/>
                      <a:pt x="3278" y="4975"/>
                      <a:pt x="3264" y="4975"/>
                    </a:cubicBezTo>
                    <a:cubicBezTo>
                      <a:pt x="3250" y="4975"/>
                      <a:pt x="3239" y="4964"/>
                      <a:pt x="3239" y="4950"/>
                    </a:cubicBezTo>
                    <a:cubicBezTo>
                      <a:pt x="3239" y="4937"/>
                      <a:pt x="3250" y="4925"/>
                      <a:pt x="3264" y="4925"/>
                    </a:cubicBezTo>
                    <a:close/>
                    <a:moveTo>
                      <a:pt x="3364" y="4925"/>
                    </a:moveTo>
                    <a:lnTo>
                      <a:pt x="3364" y="4925"/>
                    </a:lnTo>
                    <a:cubicBezTo>
                      <a:pt x="3378" y="4925"/>
                      <a:pt x="3389" y="4937"/>
                      <a:pt x="3389" y="4950"/>
                    </a:cubicBezTo>
                    <a:cubicBezTo>
                      <a:pt x="3389" y="4964"/>
                      <a:pt x="3378" y="4975"/>
                      <a:pt x="3364" y="4975"/>
                    </a:cubicBezTo>
                    <a:cubicBezTo>
                      <a:pt x="3350" y="4975"/>
                      <a:pt x="3339" y="4964"/>
                      <a:pt x="3339" y="4950"/>
                    </a:cubicBezTo>
                    <a:cubicBezTo>
                      <a:pt x="3339" y="4937"/>
                      <a:pt x="3350" y="4925"/>
                      <a:pt x="3364" y="4925"/>
                    </a:cubicBezTo>
                    <a:close/>
                    <a:moveTo>
                      <a:pt x="3464" y="4925"/>
                    </a:moveTo>
                    <a:lnTo>
                      <a:pt x="3464" y="4925"/>
                    </a:lnTo>
                    <a:cubicBezTo>
                      <a:pt x="3478" y="4925"/>
                      <a:pt x="3489" y="4937"/>
                      <a:pt x="3489" y="4950"/>
                    </a:cubicBezTo>
                    <a:cubicBezTo>
                      <a:pt x="3489" y="4964"/>
                      <a:pt x="3478" y="4975"/>
                      <a:pt x="3464" y="4975"/>
                    </a:cubicBezTo>
                    <a:cubicBezTo>
                      <a:pt x="3451" y="4975"/>
                      <a:pt x="3439" y="4964"/>
                      <a:pt x="3439" y="4950"/>
                    </a:cubicBezTo>
                    <a:cubicBezTo>
                      <a:pt x="3439" y="4937"/>
                      <a:pt x="3451" y="4925"/>
                      <a:pt x="3464" y="4925"/>
                    </a:cubicBezTo>
                    <a:close/>
                    <a:moveTo>
                      <a:pt x="3564" y="4925"/>
                    </a:moveTo>
                    <a:lnTo>
                      <a:pt x="3564" y="4925"/>
                    </a:lnTo>
                    <a:cubicBezTo>
                      <a:pt x="3578" y="4925"/>
                      <a:pt x="3589" y="4937"/>
                      <a:pt x="3589" y="4950"/>
                    </a:cubicBezTo>
                    <a:cubicBezTo>
                      <a:pt x="3589" y="4964"/>
                      <a:pt x="3578" y="4975"/>
                      <a:pt x="3564" y="4975"/>
                    </a:cubicBezTo>
                    <a:cubicBezTo>
                      <a:pt x="3551" y="4975"/>
                      <a:pt x="3539" y="4964"/>
                      <a:pt x="3539" y="4950"/>
                    </a:cubicBezTo>
                    <a:cubicBezTo>
                      <a:pt x="3539" y="4937"/>
                      <a:pt x="3551" y="4925"/>
                      <a:pt x="3564" y="4925"/>
                    </a:cubicBezTo>
                    <a:close/>
                    <a:moveTo>
                      <a:pt x="3664" y="4925"/>
                    </a:moveTo>
                    <a:lnTo>
                      <a:pt x="3664" y="4925"/>
                    </a:lnTo>
                    <a:cubicBezTo>
                      <a:pt x="3678" y="4925"/>
                      <a:pt x="3689" y="4937"/>
                      <a:pt x="3689" y="4950"/>
                    </a:cubicBezTo>
                    <a:cubicBezTo>
                      <a:pt x="3689" y="4964"/>
                      <a:pt x="3678" y="4975"/>
                      <a:pt x="3664" y="4975"/>
                    </a:cubicBezTo>
                    <a:cubicBezTo>
                      <a:pt x="3651" y="4975"/>
                      <a:pt x="3639" y="4964"/>
                      <a:pt x="3639" y="4950"/>
                    </a:cubicBezTo>
                    <a:cubicBezTo>
                      <a:pt x="3639" y="4937"/>
                      <a:pt x="3651" y="4925"/>
                      <a:pt x="3664" y="4925"/>
                    </a:cubicBezTo>
                    <a:close/>
                    <a:moveTo>
                      <a:pt x="3764" y="4925"/>
                    </a:moveTo>
                    <a:lnTo>
                      <a:pt x="3765" y="4925"/>
                    </a:lnTo>
                    <a:cubicBezTo>
                      <a:pt x="3778" y="4925"/>
                      <a:pt x="3790" y="4937"/>
                      <a:pt x="3790" y="4950"/>
                    </a:cubicBezTo>
                    <a:cubicBezTo>
                      <a:pt x="3790" y="4964"/>
                      <a:pt x="3778" y="4975"/>
                      <a:pt x="3765" y="4975"/>
                    </a:cubicBezTo>
                    <a:lnTo>
                      <a:pt x="3764" y="4975"/>
                    </a:lnTo>
                    <a:cubicBezTo>
                      <a:pt x="3751" y="4975"/>
                      <a:pt x="3739" y="4964"/>
                      <a:pt x="3739" y="4950"/>
                    </a:cubicBezTo>
                    <a:cubicBezTo>
                      <a:pt x="3739" y="4937"/>
                      <a:pt x="3751" y="4925"/>
                      <a:pt x="3764" y="4925"/>
                    </a:cubicBezTo>
                    <a:close/>
                    <a:moveTo>
                      <a:pt x="3865" y="4925"/>
                    </a:moveTo>
                    <a:lnTo>
                      <a:pt x="3865" y="4925"/>
                    </a:lnTo>
                    <a:cubicBezTo>
                      <a:pt x="3878" y="4925"/>
                      <a:pt x="3890" y="4937"/>
                      <a:pt x="3890" y="4950"/>
                    </a:cubicBezTo>
                    <a:cubicBezTo>
                      <a:pt x="3890" y="4964"/>
                      <a:pt x="3878" y="4975"/>
                      <a:pt x="3865" y="4975"/>
                    </a:cubicBezTo>
                    <a:cubicBezTo>
                      <a:pt x="3851" y="4975"/>
                      <a:pt x="3840" y="4964"/>
                      <a:pt x="3840" y="4950"/>
                    </a:cubicBezTo>
                    <a:cubicBezTo>
                      <a:pt x="3840" y="4937"/>
                      <a:pt x="3851" y="4925"/>
                      <a:pt x="3865" y="4925"/>
                    </a:cubicBezTo>
                    <a:close/>
                    <a:moveTo>
                      <a:pt x="3965" y="4925"/>
                    </a:moveTo>
                    <a:lnTo>
                      <a:pt x="3965" y="4925"/>
                    </a:lnTo>
                    <a:cubicBezTo>
                      <a:pt x="3978" y="4925"/>
                      <a:pt x="3990" y="4937"/>
                      <a:pt x="3990" y="4950"/>
                    </a:cubicBezTo>
                    <a:cubicBezTo>
                      <a:pt x="3990" y="4964"/>
                      <a:pt x="3978" y="4975"/>
                      <a:pt x="3965" y="4975"/>
                    </a:cubicBezTo>
                    <a:cubicBezTo>
                      <a:pt x="3951" y="4975"/>
                      <a:pt x="3940" y="4964"/>
                      <a:pt x="3940" y="4950"/>
                    </a:cubicBezTo>
                    <a:cubicBezTo>
                      <a:pt x="3940" y="4937"/>
                      <a:pt x="3951" y="4925"/>
                      <a:pt x="3965" y="4925"/>
                    </a:cubicBezTo>
                    <a:close/>
                    <a:moveTo>
                      <a:pt x="4065" y="4925"/>
                    </a:moveTo>
                    <a:lnTo>
                      <a:pt x="4065" y="4925"/>
                    </a:lnTo>
                    <a:cubicBezTo>
                      <a:pt x="4078" y="4925"/>
                      <a:pt x="4090" y="4937"/>
                      <a:pt x="4090" y="4950"/>
                    </a:cubicBezTo>
                    <a:cubicBezTo>
                      <a:pt x="4090" y="4964"/>
                      <a:pt x="4078" y="4975"/>
                      <a:pt x="4065" y="4975"/>
                    </a:cubicBezTo>
                    <a:cubicBezTo>
                      <a:pt x="4051" y="4975"/>
                      <a:pt x="4040" y="4964"/>
                      <a:pt x="4040" y="4950"/>
                    </a:cubicBezTo>
                    <a:cubicBezTo>
                      <a:pt x="4040" y="4937"/>
                      <a:pt x="4051" y="4925"/>
                      <a:pt x="4065" y="4925"/>
                    </a:cubicBezTo>
                    <a:close/>
                    <a:moveTo>
                      <a:pt x="4165" y="4925"/>
                    </a:moveTo>
                    <a:lnTo>
                      <a:pt x="4165" y="4925"/>
                    </a:lnTo>
                    <a:cubicBezTo>
                      <a:pt x="4179" y="4925"/>
                      <a:pt x="4190" y="4937"/>
                      <a:pt x="4190" y="4950"/>
                    </a:cubicBezTo>
                    <a:cubicBezTo>
                      <a:pt x="4190" y="4964"/>
                      <a:pt x="4179" y="4975"/>
                      <a:pt x="4165" y="4975"/>
                    </a:cubicBezTo>
                    <a:cubicBezTo>
                      <a:pt x="4151" y="4975"/>
                      <a:pt x="4140" y="4964"/>
                      <a:pt x="4140" y="4950"/>
                    </a:cubicBezTo>
                    <a:cubicBezTo>
                      <a:pt x="4140" y="4937"/>
                      <a:pt x="4151" y="4925"/>
                      <a:pt x="4165" y="4925"/>
                    </a:cubicBezTo>
                    <a:close/>
                    <a:moveTo>
                      <a:pt x="4265" y="4925"/>
                    </a:moveTo>
                    <a:lnTo>
                      <a:pt x="4265" y="4925"/>
                    </a:lnTo>
                    <a:cubicBezTo>
                      <a:pt x="4279" y="4925"/>
                      <a:pt x="4290" y="4937"/>
                      <a:pt x="4290" y="4950"/>
                    </a:cubicBezTo>
                    <a:cubicBezTo>
                      <a:pt x="4290" y="4964"/>
                      <a:pt x="4279" y="4975"/>
                      <a:pt x="4265" y="4975"/>
                    </a:cubicBezTo>
                    <a:cubicBezTo>
                      <a:pt x="4251" y="4975"/>
                      <a:pt x="4240" y="4964"/>
                      <a:pt x="4240" y="4950"/>
                    </a:cubicBezTo>
                    <a:cubicBezTo>
                      <a:pt x="4240" y="4937"/>
                      <a:pt x="4251" y="4925"/>
                      <a:pt x="4265" y="4925"/>
                    </a:cubicBezTo>
                    <a:close/>
                    <a:moveTo>
                      <a:pt x="4365" y="4925"/>
                    </a:moveTo>
                    <a:lnTo>
                      <a:pt x="4365" y="4925"/>
                    </a:lnTo>
                    <a:cubicBezTo>
                      <a:pt x="4379" y="4925"/>
                      <a:pt x="4390" y="4937"/>
                      <a:pt x="4390" y="4950"/>
                    </a:cubicBezTo>
                    <a:cubicBezTo>
                      <a:pt x="4390" y="4964"/>
                      <a:pt x="4379" y="4975"/>
                      <a:pt x="4365" y="4975"/>
                    </a:cubicBezTo>
                    <a:cubicBezTo>
                      <a:pt x="4351" y="4975"/>
                      <a:pt x="4340" y="4964"/>
                      <a:pt x="4340" y="4950"/>
                    </a:cubicBezTo>
                    <a:cubicBezTo>
                      <a:pt x="4340" y="4937"/>
                      <a:pt x="4351" y="4925"/>
                      <a:pt x="4365" y="4925"/>
                    </a:cubicBezTo>
                    <a:close/>
                    <a:moveTo>
                      <a:pt x="4465" y="4925"/>
                    </a:moveTo>
                    <a:lnTo>
                      <a:pt x="4465" y="4925"/>
                    </a:lnTo>
                    <a:cubicBezTo>
                      <a:pt x="4479" y="4925"/>
                      <a:pt x="4490" y="4937"/>
                      <a:pt x="4490" y="4950"/>
                    </a:cubicBezTo>
                    <a:cubicBezTo>
                      <a:pt x="4490" y="4964"/>
                      <a:pt x="4479" y="4975"/>
                      <a:pt x="4465" y="4975"/>
                    </a:cubicBezTo>
                    <a:cubicBezTo>
                      <a:pt x="4451" y="4975"/>
                      <a:pt x="4440" y="4964"/>
                      <a:pt x="4440" y="4950"/>
                    </a:cubicBezTo>
                    <a:cubicBezTo>
                      <a:pt x="4440" y="4937"/>
                      <a:pt x="4451" y="4925"/>
                      <a:pt x="4465" y="4925"/>
                    </a:cubicBezTo>
                    <a:close/>
                    <a:moveTo>
                      <a:pt x="4565" y="4925"/>
                    </a:moveTo>
                    <a:lnTo>
                      <a:pt x="4565" y="4925"/>
                    </a:lnTo>
                    <a:cubicBezTo>
                      <a:pt x="4579" y="4925"/>
                      <a:pt x="4590" y="4937"/>
                      <a:pt x="4590" y="4950"/>
                    </a:cubicBezTo>
                    <a:cubicBezTo>
                      <a:pt x="4590" y="4964"/>
                      <a:pt x="4579" y="4975"/>
                      <a:pt x="4565" y="4975"/>
                    </a:cubicBezTo>
                    <a:cubicBezTo>
                      <a:pt x="4551" y="4975"/>
                      <a:pt x="4540" y="4964"/>
                      <a:pt x="4540" y="4950"/>
                    </a:cubicBezTo>
                    <a:cubicBezTo>
                      <a:pt x="4540" y="4937"/>
                      <a:pt x="4551" y="4925"/>
                      <a:pt x="4565" y="4925"/>
                    </a:cubicBezTo>
                    <a:close/>
                    <a:moveTo>
                      <a:pt x="4665" y="4925"/>
                    </a:moveTo>
                    <a:lnTo>
                      <a:pt x="4665" y="4925"/>
                    </a:lnTo>
                    <a:cubicBezTo>
                      <a:pt x="4679" y="4925"/>
                      <a:pt x="4690" y="4937"/>
                      <a:pt x="4690" y="4950"/>
                    </a:cubicBezTo>
                    <a:cubicBezTo>
                      <a:pt x="4690" y="4964"/>
                      <a:pt x="4679" y="4975"/>
                      <a:pt x="4665" y="4975"/>
                    </a:cubicBezTo>
                    <a:cubicBezTo>
                      <a:pt x="4651" y="4975"/>
                      <a:pt x="4640" y="4964"/>
                      <a:pt x="4640" y="4950"/>
                    </a:cubicBezTo>
                    <a:cubicBezTo>
                      <a:pt x="4640" y="4937"/>
                      <a:pt x="4651" y="4925"/>
                      <a:pt x="4665" y="4925"/>
                    </a:cubicBezTo>
                    <a:close/>
                    <a:moveTo>
                      <a:pt x="4765" y="4925"/>
                    </a:moveTo>
                    <a:lnTo>
                      <a:pt x="4765" y="4925"/>
                    </a:lnTo>
                    <a:cubicBezTo>
                      <a:pt x="4779" y="4925"/>
                      <a:pt x="4790" y="4937"/>
                      <a:pt x="4790" y="4950"/>
                    </a:cubicBezTo>
                    <a:cubicBezTo>
                      <a:pt x="4790" y="4964"/>
                      <a:pt x="4779" y="4975"/>
                      <a:pt x="4765" y="4975"/>
                    </a:cubicBezTo>
                    <a:cubicBezTo>
                      <a:pt x="4751" y="4975"/>
                      <a:pt x="4740" y="4964"/>
                      <a:pt x="4740" y="4950"/>
                    </a:cubicBezTo>
                    <a:cubicBezTo>
                      <a:pt x="4740" y="4937"/>
                      <a:pt x="4751" y="4925"/>
                      <a:pt x="4765" y="4925"/>
                    </a:cubicBezTo>
                    <a:close/>
                    <a:moveTo>
                      <a:pt x="4865" y="4925"/>
                    </a:moveTo>
                    <a:lnTo>
                      <a:pt x="4865" y="4925"/>
                    </a:lnTo>
                    <a:cubicBezTo>
                      <a:pt x="4879" y="4925"/>
                      <a:pt x="4890" y="4937"/>
                      <a:pt x="4890" y="4950"/>
                    </a:cubicBezTo>
                    <a:cubicBezTo>
                      <a:pt x="4890" y="4964"/>
                      <a:pt x="4879" y="4975"/>
                      <a:pt x="4865" y="4975"/>
                    </a:cubicBezTo>
                    <a:cubicBezTo>
                      <a:pt x="4851" y="4975"/>
                      <a:pt x="4840" y="4964"/>
                      <a:pt x="4840" y="4950"/>
                    </a:cubicBezTo>
                    <a:cubicBezTo>
                      <a:pt x="4840" y="4937"/>
                      <a:pt x="4851" y="4925"/>
                      <a:pt x="4865" y="4925"/>
                    </a:cubicBezTo>
                    <a:close/>
                    <a:moveTo>
                      <a:pt x="4965" y="4925"/>
                    </a:moveTo>
                    <a:lnTo>
                      <a:pt x="4965" y="4925"/>
                    </a:lnTo>
                    <a:cubicBezTo>
                      <a:pt x="4979" y="4925"/>
                      <a:pt x="4990" y="4937"/>
                      <a:pt x="4990" y="4950"/>
                    </a:cubicBezTo>
                    <a:cubicBezTo>
                      <a:pt x="4990" y="4964"/>
                      <a:pt x="4979" y="4975"/>
                      <a:pt x="4965" y="4975"/>
                    </a:cubicBezTo>
                    <a:cubicBezTo>
                      <a:pt x="4951" y="4975"/>
                      <a:pt x="4940" y="4964"/>
                      <a:pt x="4940" y="4950"/>
                    </a:cubicBezTo>
                    <a:cubicBezTo>
                      <a:pt x="4940" y="4937"/>
                      <a:pt x="4951" y="4925"/>
                      <a:pt x="4965" y="4925"/>
                    </a:cubicBezTo>
                    <a:close/>
                    <a:moveTo>
                      <a:pt x="5065" y="4925"/>
                    </a:moveTo>
                    <a:lnTo>
                      <a:pt x="5065" y="4925"/>
                    </a:lnTo>
                    <a:cubicBezTo>
                      <a:pt x="5079" y="4925"/>
                      <a:pt x="5090" y="4937"/>
                      <a:pt x="5090" y="4950"/>
                    </a:cubicBezTo>
                    <a:cubicBezTo>
                      <a:pt x="5090" y="4964"/>
                      <a:pt x="5079" y="4975"/>
                      <a:pt x="5065" y="4975"/>
                    </a:cubicBezTo>
                    <a:cubicBezTo>
                      <a:pt x="5051" y="4975"/>
                      <a:pt x="5040" y="4964"/>
                      <a:pt x="5040" y="4950"/>
                    </a:cubicBezTo>
                    <a:cubicBezTo>
                      <a:pt x="5040" y="4937"/>
                      <a:pt x="5051" y="4925"/>
                      <a:pt x="5065" y="4925"/>
                    </a:cubicBezTo>
                    <a:close/>
                    <a:moveTo>
                      <a:pt x="5165" y="4925"/>
                    </a:moveTo>
                    <a:lnTo>
                      <a:pt x="5165" y="4925"/>
                    </a:lnTo>
                    <a:cubicBezTo>
                      <a:pt x="5179" y="4925"/>
                      <a:pt x="5190" y="4937"/>
                      <a:pt x="5190" y="4950"/>
                    </a:cubicBezTo>
                    <a:cubicBezTo>
                      <a:pt x="5190" y="4964"/>
                      <a:pt x="5179" y="4975"/>
                      <a:pt x="5165" y="4975"/>
                    </a:cubicBezTo>
                    <a:cubicBezTo>
                      <a:pt x="5151" y="4975"/>
                      <a:pt x="5140" y="4964"/>
                      <a:pt x="5140" y="4950"/>
                    </a:cubicBezTo>
                    <a:cubicBezTo>
                      <a:pt x="5140" y="4937"/>
                      <a:pt x="5151" y="4925"/>
                      <a:pt x="5165" y="4925"/>
                    </a:cubicBezTo>
                    <a:close/>
                    <a:moveTo>
                      <a:pt x="5265" y="4925"/>
                    </a:moveTo>
                    <a:lnTo>
                      <a:pt x="5265" y="4925"/>
                    </a:lnTo>
                    <a:cubicBezTo>
                      <a:pt x="5279" y="4925"/>
                      <a:pt x="5290" y="4937"/>
                      <a:pt x="5290" y="4950"/>
                    </a:cubicBezTo>
                    <a:cubicBezTo>
                      <a:pt x="5290" y="4964"/>
                      <a:pt x="5279" y="4975"/>
                      <a:pt x="5265" y="4975"/>
                    </a:cubicBezTo>
                    <a:cubicBezTo>
                      <a:pt x="5251" y="4975"/>
                      <a:pt x="5240" y="4964"/>
                      <a:pt x="5240" y="4950"/>
                    </a:cubicBezTo>
                    <a:cubicBezTo>
                      <a:pt x="5240" y="4937"/>
                      <a:pt x="5251" y="4925"/>
                      <a:pt x="5265" y="4925"/>
                    </a:cubicBezTo>
                    <a:close/>
                    <a:moveTo>
                      <a:pt x="5365" y="4925"/>
                    </a:moveTo>
                    <a:lnTo>
                      <a:pt x="5365" y="4925"/>
                    </a:lnTo>
                    <a:cubicBezTo>
                      <a:pt x="5379" y="4925"/>
                      <a:pt x="5390" y="4937"/>
                      <a:pt x="5390" y="4950"/>
                    </a:cubicBezTo>
                    <a:cubicBezTo>
                      <a:pt x="5390" y="4964"/>
                      <a:pt x="5379" y="4975"/>
                      <a:pt x="5365" y="4975"/>
                    </a:cubicBezTo>
                    <a:cubicBezTo>
                      <a:pt x="5351" y="4975"/>
                      <a:pt x="5340" y="4964"/>
                      <a:pt x="5340" y="4950"/>
                    </a:cubicBezTo>
                    <a:cubicBezTo>
                      <a:pt x="5340" y="4937"/>
                      <a:pt x="5351" y="4925"/>
                      <a:pt x="5365" y="4925"/>
                    </a:cubicBezTo>
                    <a:close/>
                    <a:moveTo>
                      <a:pt x="5465" y="4925"/>
                    </a:moveTo>
                    <a:lnTo>
                      <a:pt x="5465" y="4925"/>
                    </a:lnTo>
                    <a:cubicBezTo>
                      <a:pt x="5479" y="4925"/>
                      <a:pt x="5490" y="4937"/>
                      <a:pt x="5490" y="4950"/>
                    </a:cubicBezTo>
                    <a:cubicBezTo>
                      <a:pt x="5490" y="4964"/>
                      <a:pt x="5479" y="4975"/>
                      <a:pt x="5465" y="4975"/>
                    </a:cubicBezTo>
                    <a:cubicBezTo>
                      <a:pt x="5452" y="4975"/>
                      <a:pt x="5440" y="4964"/>
                      <a:pt x="5440" y="4950"/>
                    </a:cubicBezTo>
                    <a:cubicBezTo>
                      <a:pt x="5440" y="4937"/>
                      <a:pt x="5452" y="4925"/>
                      <a:pt x="5465" y="4925"/>
                    </a:cubicBezTo>
                    <a:close/>
                    <a:moveTo>
                      <a:pt x="5565" y="4925"/>
                    </a:moveTo>
                    <a:lnTo>
                      <a:pt x="5565" y="4925"/>
                    </a:lnTo>
                    <a:cubicBezTo>
                      <a:pt x="5579" y="4925"/>
                      <a:pt x="5590" y="4937"/>
                      <a:pt x="5590" y="4950"/>
                    </a:cubicBezTo>
                    <a:cubicBezTo>
                      <a:pt x="5590" y="4964"/>
                      <a:pt x="5579" y="4975"/>
                      <a:pt x="5565" y="4975"/>
                    </a:cubicBezTo>
                    <a:cubicBezTo>
                      <a:pt x="5552" y="4975"/>
                      <a:pt x="5540" y="4964"/>
                      <a:pt x="5540" y="4950"/>
                    </a:cubicBezTo>
                    <a:cubicBezTo>
                      <a:pt x="5540" y="4937"/>
                      <a:pt x="5552" y="4925"/>
                      <a:pt x="5565" y="4925"/>
                    </a:cubicBezTo>
                    <a:close/>
                    <a:moveTo>
                      <a:pt x="5665" y="4925"/>
                    </a:moveTo>
                    <a:lnTo>
                      <a:pt x="5665" y="4925"/>
                    </a:lnTo>
                    <a:cubicBezTo>
                      <a:pt x="5679" y="4925"/>
                      <a:pt x="5690" y="4937"/>
                      <a:pt x="5690" y="4950"/>
                    </a:cubicBezTo>
                    <a:cubicBezTo>
                      <a:pt x="5690" y="4964"/>
                      <a:pt x="5679" y="4975"/>
                      <a:pt x="5665" y="4975"/>
                    </a:cubicBezTo>
                    <a:cubicBezTo>
                      <a:pt x="5652" y="4975"/>
                      <a:pt x="5640" y="4964"/>
                      <a:pt x="5640" y="4950"/>
                    </a:cubicBezTo>
                    <a:cubicBezTo>
                      <a:pt x="5640" y="4937"/>
                      <a:pt x="5652" y="4925"/>
                      <a:pt x="5665" y="4925"/>
                    </a:cubicBezTo>
                    <a:close/>
                    <a:moveTo>
                      <a:pt x="5765" y="4925"/>
                    </a:moveTo>
                    <a:lnTo>
                      <a:pt x="5766" y="4925"/>
                    </a:lnTo>
                    <a:cubicBezTo>
                      <a:pt x="5779" y="4925"/>
                      <a:pt x="5791" y="4937"/>
                      <a:pt x="5791" y="4950"/>
                    </a:cubicBezTo>
                    <a:cubicBezTo>
                      <a:pt x="5791" y="4964"/>
                      <a:pt x="5779" y="4975"/>
                      <a:pt x="5766" y="4975"/>
                    </a:cubicBezTo>
                    <a:lnTo>
                      <a:pt x="5765" y="4975"/>
                    </a:lnTo>
                    <a:cubicBezTo>
                      <a:pt x="5752" y="4975"/>
                      <a:pt x="5740" y="4964"/>
                      <a:pt x="5740" y="4950"/>
                    </a:cubicBezTo>
                    <a:cubicBezTo>
                      <a:pt x="5740" y="4937"/>
                      <a:pt x="5752" y="4925"/>
                      <a:pt x="5765" y="4925"/>
                    </a:cubicBezTo>
                    <a:close/>
                    <a:moveTo>
                      <a:pt x="5866" y="4925"/>
                    </a:moveTo>
                    <a:lnTo>
                      <a:pt x="5866" y="4925"/>
                    </a:lnTo>
                    <a:cubicBezTo>
                      <a:pt x="5879" y="4925"/>
                      <a:pt x="5891" y="4937"/>
                      <a:pt x="5891" y="4950"/>
                    </a:cubicBezTo>
                    <a:cubicBezTo>
                      <a:pt x="5891" y="4964"/>
                      <a:pt x="5879" y="4975"/>
                      <a:pt x="5866" y="4975"/>
                    </a:cubicBezTo>
                    <a:cubicBezTo>
                      <a:pt x="5852" y="4975"/>
                      <a:pt x="5841" y="4964"/>
                      <a:pt x="5841" y="4950"/>
                    </a:cubicBezTo>
                    <a:cubicBezTo>
                      <a:pt x="5841" y="4937"/>
                      <a:pt x="5852" y="4925"/>
                      <a:pt x="5866" y="4925"/>
                    </a:cubicBezTo>
                    <a:close/>
                    <a:moveTo>
                      <a:pt x="5966" y="4925"/>
                    </a:moveTo>
                    <a:lnTo>
                      <a:pt x="5966" y="4925"/>
                    </a:lnTo>
                    <a:cubicBezTo>
                      <a:pt x="5979" y="4925"/>
                      <a:pt x="5991" y="4937"/>
                      <a:pt x="5991" y="4950"/>
                    </a:cubicBezTo>
                    <a:cubicBezTo>
                      <a:pt x="5991" y="4964"/>
                      <a:pt x="5979" y="4975"/>
                      <a:pt x="5966" y="4975"/>
                    </a:cubicBezTo>
                    <a:cubicBezTo>
                      <a:pt x="5952" y="4975"/>
                      <a:pt x="5941" y="4964"/>
                      <a:pt x="5941" y="4950"/>
                    </a:cubicBezTo>
                    <a:cubicBezTo>
                      <a:pt x="5941" y="4937"/>
                      <a:pt x="5952" y="4925"/>
                      <a:pt x="5966" y="4925"/>
                    </a:cubicBezTo>
                    <a:close/>
                    <a:moveTo>
                      <a:pt x="6066" y="4925"/>
                    </a:moveTo>
                    <a:lnTo>
                      <a:pt x="6066" y="4925"/>
                    </a:lnTo>
                    <a:cubicBezTo>
                      <a:pt x="6079" y="4925"/>
                      <a:pt x="6091" y="4937"/>
                      <a:pt x="6091" y="4950"/>
                    </a:cubicBezTo>
                    <a:cubicBezTo>
                      <a:pt x="6091" y="4964"/>
                      <a:pt x="6079" y="4975"/>
                      <a:pt x="6066" y="4975"/>
                    </a:cubicBezTo>
                    <a:cubicBezTo>
                      <a:pt x="6052" y="4975"/>
                      <a:pt x="6041" y="4964"/>
                      <a:pt x="6041" y="4950"/>
                    </a:cubicBezTo>
                    <a:cubicBezTo>
                      <a:pt x="6041" y="4937"/>
                      <a:pt x="6052" y="4925"/>
                      <a:pt x="6066" y="4925"/>
                    </a:cubicBezTo>
                    <a:close/>
                    <a:moveTo>
                      <a:pt x="6166" y="4925"/>
                    </a:moveTo>
                    <a:lnTo>
                      <a:pt x="6166" y="4925"/>
                    </a:lnTo>
                    <a:cubicBezTo>
                      <a:pt x="6180" y="4925"/>
                      <a:pt x="6191" y="4937"/>
                      <a:pt x="6191" y="4950"/>
                    </a:cubicBezTo>
                    <a:cubicBezTo>
                      <a:pt x="6191" y="4964"/>
                      <a:pt x="6180" y="4975"/>
                      <a:pt x="6166" y="4975"/>
                    </a:cubicBezTo>
                    <a:cubicBezTo>
                      <a:pt x="6152" y="4975"/>
                      <a:pt x="6141" y="4964"/>
                      <a:pt x="6141" y="4950"/>
                    </a:cubicBezTo>
                    <a:cubicBezTo>
                      <a:pt x="6141" y="4937"/>
                      <a:pt x="6152" y="4925"/>
                      <a:pt x="6166" y="4925"/>
                    </a:cubicBezTo>
                    <a:close/>
                    <a:moveTo>
                      <a:pt x="6266" y="4925"/>
                    </a:moveTo>
                    <a:lnTo>
                      <a:pt x="6266" y="4925"/>
                    </a:lnTo>
                    <a:cubicBezTo>
                      <a:pt x="6280" y="4925"/>
                      <a:pt x="6291" y="4937"/>
                      <a:pt x="6291" y="4950"/>
                    </a:cubicBezTo>
                    <a:cubicBezTo>
                      <a:pt x="6291" y="4964"/>
                      <a:pt x="6280" y="4975"/>
                      <a:pt x="6266" y="4975"/>
                    </a:cubicBezTo>
                    <a:cubicBezTo>
                      <a:pt x="6252" y="4975"/>
                      <a:pt x="6241" y="4964"/>
                      <a:pt x="6241" y="4950"/>
                    </a:cubicBezTo>
                    <a:cubicBezTo>
                      <a:pt x="6241" y="4937"/>
                      <a:pt x="6252" y="4925"/>
                      <a:pt x="6266" y="4925"/>
                    </a:cubicBezTo>
                    <a:close/>
                    <a:moveTo>
                      <a:pt x="6366" y="4925"/>
                    </a:moveTo>
                    <a:lnTo>
                      <a:pt x="6366" y="4925"/>
                    </a:lnTo>
                    <a:cubicBezTo>
                      <a:pt x="6380" y="4925"/>
                      <a:pt x="6391" y="4937"/>
                      <a:pt x="6391" y="4950"/>
                    </a:cubicBezTo>
                    <a:cubicBezTo>
                      <a:pt x="6391" y="4964"/>
                      <a:pt x="6380" y="4975"/>
                      <a:pt x="6366" y="4975"/>
                    </a:cubicBezTo>
                    <a:cubicBezTo>
                      <a:pt x="6352" y="4975"/>
                      <a:pt x="6341" y="4964"/>
                      <a:pt x="6341" y="4950"/>
                    </a:cubicBezTo>
                    <a:cubicBezTo>
                      <a:pt x="6341" y="4937"/>
                      <a:pt x="6352" y="4925"/>
                      <a:pt x="6366" y="4925"/>
                    </a:cubicBezTo>
                    <a:close/>
                    <a:moveTo>
                      <a:pt x="6466" y="4925"/>
                    </a:moveTo>
                    <a:lnTo>
                      <a:pt x="6466" y="4925"/>
                    </a:lnTo>
                    <a:cubicBezTo>
                      <a:pt x="6480" y="4925"/>
                      <a:pt x="6491" y="4937"/>
                      <a:pt x="6491" y="4950"/>
                    </a:cubicBezTo>
                    <a:cubicBezTo>
                      <a:pt x="6491" y="4964"/>
                      <a:pt x="6480" y="4975"/>
                      <a:pt x="6466" y="4975"/>
                    </a:cubicBezTo>
                    <a:cubicBezTo>
                      <a:pt x="6452" y="4975"/>
                      <a:pt x="6441" y="4964"/>
                      <a:pt x="6441" y="4950"/>
                    </a:cubicBezTo>
                    <a:cubicBezTo>
                      <a:pt x="6441" y="4937"/>
                      <a:pt x="6452" y="4925"/>
                      <a:pt x="6466" y="4925"/>
                    </a:cubicBezTo>
                    <a:close/>
                    <a:moveTo>
                      <a:pt x="6566" y="4925"/>
                    </a:moveTo>
                    <a:lnTo>
                      <a:pt x="6566" y="4925"/>
                    </a:lnTo>
                    <a:cubicBezTo>
                      <a:pt x="6580" y="4925"/>
                      <a:pt x="6591" y="4937"/>
                      <a:pt x="6591" y="4950"/>
                    </a:cubicBezTo>
                    <a:cubicBezTo>
                      <a:pt x="6591" y="4964"/>
                      <a:pt x="6580" y="4975"/>
                      <a:pt x="6566" y="4975"/>
                    </a:cubicBezTo>
                    <a:cubicBezTo>
                      <a:pt x="6552" y="4975"/>
                      <a:pt x="6541" y="4964"/>
                      <a:pt x="6541" y="4950"/>
                    </a:cubicBezTo>
                    <a:cubicBezTo>
                      <a:pt x="6541" y="4937"/>
                      <a:pt x="6552" y="4925"/>
                      <a:pt x="6566" y="4925"/>
                    </a:cubicBezTo>
                    <a:close/>
                    <a:moveTo>
                      <a:pt x="6666" y="4925"/>
                    </a:moveTo>
                    <a:lnTo>
                      <a:pt x="6666" y="4925"/>
                    </a:lnTo>
                    <a:cubicBezTo>
                      <a:pt x="6680" y="4925"/>
                      <a:pt x="6691" y="4937"/>
                      <a:pt x="6691" y="4950"/>
                    </a:cubicBezTo>
                    <a:cubicBezTo>
                      <a:pt x="6691" y="4964"/>
                      <a:pt x="6680" y="4975"/>
                      <a:pt x="6666" y="4975"/>
                    </a:cubicBezTo>
                    <a:cubicBezTo>
                      <a:pt x="6652" y="4975"/>
                      <a:pt x="6641" y="4964"/>
                      <a:pt x="6641" y="4950"/>
                    </a:cubicBezTo>
                    <a:cubicBezTo>
                      <a:pt x="6641" y="4937"/>
                      <a:pt x="6652" y="4925"/>
                      <a:pt x="6666" y="4925"/>
                    </a:cubicBezTo>
                    <a:close/>
                    <a:moveTo>
                      <a:pt x="6766" y="4925"/>
                    </a:moveTo>
                    <a:lnTo>
                      <a:pt x="6766" y="4925"/>
                    </a:lnTo>
                    <a:cubicBezTo>
                      <a:pt x="6780" y="4925"/>
                      <a:pt x="6791" y="4937"/>
                      <a:pt x="6791" y="4950"/>
                    </a:cubicBezTo>
                    <a:cubicBezTo>
                      <a:pt x="6791" y="4964"/>
                      <a:pt x="6780" y="4975"/>
                      <a:pt x="6766" y="4975"/>
                    </a:cubicBezTo>
                    <a:cubicBezTo>
                      <a:pt x="6752" y="4975"/>
                      <a:pt x="6741" y="4964"/>
                      <a:pt x="6741" y="4950"/>
                    </a:cubicBezTo>
                    <a:cubicBezTo>
                      <a:pt x="6741" y="4937"/>
                      <a:pt x="6752" y="4925"/>
                      <a:pt x="6766" y="4925"/>
                    </a:cubicBezTo>
                    <a:close/>
                    <a:moveTo>
                      <a:pt x="6866" y="4925"/>
                    </a:moveTo>
                    <a:lnTo>
                      <a:pt x="6866" y="4925"/>
                    </a:lnTo>
                    <a:cubicBezTo>
                      <a:pt x="6880" y="4925"/>
                      <a:pt x="6891" y="4937"/>
                      <a:pt x="6891" y="4950"/>
                    </a:cubicBezTo>
                    <a:cubicBezTo>
                      <a:pt x="6891" y="4964"/>
                      <a:pt x="6880" y="4975"/>
                      <a:pt x="6866" y="4975"/>
                    </a:cubicBezTo>
                    <a:cubicBezTo>
                      <a:pt x="6852" y="4975"/>
                      <a:pt x="6841" y="4964"/>
                      <a:pt x="6841" y="4950"/>
                    </a:cubicBezTo>
                    <a:cubicBezTo>
                      <a:pt x="6841" y="4937"/>
                      <a:pt x="6852" y="4925"/>
                      <a:pt x="6866" y="4925"/>
                    </a:cubicBezTo>
                    <a:close/>
                    <a:moveTo>
                      <a:pt x="6966" y="4925"/>
                    </a:moveTo>
                    <a:lnTo>
                      <a:pt x="6966" y="4925"/>
                    </a:lnTo>
                    <a:cubicBezTo>
                      <a:pt x="6980" y="4925"/>
                      <a:pt x="6991" y="4937"/>
                      <a:pt x="6991" y="4950"/>
                    </a:cubicBezTo>
                    <a:cubicBezTo>
                      <a:pt x="6991" y="4964"/>
                      <a:pt x="6980" y="4975"/>
                      <a:pt x="6966" y="4975"/>
                    </a:cubicBezTo>
                    <a:cubicBezTo>
                      <a:pt x="6952" y="4975"/>
                      <a:pt x="6941" y="4964"/>
                      <a:pt x="6941" y="4950"/>
                    </a:cubicBezTo>
                    <a:cubicBezTo>
                      <a:pt x="6941" y="4937"/>
                      <a:pt x="6952" y="4925"/>
                      <a:pt x="6966" y="4925"/>
                    </a:cubicBezTo>
                    <a:close/>
                    <a:moveTo>
                      <a:pt x="7066" y="4925"/>
                    </a:moveTo>
                    <a:lnTo>
                      <a:pt x="7066" y="4925"/>
                    </a:lnTo>
                    <a:cubicBezTo>
                      <a:pt x="7080" y="4925"/>
                      <a:pt x="7091" y="4937"/>
                      <a:pt x="7091" y="4950"/>
                    </a:cubicBezTo>
                    <a:cubicBezTo>
                      <a:pt x="7091" y="4964"/>
                      <a:pt x="7080" y="4975"/>
                      <a:pt x="7066" y="4975"/>
                    </a:cubicBezTo>
                    <a:cubicBezTo>
                      <a:pt x="7052" y="4975"/>
                      <a:pt x="7041" y="4964"/>
                      <a:pt x="7041" y="4950"/>
                    </a:cubicBezTo>
                    <a:cubicBezTo>
                      <a:pt x="7041" y="4937"/>
                      <a:pt x="7052" y="4925"/>
                      <a:pt x="7066" y="4925"/>
                    </a:cubicBezTo>
                    <a:close/>
                    <a:moveTo>
                      <a:pt x="7166" y="4925"/>
                    </a:moveTo>
                    <a:lnTo>
                      <a:pt x="7166" y="4925"/>
                    </a:lnTo>
                    <a:cubicBezTo>
                      <a:pt x="7180" y="4925"/>
                      <a:pt x="7191" y="4937"/>
                      <a:pt x="7191" y="4950"/>
                    </a:cubicBezTo>
                    <a:cubicBezTo>
                      <a:pt x="7191" y="4964"/>
                      <a:pt x="7180" y="4975"/>
                      <a:pt x="7166" y="4975"/>
                    </a:cubicBezTo>
                    <a:cubicBezTo>
                      <a:pt x="7152" y="4975"/>
                      <a:pt x="7141" y="4964"/>
                      <a:pt x="7141" y="4950"/>
                    </a:cubicBezTo>
                    <a:cubicBezTo>
                      <a:pt x="7141" y="4937"/>
                      <a:pt x="7152" y="4925"/>
                      <a:pt x="7166" y="4925"/>
                    </a:cubicBezTo>
                    <a:close/>
                    <a:moveTo>
                      <a:pt x="7266" y="4925"/>
                    </a:moveTo>
                    <a:lnTo>
                      <a:pt x="7266" y="4925"/>
                    </a:lnTo>
                    <a:cubicBezTo>
                      <a:pt x="7280" y="4925"/>
                      <a:pt x="7291" y="4937"/>
                      <a:pt x="7291" y="4950"/>
                    </a:cubicBezTo>
                    <a:cubicBezTo>
                      <a:pt x="7291" y="4964"/>
                      <a:pt x="7280" y="4975"/>
                      <a:pt x="7266" y="4975"/>
                    </a:cubicBezTo>
                    <a:cubicBezTo>
                      <a:pt x="7252" y="4975"/>
                      <a:pt x="7241" y="4964"/>
                      <a:pt x="7241" y="4950"/>
                    </a:cubicBezTo>
                    <a:cubicBezTo>
                      <a:pt x="7241" y="4937"/>
                      <a:pt x="7252" y="4925"/>
                      <a:pt x="7266" y="4925"/>
                    </a:cubicBezTo>
                    <a:close/>
                    <a:moveTo>
                      <a:pt x="7366" y="4925"/>
                    </a:moveTo>
                    <a:lnTo>
                      <a:pt x="7366" y="4925"/>
                    </a:lnTo>
                    <a:cubicBezTo>
                      <a:pt x="7380" y="4925"/>
                      <a:pt x="7391" y="4937"/>
                      <a:pt x="7391" y="4950"/>
                    </a:cubicBezTo>
                    <a:cubicBezTo>
                      <a:pt x="7391" y="4964"/>
                      <a:pt x="7380" y="4975"/>
                      <a:pt x="7366" y="4975"/>
                    </a:cubicBezTo>
                    <a:cubicBezTo>
                      <a:pt x="7352" y="4975"/>
                      <a:pt x="7341" y="4964"/>
                      <a:pt x="7341" y="4950"/>
                    </a:cubicBezTo>
                    <a:cubicBezTo>
                      <a:pt x="7341" y="4937"/>
                      <a:pt x="7352" y="4925"/>
                      <a:pt x="7366" y="4925"/>
                    </a:cubicBezTo>
                    <a:close/>
                    <a:moveTo>
                      <a:pt x="7466" y="4925"/>
                    </a:moveTo>
                    <a:lnTo>
                      <a:pt x="7466" y="4925"/>
                    </a:lnTo>
                    <a:cubicBezTo>
                      <a:pt x="7480" y="4925"/>
                      <a:pt x="7491" y="4937"/>
                      <a:pt x="7491" y="4950"/>
                    </a:cubicBezTo>
                    <a:cubicBezTo>
                      <a:pt x="7491" y="4964"/>
                      <a:pt x="7480" y="4975"/>
                      <a:pt x="7466" y="4975"/>
                    </a:cubicBezTo>
                    <a:cubicBezTo>
                      <a:pt x="7453" y="4975"/>
                      <a:pt x="7441" y="4964"/>
                      <a:pt x="7441" y="4950"/>
                    </a:cubicBezTo>
                    <a:cubicBezTo>
                      <a:pt x="7441" y="4937"/>
                      <a:pt x="7453" y="4925"/>
                      <a:pt x="7466" y="4925"/>
                    </a:cubicBezTo>
                    <a:close/>
                    <a:moveTo>
                      <a:pt x="7566" y="4925"/>
                    </a:moveTo>
                    <a:lnTo>
                      <a:pt x="7566" y="4925"/>
                    </a:lnTo>
                    <a:cubicBezTo>
                      <a:pt x="7580" y="4925"/>
                      <a:pt x="7591" y="4937"/>
                      <a:pt x="7591" y="4950"/>
                    </a:cubicBezTo>
                    <a:cubicBezTo>
                      <a:pt x="7591" y="4964"/>
                      <a:pt x="7580" y="4975"/>
                      <a:pt x="7566" y="4975"/>
                    </a:cubicBezTo>
                    <a:cubicBezTo>
                      <a:pt x="7553" y="4975"/>
                      <a:pt x="7541" y="4964"/>
                      <a:pt x="7541" y="4950"/>
                    </a:cubicBezTo>
                    <a:cubicBezTo>
                      <a:pt x="7541" y="4937"/>
                      <a:pt x="7553" y="4925"/>
                      <a:pt x="7566" y="4925"/>
                    </a:cubicBezTo>
                    <a:close/>
                    <a:moveTo>
                      <a:pt x="7666" y="4925"/>
                    </a:moveTo>
                    <a:lnTo>
                      <a:pt x="7666" y="4925"/>
                    </a:lnTo>
                    <a:cubicBezTo>
                      <a:pt x="7680" y="4925"/>
                      <a:pt x="7691" y="4937"/>
                      <a:pt x="7691" y="4950"/>
                    </a:cubicBezTo>
                    <a:cubicBezTo>
                      <a:pt x="7691" y="4964"/>
                      <a:pt x="7680" y="4975"/>
                      <a:pt x="7666" y="4975"/>
                    </a:cubicBezTo>
                    <a:cubicBezTo>
                      <a:pt x="7653" y="4975"/>
                      <a:pt x="7641" y="4964"/>
                      <a:pt x="7641" y="4950"/>
                    </a:cubicBezTo>
                    <a:cubicBezTo>
                      <a:pt x="7641" y="4937"/>
                      <a:pt x="7653" y="4925"/>
                      <a:pt x="7666" y="4925"/>
                    </a:cubicBezTo>
                    <a:close/>
                    <a:moveTo>
                      <a:pt x="7766" y="4925"/>
                    </a:moveTo>
                    <a:lnTo>
                      <a:pt x="7767" y="4925"/>
                    </a:lnTo>
                    <a:cubicBezTo>
                      <a:pt x="7780" y="4925"/>
                      <a:pt x="7792" y="4937"/>
                      <a:pt x="7792" y="4950"/>
                    </a:cubicBezTo>
                    <a:cubicBezTo>
                      <a:pt x="7792" y="4964"/>
                      <a:pt x="7780" y="4975"/>
                      <a:pt x="7767" y="4975"/>
                    </a:cubicBezTo>
                    <a:lnTo>
                      <a:pt x="7766" y="4975"/>
                    </a:lnTo>
                    <a:cubicBezTo>
                      <a:pt x="7753" y="4975"/>
                      <a:pt x="7741" y="4964"/>
                      <a:pt x="7741" y="4950"/>
                    </a:cubicBezTo>
                    <a:cubicBezTo>
                      <a:pt x="7741" y="4937"/>
                      <a:pt x="7753" y="4925"/>
                      <a:pt x="7766" y="4925"/>
                    </a:cubicBezTo>
                    <a:close/>
                    <a:moveTo>
                      <a:pt x="7867" y="4925"/>
                    </a:moveTo>
                    <a:lnTo>
                      <a:pt x="7867" y="4925"/>
                    </a:lnTo>
                    <a:cubicBezTo>
                      <a:pt x="7880" y="4925"/>
                      <a:pt x="7892" y="4937"/>
                      <a:pt x="7892" y="4950"/>
                    </a:cubicBezTo>
                    <a:cubicBezTo>
                      <a:pt x="7892" y="4964"/>
                      <a:pt x="7880" y="4975"/>
                      <a:pt x="7867" y="4975"/>
                    </a:cubicBezTo>
                    <a:cubicBezTo>
                      <a:pt x="7853" y="4975"/>
                      <a:pt x="7842" y="4964"/>
                      <a:pt x="7842" y="4950"/>
                    </a:cubicBezTo>
                    <a:cubicBezTo>
                      <a:pt x="7842" y="4937"/>
                      <a:pt x="7853" y="4925"/>
                      <a:pt x="7867" y="4925"/>
                    </a:cubicBezTo>
                    <a:close/>
                    <a:moveTo>
                      <a:pt x="7967" y="4925"/>
                    </a:moveTo>
                    <a:lnTo>
                      <a:pt x="7967" y="4925"/>
                    </a:lnTo>
                    <a:cubicBezTo>
                      <a:pt x="7980" y="4925"/>
                      <a:pt x="7992" y="4937"/>
                      <a:pt x="7992" y="4950"/>
                    </a:cubicBezTo>
                    <a:cubicBezTo>
                      <a:pt x="7992" y="4964"/>
                      <a:pt x="7980" y="4975"/>
                      <a:pt x="7967" y="4975"/>
                    </a:cubicBezTo>
                    <a:cubicBezTo>
                      <a:pt x="7953" y="4975"/>
                      <a:pt x="7942" y="4964"/>
                      <a:pt x="7942" y="4950"/>
                    </a:cubicBezTo>
                    <a:cubicBezTo>
                      <a:pt x="7942" y="4937"/>
                      <a:pt x="7953" y="4925"/>
                      <a:pt x="7967" y="4925"/>
                    </a:cubicBezTo>
                    <a:close/>
                    <a:moveTo>
                      <a:pt x="8067" y="4925"/>
                    </a:moveTo>
                    <a:lnTo>
                      <a:pt x="8067" y="4925"/>
                    </a:lnTo>
                    <a:cubicBezTo>
                      <a:pt x="8080" y="4925"/>
                      <a:pt x="8092" y="4937"/>
                      <a:pt x="8092" y="4950"/>
                    </a:cubicBezTo>
                    <a:cubicBezTo>
                      <a:pt x="8092" y="4964"/>
                      <a:pt x="8080" y="4975"/>
                      <a:pt x="8067" y="4975"/>
                    </a:cubicBezTo>
                    <a:cubicBezTo>
                      <a:pt x="8053" y="4975"/>
                      <a:pt x="8042" y="4964"/>
                      <a:pt x="8042" y="4950"/>
                    </a:cubicBezTo>
                    <a:cubicBezTo>
                      <a:pt x="8042" y="4937"/>
                      <a:pt x="8053" y="4925"/>
                      <a:pt x="8067" y="4925"/>
                    </a:cubicBezTo>
                    <a:close/>
                    <a:moveTo>
                      <a:pt x="8167" y="4925"/>
                    </a:moveTo>
                    <a:lnTo>
                      <a:pt x="8167" y="4925"/>
                    </a:lnTo>
                    <a:cubicBezTo>
                      <a:pt x="8181" y="4925"/>
                      <a:pt x="8192" y="4937"/>
                      <a:pt x="8192" y="4950"/>
                    </a:cubicBezTo>
                    <a:cubicBezTo>
                      <a:pt x="8192" y="4964"/>
                      <a:pt x="8181" y="4975"/>
                      <a:pt x="8167" y="4975"/>
                    </a:cubicBezTo>
                    <a:cubicBezTo>
                      <a:pt x="8153" y="4975"/>
                      <a:pt x="8142" y="4964"/>
                      <a:pt x="8142" y="4950"/>
                    </a:cubicBezTo>
                    <a:cubicBezTo>
                      <a:pt x="8142" y="4937"/>
                      <a:pt x="8153" y="4925"/>
                      <a:pt x="8167" y="4925"/>
                    </a:cubicBezTo>
                    <a:close/>
                    <a:moveTo>
                      <a:pt x="8267" y="4925"/>
                    </a:moveTo>
                    <a:lnTo>
                      <a:pt x="8267" y="4925"/>
                    </a:lnTo>
                    <a:cubicBezTo>
                      <a:pt x="8281" y="4925"/>
                      <a:pt x="8292" y="4937"/>
                      <a:pt x="8292" y="4950"/>
                    </a:cubicBezTo>
                    <a:cubicBezTo>
                      <a:pt x="8292" y="4964"/>
                      <a:pt x="8281" y="4975"/>
                      <a:pt x="8267" y="4975"/>
                    </a:cubicBezTo>
                    <a:cubicBezTo>
                      <a:pt x="8253" y="4975"/>
                      <a:pt x="8242" y="4964"/>
                      <a:pt x="8242" y="4950"/>
                    </a:cubicBezTo>
                    <a:cubicBezTo>
                      <a:pt x="8242" y="4937"/>
                      <a:pt x="8253" y="4925"/>
                      <a:pt x="8267" y="4925"/>
                    </a:cubicBezTo>
                    <a:close/>
                    <a:moveTo>
                      <a:pt x="8367" y="4925"/>
                    </a:moveTo>
                    <a:lnTo>
                      <a:pt x="8367" y="4925"/>
                    </a:lnTo>
                    <a:cubicBezTo>
                      <a:pt x="8381" y="4925"/>
                      <a:pt x="8392" y="4937"/>
                      <a:pt x="8392" y="4950"/>
                    </a:cubicBezTo>
                    <a:cubicBezTo>
                      <a:pt x="8392" y="4964"/>
                      <a:pt x="8381" y="4975"/>
                      <a:pt x="8367" y="4975"/>
                    </a:cubicBezTo>
                    <a:cubicBezTo>
                      <a:pt x="8353" y="4975"/>
                      <a:pt x="8342" y="4964"/>
                      <a:pt x="8342" y="4950"/>
                    </a:cubicBezTo>
                    <a:cubicBezTo>
                      <a:pt x="8342" y="4937"/>
                      <a:pt x="8353" y="4925"/>
                      <a:pt x="8367" y="4925"/>
                    </a:cubicBezTo>
                    <a:close/>
                    <a:moveTo>
                      <a:pt x="8467" y="4925"/>
                    </a:moveTo>
                    <a:lnTo>
                      <a:pt x="8467" y="4925"/>
                    </a:lnTo>
                    <a:cubicBezTo>
                      <a:pt x="8481" y="4925"/>
                      <a:pt x="8492" y="4937"/>
                      <a:pt x="8492" y="4950"/>
                    </a:cubicBezTo>
                    <a:cubicBezTo>
                      <a:pt x="8492" y="4964"/>
                      <a:pt x="8481" y="4975"/>
                      <a:pt x="8467" y="4975"/>
                    </a:cubicBezTo>
                    <a:cubicBezTo>
                      <a:pt x="8453" y="4975"/>
                      <a:pt x="8442" y="4964"/>
                      <a:pt x="8442" y="4950"/>
                    </a:cubicBezTo>
                    <a:cubicBezTo>
                      <a:pt x="8442" y="4937"/>
                      <a:pt x="8453" y="4925"/>
                      <a:pt x="8467" y="4925"/>
                    </a:cubicBezTo>
                    <a:close/>
                    <a:moveTo>
                      <a:pt x="8567" y="4925"/>
                    </a:moveTo>
                    <a:lnTo>
                      <a:pt x="8567" y="4925"/>
                    </a:lnTo>
                    <a:cubicBezTo>
                      <a:pt x="8581" y="4925"/>
                      <a:pt x="8592" y="4937"/>
                      <a:pt x="8592" y="4950"/>
                    </a:cubicBezTo>
                    <a:cubicBezTo>
                      <a:pt x="8592" y="4964"/>
                      <a:pt x="8581" y="4975"/>
                      <a:pt x="8567" y="4975"/>
                    </a:cubicBezTo>
                    <a:cubicBezTo>
                      <a:pt x="8553" y="4975"/>
                      <a:pt x="8542" y="4964"/>
                      <a:pt x="8542" y="4950"/>
                    </a:cubicBezTo>
                    <a:cubicBezTo>
                      <a:pt x="8542" y="4937"/>
                      <a:pt x="8553" y="4925"/>
                      <a:pt x="8567" y="4925"/>
                    </a:cubicBezTo>
                    <a:close/>
                    <a:moveTo>
                      <a:pt x="8667" y="4925"/>
                    </a:moveTo>
                    <a:lnTo>
                      <a:pt x="8667" y="4925"/>
                    </a:lnTo>
                    <a:cubicBezTo>
                      <a:pt x="8681" y="4925"/>
                      <a:pt x="8692" y="4937"/>
                      <a:pt x="8692" y="4950"/>
                    </a:cubicBezTo>
                    <a:cubicBezTo>
                      <a:pt x="8692" y="4964"/>
                      <a:pt x="8681" y="4975"/>
                      <a:pt x="8667" y="4975"/>
                    </a:cubicBezTo>
                    <a:cubicBezTo>
                      <a:pt x="8653" y="4975"/>
                      <a:pt x="8642" y="4964"/>
                      <a:pt x="8642" y="4950"/>
                    </a:cubicBezTo>
                    <a:cubicBezTo>
                      <a:pt x="8642" y="4937"/>
                      <a:pt x="8653" y="4925"/>
                      <a:pt x="8667" y="4925"/>
                    </a:cubicBezTo>
                    <a:close/>
                    <a:moveTo>
                      <a:pt x="8767" y="4925"/>
                    </a:moveTo>
                    <a:lnTo>
                      <a:pt x="8767" y="4925"/>
                    </a:lnTo>
                    <a:cubicBezTo>
                      <a:pt x="8781" y="4925"/>
                      <a:pt x="8792" y="4937"/>
                      <a:pt x="8792" y="4950"/>
                    </a:cubicBezTo>
                    <a:cubicBezTo>
                      <a:pt x="8792" y="4964"/>
                      <a:pt x="8781" y="4975"/>
                      <a:pt x="8767" y="4975"/>
                    </a:cubicBezTo>
                    <a:cubicBezTo>
                      <a:pt x="8753" y="4975"/>
                      <a:pt x="8742" y="4964"/>
                      <a:pt x="8742" y="4950"/>
                    </a:cubicBezTo>
                    <a:cubicBezTo>
                      <a:pt x="8742" y="4937"/>
                      <a:pt x="8753" y="4925"/>
                      <a:pt x="8767" y="4925"/>
                    </a:cubicBezTo>
                    <a:close/>
                    <a:moveTo>
                      <a:pt x="8867" y="4925"/>
                    </a:moveTo>
                    <a:lnTo>
                      <a:pt x="8867" y="4925"/>
                    </a:lnTo>
                    <a:cubicBezTo>
                      <a:pt x="8881" y="4925"/>
                      <a:pt x="8892" y="4937"/>
                      <a:pt x="8892" y="4950"/>
                    </a:cubicBezTo>
                    <a:cubicBezTo>
                      <a:pt x="8892" y="4964"/>
                      <a:pt x="8881" y="4975"/>
                      <a:pt x="8867" y="4975"/>
                    </a:cubicBezTo>
                    <a:cubicBezTo>
                      <a:pt x="8853" y="4975"/>
                      <a:pt x="8842" y="4964"/>
                      <a:pt x="8842" y="4950"/>
                    </a:cubicBezTo>
                    <a:cubicBezTo>
                      <a:pt x="8842" y="4937"/>
                      <a:pt x="8853" y="4925"/>
                      <a:pt x="8867" y="4925"/>
                    </a:cubicBezTo>
                    <a:close/>
                    <a:moveTo>
                      <a:pt x="8967" y="4925"/>
                    </a:moveTo>
                    <a:lnTo>
                      <a:pt x="8967" y="4925"/>
                    </a:lnTo>
                    <a:cubicBezTo>
                      <a:pt x="8981" y="4925"/>
                      <a:pt x="8992" y="4937"/>
                      <a:pt x="8992" y="4950"/>
                    </a:cubicBezTo>
                    <a:cubicBezTo>
                      <a:pt x="8992" y="4964"/>
                      <a:pt x="8981" y="4975"/>
                      <a:pt x="8967" y="4975"/>
                    </a:cubicBezTo>
                    <a:cubicBezTo>
                      <a:pt x="8953" y="4975"/>
                      <a:pt x="8942" y="4964"/>
                      <a:pt x="8942" y="4950"/>
                    </a:cubicBezTo>
                    <a:cubicBezTo>
                      <a:pt x="8942" y="4937"/>
                      <a:pt x="8953" y="4925"/>
                      <a:pt x="8967" y="4925"/>
                    </a:cubicBezTo>
                    <a:close/>
                    <a:moveTo>
                      <a:pt x="9067" y="4925"/>
                    </a:moveTo>
                    <a:lnTo>
                      <a:pt x="9067" y="4925"/>
                    </a:lnTo>
                    <a:cubicBezTo>
                      <a:pt x="9081" y="4925"/>
                      <a:pt x="9092" y="4937"/>
                      <a:pt x="9092" y="4950"/>
                    </a:cubicBezTo>
                    <a:cubicBezTo>
                      <a:pt x="9092" y="4964"/>
                      <a:pt x="9081" y="4975"/>
                      <a:pt x="9067" y="4975"/>
                    </a:cubicBezTo>
                    <a:cubicBezTo>
                      <a:pt x="9053" y="4975"/>
                      <a:pt x="9042" y="4964"/>
                      <a:pt x="9042" y="4950"/>
                    </a:cubicBezTo>
                    <a:cubicBezTo>
                      <a:pt x="9042" y="4937"/>
                      <a:pt x="9053" y="4925"/>
                      <a:pt x="9067" y="4925"/>
                    </a:cubicBezTo>
                    <a:close/>
                    <a:moveTo>
                      <a:pt x="9167" y="4925"/>
                    </a:moveTo>
                    <a:lnTo>
                      <a:pt x="9167" y="4925"/>
                    </a:lnTo>
                    <a:cubicBezTo>
                      <a:pt x="9181" y="4925"/>
                      <a:pt x="9192" y="4937"/>
                      <a:pt x="9192" y="4950"/>
                    </a:cubicBezTo>
                    <a:cubicBezTo>
                      <a:pt x="9192" y="4964"/>
                      <a:pt x="9181" y="4975"/>
                      <a:pt x="9167" y="4975"/>
                    </a:cubicBezTo>
                    <a:cubicBezTo>
                      <a:pt x="9153" y="4975"/>
                      <a:pt x="9142" y="4964"/>
                      <a:pt x="9142" y="4950"/>
                    </a:cubicBezTo>
                    <a:cubicBezTo>
                      <a:pt x="9142" y="4937"/>
                      <a:pt x="9153" y="4925"/>
                      <a:pt x="9167" y="4925"/>
                    </a:cubicBezTo>
                    <a:close/>
                    <a:moveTo>
                      <a:pt x="9267" y="4925"/>
                    </a:moveTo>
                    <a:lnTo>
                      <a:pt x="9267" y="4925"/>
                    </a:lnTo>
                    <a:cubicBezTo>
                      <a:pt x="9281" y="4925"/>
                      <a:pt x="9292" y="4937"/>
                      <a:pt x="9292" y="4950"/>
                    </a:cubicBezTo>
                    <a:cubicBezTo>
                      <a:pt x="9292" y="4964"/>
                      <a:pt x="9281" y="4975"/>
                      <a:pt x="9267" y="4975"/>
                    </a:cubicBezTo>
                    <a:cubicBezTo>
                      <a:pt x="9253" y="4975"/>
                      <a:pt x="9242" y="4964"/>
                      <a:pt x="9242" y="4950"/>
                    </a:cubicBezTo>
                    <a:cubicBezTo>
                      <a:pt x="9242" y="4937"/>
                      <a:pt x="9253" y="4925"/>
                      <a:pt x="9267" y="4925"/>
                    </a:cubicBezTo>
                    <a:close/>
                    <a:moveTo>
                      <a:pt x="9367" y="4925"/>
                    </a:moveTo>
                    <a:lnTo>
                      <a:pt x="9367" y="4925"/>
                    </a:lnTo>
                    <a:cubicBezTo>
                      <a:pt x="9381" y="4925"/>
                      <a:pt x="9392" y="4937"/>
                      <a:pt x="9392" y="4950"/>
                    </a:cubicBezTo>
                    <a:cubicBezTo>
                      <a:pt x="9392" y="4964"/>
                      <a:pt x="9381" y="4975"/>
                      <a:pt x="9367" y="4975"/>
                    </a:cubicBezTo>
                    <a:cubicBezTo>
                      <a:pt x="9353" y="4975"/>
                      <a:pt x="9342" y="4964"/>
                      <a:pt x="9342" y="4950"/>
                    </a:cubicBezTo>
                    <a:cubicBezTo>
                      <a:pt x="9342" y="4937"/>
                      <a:pt x="9353" y="4925"/>
                      <a:pt x="9367" y="4925"/>
                    </a:cubicBezTo>
                    <a:close/>
                    <a:moveTo>
                      <a:pt x="9467" y="4925"/>
                    </a:moveTo>
                    <a:lnTo>
                      <a:pt x="9467" y="4925"/>
                    </a:lnTo>
                    <a:cubicBezTo>
                      <a:pt x="9481" y="4925"/>
                      <a:pt x="9492" y="4937"/>
                      <a:pt x="9492" y="4950"/>
                    </a:cubicBezTo>
                    <a:cubicBezTo>
                      <a:pt x="9492" y="4964"/>
                      <a:pt x="9481" y="4975"/>
                      <a:pt x="9467" y="4975"/>
                    </a:cubicBezTo>
                    <a:cubicBezTo>
                      <a:pt x="9453" y="4975"/>
                      <a:pt x="9442" y="4964"/>
                      <a:pt x="9442" y="4950"/>
                    </a:cubicBezTo>
                    <a:cubicBezTo>
                      <a:pt x="9442" y="4937"/>
                      <a:pt x="9453" y="4925"/>
                      <a:pt x="9467" y="4925"/>
                    </a:cubicBezTo>
                    <a:close/>
                    <a:moveTo>
                      <a:pt x="9567" y="4925"/>
                    </a:moveTo>
                    <a:lnTo>
                      <a:pt x="9567" y="4925"/>
                    </a:lnTo>
                    <a:cubicBezTo>
                      <a:pt x="9581" y="4925"/>
                      <a:pt x="9592" y="4937"/>
                      <a:pt x="9592" y="4950"/>
                    </a:cubicBezTo>
                    <a:cubicBezTo>
                      <a:pt x="9592" y="4964"/>
                      <a:pt x="9581" y="4975"/>
                      <a:pt x="9567" y="4975"/>
                    </a:cubicBezTo>
                    <a:cubicBezTo>
                      <a:pt x="9554" y="4975"/>
                      <a:pt x="9542" y="4964"/>
                      <a:pt x="9542" y="4950"/>
                    </a:cubicBezTo>
                    <a:cubicBezTo>
                      <a:pt x="9542" y="4937"/>
                      <a:pt x="9554" y="4925"/>
                      <a:pt x="9567" y="4925"/>
                    </a:cubicBezTo>
                    <a:close/>
                    <a:moveTo>
                      <a:pt x="9667" y="4925"/>
                    </a:moveTo>
                    <a:lnTo>
                      <a:pt x="9667" y="4925"/>
                    </a:lnTo>
                    <a:cubicBezTo>
                      <a:pt x="9681" y="4925"/>
                      <a:pt x="9692" y="4937"/>
                      <a:pt x="9692" y="4950"/>
                    </a:cubicBezTo>
                    <a:cubicBezTo>
                      <a:pt x="9692" y="4964"/>
                      <a:pt x="9681" y="4975"/>
                      <a:pt x="9667" y="4975"/>
                    </a:cubicBezTo>
                    <a:cubicBezTo>
                      <a:pt x="9654" y="4975"/>
                      <a:pt x="9642" y="4964"/>
                      <a:pt x="9642" y="4950"/>
                    </a:cubicBezTo>
                    <a:cubicBezTo>
                      <a:pt x="9642" y="4937"/>
                      <a:pt x="9654" y="4925"/>
                      <a:pt x="9667" y="4925"/>
                    </a:cubicBezTo>
                    <a:close/>
                    <a:moveTo>
                      <a:pt x="9767" y="4925"/>
                    </a:moveTo>
                    <a:lnTo>
                      <a:pt x="9768" y="4925"/>
                    </a:lnTo>
                    <a:cubicBezTo>
                      <a:pt x="9781" y="4925"/>
                      <a:pt x="9793" y="4937"/>
                      <a:pt x="9793" y="4950"/>
                    </a:cubicBezTo>
                    <a:cubicBezTo>
                      <a:pt x="9793" y="4964"/>
                      <a:pt x="9781" y="4975"/>
                      <a:pt x="9768" y="4975"/>
                    </a:cubicBezTo>
                    <a:lnTo>
                      <a:pt x="9767" y="4975"/>
                    </a:lnTo>
                    <a:cubicBezTo>
                      <a:pt x="9754" y="4975"/>
                      <a:pt x="9742" y="4964"/>
                      <a:pt x="9742" y="4950"/>
                    </a:cubicBezTo>
                    <a:cubicBezTo>
                      <a:pt x="9742" y="4937"/>
                      <a:pt x="9754" y="4925"/>
                      <a:pt x="9767" y="4925"/>
                    </a:cubicBezTo>
                    <a:close/>
                    <a:moveTo>
                      <a:pt x="9868" y="4925"/>
                    </a:moveTo>
                    <a:lnTo>
                      <a:pt x="9868" y="4925"/>
                    </a:lnTo>
                    <a:cubicBezTo>
                      <a:pt x="9881" y="4925"/>
                      <a:pt x="9893" y="4937"/>
                      <a:pt x="9893" y="4950"/>
                    </a:cubicBezTo>
                    <a:cubicBezTo>
                      <a:pt x="9893" y="4964"/>
                      <a:pt x="9881" y="4975"/>
                      <a:pt x="9868" y="4975"/>
                    </a:cubicBezTo>
                    <a:cubicBezTo>
                      <a:pt x="9854" y="4975"/>
                      <a:pt x="9843" y="4964"/>
                      <a:pt x="9843" y="4950"/>
                    </a:cubicBezTo>
                    <a:cubicBezTo>
                      <a:pt x="9843" y="4937"/>
                      <a:pt x="9854" y="4925"/>
                      <a:pt x="9868" y="4925"/>
                    </a:cubicBezTo>
                    <a:close/>
                    <a:moveTo>
                      <a:pt x="9968" y="4925"/>
                    </a:moveTo>
                    <a:lnTo>
                      <a:pt x="9968" y="4925"/>
                    </a:lnTo>
                    <a:cubicBezTo>
                      <a:pt x="9981" y="4925"/>
                      <a:pt x="9993" y="4937"/>
                      <a:pt x="9993" y="4950"/>
                    </a:cubicBezTo>
                    <a:cubicBezTo>
                      <a:pt x="9993" y="4964"/>
                      <a:pt x="9981" y="4975"/>
                      <a:pt x="9968" y="4975"/>
                    </a:cubicBezTo>
                    <a:cubicBezTo>
                      <a:pt x="9954" y="4975"/>
                      <a:pt x="9943" y="4964"/>
                      <a:pt x="9943" y="4950"/>
                    </a:cubicBezTo>
                    <a:cubicBezTo>
                      <a:pt x="9943" y="4937"/>
                      <a:pt x="9954" y="4925"/>
                      <a:pt x="9968" y="4925"/>
                    </a:cubicBezTo>
                    <a:close/>
                    <a:moveTo>
                      <a:pt x="10068" y="4925"/>
                    </a:moveTo>
                    <a:lnTo>
                      <a:pt x="10068" y="4925"/>
                    </a:lnTo>
                    <a:cubicBezTo>
                      <a:pt x="10081" y="4925"/>
                      <a:pt x="10093" y="4937"/>
                      <a:pt x="10093" y="4950"/>
                    </a:cubicBezTo>
                    <a:cubicBezTo>
                      <a:pt x="10093" y="4964"/>
                      <a:pt x="10081" y="4975"/>
                      <a:pt x="10068" y="4975"/>
                    </a:cubicBezTo>
                    <a:cubicBezTo>
                      <a:pt x="10054" y="4975"/>
                      <a:pt x="10043" y="4964"/>
                      <a:pt x="10043" y="4950"/>
                    </a:cubicBezTo>
                    <a:cubicBezTo>
                      <a:pt x="10043" y="4937"/>
                      <a:pt x="10054" y="4925"/>
                      <a:pt x="10068" y="4925"/>
                    </a:cubicBezTo>
                    <a:close/>
                    <a:moveTo>
                      <a:pt x="10168" y="4925"/>
                    </a:moveTo>
                    <a:lnTo>
                      <a:pt x="10168" y="4925"/>
                    </a:lnTo>
                    <a:cubicBezTo>
                      <a:pt x="10182" y="4925"/>
                      <a:pt x="10193" y="4937"/>
                      <a:pt x="10193" y="4950"/>
                    </a:cubicBezTo>
                    <a:cubicBezTo>
                      <a:pt x="10193" y="4964"/>
                      <a:pt x="10182" y="4975"/>
                      <a:pt x="10168" y="4975"/>
                    </a:cubicBezTo>
                    <a:cubicBezTo>
                      <a:pt x="10154" y="4975"/>
                      <a:pt x="10143" y="4964"/>
                      <a:pt x="10143" y="4950"/>
                    </a:cubicBezTo>
                    <a:cubicBezTo>
                      <a:pt x="10143" y="4937"/>
                      <a:pt x="10154" y="4925"/>
                      <a:pt x="10168" y="4925"/>
                    </a:cubicBezTo>
                    <a:close/>
                    <a:moveTo>
                      <a:pt x="10268" y="4925"/>
                    </a:moveTo>
                    <a:lnTo>
                      <a:pt x="10268" y="4925"/>
                    </a:lnTo>
                    <a:cubicBezTo>
                      <a:pt x="10282" y="4925"/>
                      <a:pt x="10293" y="4937"/>
                      <a:pt x="10293" y="4950"/>
                    </a:cubicBezTo>
                    <a:cubicBezTo>
                      <a:pt x="10293" y="4964"/>
                      <a:pt x="10282" y="4975"/>
                      <a:pt x="10268" y="4975"/>
                    </a:cubicBezTo>
                    <a:cubicBezTo>
                      <a:pt x="10254" y="4975"/>
                      <a:pt x="10243" y="4964"/>
                      <a:pt x="10243" y="4950"/>
                    </a:cubicBezTo>
                    <a:cubicBezTo>
                      <a:pt x="10243" y="4937"/>
                      <a:pt x="10254" y="4925"/>
                      <a:pt x="10268" y="4925"/>
                    </a:cubicBezTo>
                    <a:close/>
                    <a:moveTo>
                      <a:pt x="10368" y="4925"/>
                    </a:moveTo>
                    <a:lnTo>
                      <a:pt x="10368" y="4925"/>
                    </a:lnTo>
                    <a:cubicBezTo>
                      <a:pt x="10382" y="4925"/>
                      <a:pt x="10393" y="4937"/>
                      <a:pt x="10393" y="4950"/>
                    </a:cubicBezTo>
                    <a:cubicBezTo>
                      <a:pt x="10393" y="4964"/>
                      <a:pt x="10382" y="4975"/>
                      <a:pt x="10368" y="4975"/>
                    </a:cubicBezTo>
                    <a:cubicBezTo>
                      <a:pt x="10354" y="4975"/>
                      <a:pt x="10343" y="4964"/>
                      <a:pt x="10343" y="4950"/>
                    </a:cubicBezTo>
                    <a:cubicBezTo>
                      <a:pt x="10343" y="4937"/>
                      <a:pt x="10354" y="4925"/>
                      <a:pt x="10368" y="4925"/>
                    </a:cubicBezTo>
                    <a:close/>
                    <a:moveTo>
                      <a:pt x="10468" y="4925"/>
                    </a:moveTo>
                    <a:lnTo>
                      <a:pt x="10468" y="4925"/>
                    </a:lnTo>
                    <a:cubicBezTo>
                      <a:pt x="10482" y="4925"/>
                      <a:pt x="10493" y="4937"/>
                      <a:pt x="10493" y="4950"/>
                    </a:cubicBezTo>
                    <a:cubicBezTo>
                      <a:pt x="10493" y="4964"/>
                      <a:pt x="10482" y="4975"/>
                      <a:pt x="10468" y="4975"/>
                    </a:cubicBezTo>
                    <a:cubicBezTo>
                      <a:pt x="10454" y="4975"/>
                      <a:pt x="10443" y="4964"/>
                      <a:pt x="10443" y="4950"/>
                    </a:cubicBezTo>
                    <a:cubicBezTo>
                      <a:pt x="10443" y="4937"/>
                      <a:pt x="10454" y="4925"/>
                      <a:pt x="10468" y="4925"/>
                    </a:cubicBezTo>
                    <a:close/>
                    <a:moveTo>
                      <a:pt x="10568" y="4925"/>
                    </a:moveTo>
                    <a:lnTo>
                      <a:pt x="10568" y="4925"/>
                    </a:lnTo>
                    <a:cubicBezTo>
                      <a:pt x="10582" y="4925"/>
                      <a:pt x="10593" y="4937"/>
                      <a:pt x="10593" y="4950"/>
                    </a:cubicBezTo>
                    <a:cubicBezTo>
                      <a:pt x="10593" y="4964"/>
                      <a:pt x="10582" y="4975"/>
                      <a:pt x="10568" y="4975"/>
                    </a:cubicBezTo>
                    <a:cubicBezTo>
                      <a:pt x="10554" y="4975"/>
                      <a:pt x="10543" y="4964"/>
                      <a:pt x="10543" y="4950"/>
                    </a:cubicBezTo>
                    <a:cubicBezTo>
                      <a:pt x="10543" y="4937"/>
                      <a:pt x="10554" y="4925"/>
                      <a:pt x="10568" y="4925"/>
                    </a:cubicBezTo>
                    <a:close/>
                    <a:moveTo>
                      <a:pt x="10668" y="4925"/>
                    </a:moveTo>
                    <a:lnTo>
                      <a:pt x="10668" y="4925"/>
                    </a:lnTo>
                    <a:cubicBezTo>
                      <a:pt x="10682" y="4925"/>
                      <a:pt x="10693" y="4937"/>
                      <a:pt x="10693" y="4950"/>
                    </a:cubicBezTo>
                    <a:cubicBezTo>
                      <a:pt x="10693" y="4964"/>
                      <a:pt x="10682" y="4975"/>
                      <a:pt x="10668" y="4975"/>
                    </a:cubicBezTo>
                    <a:cubicBezTo>
                      <a:pt x="10654" y="4975"/>
                      <a:pt x="10643" y="4964"/>
                      <a:pt x="10643" y="4950"/>
                    </a:cubicBezTo>
                    <a:cubicBezTo>
                      <a:pt x="10643" y="4937"/>
                      <a:pt x="10654" y="4925"/>
                      <a:pt x="10668" y="4925"/>
                    </a:cubicBezTo>
                    <a:close/>
                    <a:moveTo>
                      <a:pt x="10768" y="4925"/>
                    </a:moveTo>
                    <a:lnTo>
                      <a:pt x="10768" y="4925"/>
                    </a:lnTo>
                    <a:cubicBezTo>
                      <a:pt x="10782" y="4925"/>
                      <a:pt x="10793" y="4937"/>
                      <a:pt x="10793" y="4950"/>
                    </a:cubicBezTo>
                    <a:cubicBezTo>
                      <a:pt x="10793" y="4964"/>
                      <a:pt x="10782" y="4975"/>
                      <a:pt x="10768" y="4975"/>
                    </a:cubicBezTo>
                    <a:cubicBezTo>
                      <a:pt x="10754" y="4975"/>
                      <a:pt x="10743" y="4964"/>
                      <a:pt x="10743" y="4950"/>
                    </a:cubicBezTo>
                    <a:cubicBezTo>
                      <a:pt x="10743" y="4937"/>
                      <a:pt x="10754" y="4925"/>
                      <a:pt x="10768" y="4925"/>
                    </a:cubicBezTo>
                    <a:close/>
                    <a:moveTo>
                      <a:pt x="10868" y="4925"/>
                    </a:moveTo>
                    <a:lnTo>
                      <a:pt x="10868" y="4925"/>
                    </a:lnTo>
                    <a:cubicBezTo>
                      <a:pt x="10882" y="4925"/>
                      <a:pt x="10893" y="4937"/>
                      <a:pt x="10893" y="4950"/>
                    </a:cubicBezTo>
                    <a:cubicBezTo>
                      <a:pt x="10893" y="4964"/>
                      <a:pt x="10882" y="4975"/>
                      <a:pt x="10868" y="4975"/>
                    </a:cubicBezTo>
                    <a:cubicBezTo>
                      <a:pt x="10854" y="4975"/>
                      <a:pt x="10843" y="4964"/>
                      <a:pt x="10843" y="4950"/>
                    </a:cubicBezTo>
                    <a:cubicBezTo>
                      <a:pt x="10843" y="4937"/>
                      <a:pt x="10854" y="4925"/>
                      <a:pt x="10868" y="4925"/>
                    </a:cubicBezTo>
                    <a:close/>
                    <a:moveTo>
                      <a:pt x="10968" y="4925"/>
                    </a:moveTo>
                    <a:lnTo>
                      <a:pt x="10968" y="4925"/>
                    </a:lnTo>
                    <a:cubicBezTo>
                      <a:pt x="10982" y="4925"/>
                      <a:pt x="10993" y="4937"/>
                      <a:pt x="10993" y="4950"/>
                    </a:cubicBezTo>
                    <a:cubicBezTo>
                      <a:pt x="10993" y="4964"/>
                      <a:pt x="10982" y="4975"/>
                      <a:pt x="10968" y="4975"/>
                    </a:cubicBezTo>
                    <a:cubicBezTo>
                      <a:pt x="10954" y="4975"/>
                      <a:pt x="10943" y="4964"/>
                      <a:pt x="10943" y="4950"/>
                    </a:cubicBezTo>
                    <a:cubicBezTo>
                      <a:pt x="10943" y="4937"/>
                      <a:pt x="10954" y="4925"/>
                      <a:pt x="10968" y="4925"/>
                    </a:cubicBezTo>
                    <a:close/>
                    <a:moveTo>
                      <a:pt x="11068" y="4925"/>
                    </a:moveTo>
                    <a:lnTo>
                      <a:pt x="11068" y="4925"/>
                    </a:lnTo>
                    <a:cubicBezTo>
                      <a:pt x="11082" y="4925"/>
                      <a:pt x="11093" y="4937"/>
                      <a:pt x="11093" y="4950"/>
                    </a:cubicBezTo>
                    <a:cubicBezTo>
                      <a:pt x="11093" y="4964"/>
                      <a:pt x="11082" y="4975"/>
                      <a:pt x="11068" y="4975"/>
                    </a:cubicBezTo>
                    <a:cubicBezTo>
                      <a:pt x="11054" y="4975"/>
                      <a:pt x="11043" y="4964"/>
                      <a:pt x="11043" y="4950"/>
                    </a:cubicBezTo>
                    <a:cubicBezTo>
                      <a:pt x="11043" y="4937"/>
                      <a:pt x="11054" y="4925"/>
                      <a:pt x="11068" y="4925"/>
                    </a:cubicBezTo>
                    <a:close/>
                    <a:moveTo>
                      <a:pt x="11168" y="4925"/>
                    </a:moveTo>
                    <a:lnTo>
                      <a:pt x="11168" y="4925"/>
                    </a:lnTo>
                    <a:cubicBezTo>
                      <a:pt x="11182" y="4925"/>
                      <a:pt x="11193" y="4937"/>
                      <a:pt x="11193" y="4950"/>
                    </a:cubicBezTo>
                    <a:cubicBezTo>
                      <a:pt x="11193" y="4964"/>
                      <a:pt x="11182" y="4975"/>
                      <a:pt x="11168" y="4975"/>
                    </a:cubicBezTo>
                    <a:cubicBezTo>
                      <a:pt x="11154" y="4975"/>
                      <a:pt x="11143" y="4964"/>
                      <a:pt x="11143" y="4950"/>
                    </a:cubicBezTo>
                    <a:cubicBezTo>
                      <a:pt x="11143" y="4937"/>
                      <a:pt x="11154" y="4925"/>
                      <a:pt x="11168" y="4925"/>
                    </a:cubicBezTo>
                    <a:close/>
                    <a:moveTo>
                      <a:pt x="11268" y="4925"/>
                    </a:moveTo>
                    <a:lnTo>
                      <a:pt x="11268" y="4925"/>
                    </a:lnTo>
                    <a:cubicBezTo>
                      <a:pt x="11282" y="4925"/>
                      <a:pt x="11293" y="4937"/>
                      <a:pt x="11293" y="4950"/>
                    </a:cubicBezTo>
                    <a:cubicBezTo>
                      <a:pt x="11293" y="4964"/>
                      <a:pt x="11282" y="4975"/>
                      <a:pt x="11268" y="4975"/>
                    </a:cubicBezTo>
                    <a:cubicBezTo>
                      <a:pt x="11254" y="4975"/>
                      <a:pt x="11243" y="4964"/>
                      <a:pt x="11243" y="4950"/>
                    </a:cubicBezTo>
                    <a:cubicBezTo>
                      <a:pt x="11243" y="4937"/>
                      <a:pt x="11254" y="4925"/>
                      <a:pt x="11268" y="4925"/>
                    </a:cubicBezTo>
                    <a:close/>
                    <a:moveTo>
                      <a:pt x="11368" y="4925"/>
                    </a:moveTo>
                    <a:lnTo>
                      <a:pt x="11368" y="4925"/>
                    </a:lnTo>
                    <a:cubicBezTo>
                      <a:pt x="11382" y="4925"/>
                      <a:pt x="11393" y="4937"/>
                      <a:pt x="11393" y="4950"/>
                    </a:cubicBezTo>
                    <a:cubicBezTo>
                      <a:pt x="11393" y="4964"/>
                      <a:pt x="11382" y="4975"/>
                      <a:pt x="11368" y="4975"/>
                    </a:cubicBezTo>
                    <a:cubicBezTo>
                      <a:pt x="11354" y="4975"/>
                      <a:pt x="11343" y="4964"/>
                      <a:pt x="11343" y="4950"/>
                    </a:cubicBezTo>
                    <a:cubicBezTo>
                      <a:pt x="11343" y="4937"/>
                      <a:pt x="11354" y="4925"/>
                      <a:pt x="11368" y="4925"/>
                    </a:cubicBezTo>
                    <a:close/>
                    <a:moveTo>
                      <a:pt x="11468" y="4925"/>
                    </a:moveTo>
                    <a:lnTo>
                      <a:pt x="11468" y="4925"/>
                    </a:lnTo>
                    <a:cubicBezTo>
                      <a:pt x="11482" y="4925"/>
                      <a:pt x="11493" y="4937"/>
                      <a:pt x="11493" y="4950"/>
                    </a:cubicBezTo>
                    <a:cubicBezTo>
                      <a:pt x="11493" y="4964"/>
                      <a:pt x="11482" y="4975"/>
                      <a:pt x="11468" y="4975"/>
                    </a:cubicBezTo>
                    <a:cubicBezTo>
                      <a:pt x="11455" y="4975"/>
                      <a:pt x="11443" y="4964"/>
                      <a:pt x="11443" y="4950"/>
                    </a:cubicBezTo>
                    <a:cubicBezTo>
                      <a:pt x="11443" y="4937"/>
                      <a:pt x="11455" y="4925"/>
                      <a:pt x="11468" y="4925"/>
                    </a:cubicBezTo>
                    <a:close/>
                    <a:moveTo>
                      <a:pt x="11568" y="4925"/>
                    </a:moveTo>
                    <a:lnTo>
                      <a:pt x="11568" y="4925"/>
                    </a:lnTo>
                    <a:cubicBezTo>
                      <a:pt x="11582" y="4925"/>
                      <a:pt x="11593" y="4937"/>
                      <a:pt x="11593" y="4950"/>
                    </a:cubicBezTo>
                    <a:cubicBezTo>
                      <a:pt x="11593" y="4964"/>
                      <a:pt x="11582" y="4975"/>
                      <a:pt x="11568" y="4975"/>
                    </a:cubicBezTo>
                    <a:cubicBezTo>
                      <a:pt x="11555" y="4975"/>
                      <a:pt x="11543" y="4964"/>
                      <a:pt x="11543" y="4950"/>
                    </a:cubicBezTo>
                    <a:cubicBezTo>
                      <a:pt x="11543" y="4937"/>
                      <a:pt x="11555" y="4925"/>
                      <a:pt x="11568" y="4925"/>
                    </a:cubicBezTo>
                    <a:close/>
                    <a:moveTo>
                      <a:pt x="11668" y="4925"/>
                    </a:moveTo>
                    <a:lnTo>
                      <a:pt x="11668" y="4925"/>
                    </a:lnTo>
                    <a:cubicBezTo>
                      <a:pt x="11682" y="4925"/>
                      <a:pt x="11693" y="4937"/>
                      <a:pt x="11693" y="4950"/>
                    </a:cubicBezTo>
                    <a:cubicBezTo>
                      <a:pt x="11693" y="4964"/>
                      <a:pt x="11682" y="4975"/>
                      <a:pt x="11668" y="4975"/>
                    </a:cubicBezTo>
                    <a:cubicBezTo>
                      <a:pt x="11655" y="4975"/>
                      <a:pt x="11643" y="4964"/>
                      <a:pt x="11643" y="4950"/>
                    </a:cubicBezTo>
                    <a:cubicBezTo>
                      <a:pt x="11643" y="4937"/>
                      <a:pt x="11655" y="4925"/>
                      <a:pt x="11668" y="4925"/>
                    </a:cubicBezTo>
                    <a:close/>
                    <a:moveTo>
                      <a:pt x="11768" y="4925"/>
                    </a:moveTo>
                    <a:lnTo>
                      <a:pt x="11769" y="4925"/>
                    </a:lnTo>
                    <a:cubicBezTo>
                      <a:pt x="11782" y="4925"/>
                      <a:pt x="11794" y="4937"/>
                      <a:pt x="11794" y="4950"/>
                    </a:cubicBezTo>
                    <a:cubicBezTo>
                      <a:pt x="11794" y="4964"/>
                      <a:pt x="11782" y="4975"/>
                      <a:pt x="11769" y="4975"/>
                    </a:cubicBezTo>
                    <a:lnTo>
                      <a:pt x="11768" y="4975"/>
                    </a:lnTo>
                    <a:cubicBezTo>
                      <a:pt x="11755" y="4975"/>
                      <a:pt x="11743" y="4964"/>
                      <a:pt x="11743" y="4950"/>
                    </a:cubicBezTo>
                    <a:cubicBezTo>
                      <a:pt x="11743" y="4937"/>
                      <a:pt x="11755" y="4925"/>
                      <a:pt x="11768" y="4925"/>
                    </a:cubicBezTo>
                    <a:close/>
                    <a:moveTo>
                      <a:pt x="11869" y="4925"/>
                    </a:moveTo>
                    <a:lnTo>
                      <a:pt x="11869" y="4925"/>
                    </a:lnTo>
                    <a:cubicBezTo>
                      <a:pt x="11882" y="4925"/>
                      <a:pt x="11894" y="4937"/>
                      <a:pt x="11894" y="4950"/>
                    </a:cubicBezTo>
                    <a:cubicBezTo>
                      <a:pt x="11894" y="4964"/>
                      <a:pt x="11882" y="4975"/>
                      <a:pt x="11869" y="4975"/>
                    </a:cubicBezTo>
                    <a:cubicBezTo>
                      <a:pt x="11855" y="4975"/>
                      <a:pt x="11844" y="4964"/>
                      <a:pt x="11844" y="4950"/>
                    </a:cubicBezTo>
                    <a:cubicBezTo>
                      <a:pt x="11844" y="4937"/>
                      <a:pt x="11855" y="4925"/>
                      <a:pt x="11869" y="4925"/>
                    </a:cubicBezTo>
                    <a:close/>
                    <a:moveTo>
                      <a:pt x="11969" y="4925"/>
                    </a:moveTo>
                    <a:lnTo>
                      <a:pt x="11969" y="4925"/>
                    </a:lnTo>
                    <a:cubicBezTo>
                      <a:pt x="11982" y="4925"/>
                      <a:pt x="11994" y="4937"/>
                      <a:pt x="11994" y="4950"/>
                    </a:cubicBezTo>
                    <a:cubicBezTo>
                      <a:pt x="11994" y="4964"/>
                      <a:pt x="11982" y="4975"/>
                      <a:pt x="11969" y="4975"/>
                    </a:cubicBezTo>
                    <a:cubicBezTo>
                      <a:pt x="11955" y="4975"/>
                      <a:pt x="11944" y="4964"/>
                      <a:pt x="11944" y="4950"/>
                    </a:cubicBezTo>
                    <a:cubicBezTo>
                      <a:pt x="11944" y="4937"/>
                      <a:pt x="11955" y="4925"/>
                      <a:pt x="11969" y="4925"/>
                    </a:cubicBezTo>
                    <a:close/>
                    <a:moveTo>
                      <a:pt x="12069" y="4925"/>
                    </a:moveTo>
                    <a:lnTo>
                      <a:pt x="12069" y="4925"/>
                    </a:lnTo>
                    <a:cubicBezTo>
                      <a:pt x="12082" y="4925"/>
                      <a:pt x="12094" y="4937"/>
                      <a:pt x="12094" y="4950"/>
                    </a:cubicBezTo>
                    <a:cubicBezTo>
                      <a:pt x="12094" y="4964"/>
                      <a:pt x="12082" y="4975"/>
                      <a:pt x="12069" y="4975"/>
                    </a:cubicBezTo>
                    <a:cubicBezTo>
                      <a:pt x="12055" y="4975"/>
                      <a:pt x="12044" y="4964"/>
                      <a:pt x="12044" y="4950"/>
                    </a:cubicBezTo>
                    <a:cubicBezTo>
                      <a:pt x="12044" y="4937"/>
                      <a:pt x="12055" y="4925"/>
                      <a:pt x="12069" y="4925"/>
                    </a:cubicBezTo>
                    <a:close/>
                    <a:moveTo>
                      <a:pt x="12169" y="4925"/>
                    </a:moveTo>
                    <a:lnTo>
                      <a:pt x="12169" y="4925"/>
                    </a:lnTo>
                    <a:cubicBezTo>
                      <a:pt x="12183" y="4925"/>
                      <a:pt x="12194" y="4937"/>
                      <a:pt x="12194" y="4950"/>
                    </a:cubicBezTo>
                    <a:cubicBezTo>
                      <a:pt x="12194" y="4964"/>
                      <a:pt x="12183" y="4975"/>
                      <a:pt x="12169" y="4975"/>
                    </a:cubicBezTo>
                    <a:cubicBezTo>
                      <a:pt x="12155" y="4975"/>
                      <a:pt x="12144" y="4964"/>
                      <a:pt x="12144" y="4950"/>
                    </a:cubicBezTo>
                    <a:cubicBezTo>
                      <a:pt x="12144" y="4937"/>
                      <a:pt x="12155" y="4925"/>
                      <a:pt x="12169" y="4925"/>
                    </a:cubicBezTo>
                    <a:close/>
                    <a:moveTo>
                      <a:pt x="12269" y="4925"/>
                    </a:moveTo>
                    <a:lnTo>
                      <a:pt x="12269" y="4925"/>
                    </a:lnTo>
                    <a:cubicBezTo>
                      <a:pt x="12283" y="4925"/>
                      <a:pt x="12294" y="4937"/>
                      <a:pt x="12294" y="4950"/>
                    </a:cubicBezTo>
                    <a:cubicBezTo>
                      <a:pt x="12294" y="4964"/>
                      <a:pt x="12283" y="4975"/>
                      <a:pt x="12269" y="4975"/>
                    </a:cubicBezTo>
                    <a:cubicBezTo>
                      <a:pt x="12255" y="4975"/>
                      <a:pt x="12244" y="4964"/>
                      <a:pt x="12244" y="4950"/>
                    </a:cubicBezTo>
                    <a:cubicBezTo>
                      <a:pt x="12244" y="4937"/>
                      <a:pt x="12255" y="4925"/>
                      <a:pt x="12269" y="4925"/>
                    </a:cubicBezTo>
                    <a:close/>
                    <a:moveTo>
                      <a:pt x="12369" y="4925"/>
                    </a:moveTo>
                    <a:lnTo>
                      <a:pt x="12369" y="4925"/>
                    </a:lnTo>
                    <a:cubicBezTo>
                      <a:pt x="12383" y="4925"/>
                      <a:pt x="12394" y="4937"/>
                      <a:pt x="12394" y="4950"/>
                    </a:cubicBezTo>
                    <a:cubicBezTo>
                      <a:pt x="12394" y="4964"/>
                      <a:pt x="12383" y="4975"/>
                      <a:pt x="12369" y="4975"/>
                    </a:cubicBezTo>
                    <a:cubicBezTo>
                      <a:pt x="12355" y="4975"/>
                      <a:pt x="12344" y="4964"/>
                      <a:pt x="12344" y="4950"/>
                    </a:cubicBezTo>
                    <a:cubicBezTo>
                      <a:pt x="12344" y="4937"/>
                      <a:pt x="12355" y="4925"/>
                      <a:pt x="12369" y="4925"/>
                    </a:cubicBezTo>
                    <a:close/>
                    <a:moveTo>
                      <a:pt x="12469" y="4925"/>
                    </a:moveTo>
                    <a:lnTo>
                      <a:pt x="12469" y="4925"/>
                    </a:lnTo>
                    <a:cubicBezTo>
                      <a:pt x="12483" y="4925"/>
                      <a:pt x="12494" y="4937"/>
                      <a:pt x="12494" y="4950"/>
                    </a:cubicBezTo>
                    <a:cubicBezTo>
                      <a:pt x="12494" y="4964"/>
                      <a:pt x="12483" y="4975"/>
                      <a:pt x="12469" y="4975"/>
                    </a:cubicBezTo>
                    <a:cubicBezTo>
                      <a:pt x="12455" y="4975"/>
                      <a:pt x="12444" y="4964"/>
                      <a:pt x="12444" y="4950"/>
                    </a:cubicBezTo>
                    <a:cubicBezTo>
                      <a:pt x="12444" y="4937"/>
                      <a:pt x="12455" y="4925"/>
                      <a:pt x="12469" y="4925"/>
                    </a:cubicBezTo>
                    <a:close/>
                    <a:moveTo>
                      <a:pt x="12569" y="4925"/>
                    </a:moveTo>
                    <a:lnTo>
                      <a:pt x="12569" y="4925"/>
                    </a:lnTo>
                    <a:cubicBezTo>
                      <a:pt x="12583" y="4925"/>
                      <a:pt x="12594" y="4937"/>
                      <a:pt x="12594" y="4950"/>
                    </a:cubicBezTo>
                    <a:cubicBezTo>
                      <a:pt x="12594" y="4964"/>
                      <a:pt x="12583" y="4975"/>
                      <a:pt x="12569" y="4975"/>
                    </a:cubicBezTo>
                    <a:cubicBezTo>
                      <a:pt x="12555" y="4975"/>
                      <a:pt x="12544" y="4964"/>
                      <a:pt x="12544" y="4950"/>
                    </a:cubicBezTo>
                    <a:cubicBezTo>
                      <a:pt x="12544" y="4937"/>
                      <a:pt x="12555" y="4925"/>
                      <a:pt x="12569" y="4925"/>
                    </a:cubicBezTo>
                    <a:close/>
                    <a:moveTo>
                      <a:pt x="12669" y="4925"/>
                    </a:moveTo>
                    <a:lnTo>
                      <a:pt x="12669" y="4925"/>
                    </a:lnTo>
                    <a:cubicBezTo>
                      <a:pt x="12683" y="4925"/>
                      <a:pt x="12694" y="4937"/>
                      <a:pt x="12694" y="4950"/>
                    </a:cubicBezTo>
                    <a:cubicBezTo>
                      <a:pt x="12694" y="4964"/>
                      <a:pt x="12683" y="4975"/>
                      <a:pt x="12669" y="4975"/>
                    </a:cubicBezTo>
                    <a:cubicBezTo>
                      <a:pt x="12655" y="4975"/>
                      <a:pt x="12644" y="4964"/>
                      <a:pt x="12644" y="4950"/>
                    </a:cubicBezTo>
                    <a:cubicBezTo>
                      <a:pt x="12644" y="4937"/>
                      <a:pt x="12655" y="4925"/>
                      <a:pt x="12669" y="4925"/>
                    </a:cubicBezTo>
                    <a:close/>
                    <a:moveTo>
                      <a:pt x="12769" y="4925"/>
                    </a:moveTo>
                    <a:lnTo>
                      <a:pt x="12769" y="4925"/>
                    </a:lnTo>
                    <a:cubicBezTo>
                      <a:pt x="12783" y="4925"/>
                      <a:pt x="12794" y="4937"/>
                      <a:pt x="12794" y="4950"/>
                    </a:cubicBezTo>
                    <a:cubicBezTo>
                      <a:pt x="12794" y="4964"/>
                      <a:pt x="12783" y="4975"/>
                      <a:pt x="12769" y="4975"/>
                    </a:cubicBezTo>
                    <a:cubicBezTo>
                      <a:pt x="12755" y="4975"/>
                      <a:pt x="12744" y="4964"/>
                      <a:pt x="12744" y="4950"/>
                    </a:cubicBezTo>
                    <a:cubicBezTo>
                      <a:pt x="12744" y="4937"/>
                      <a:pt x="12755" y="4925"/>
                      <a:pt x="12769" y="4925"/>
                    </a:cubicBezTo>
                    <a:close/>
                    <a:moveTo>
                      <a:pt x="12869" y="4925"/>
                    </a:moveTo>
                    <a:lnTo>
                      <a:pt x="12869" y="4925"/>
                    </a:lnTo>
                    <a:cubicBezTo>
                      <a:pt x="12883" y="4925"/>
                      <a:pt x="12894" y="4937"/>
                      <a:pt x="12894" y="4950"/>
                    </a:cubicBezTo>
                    <a:cubicBezTo>
                      <a:pt x="12894" y="4964"/>
                      <a:pt x="12883" y="4975"/>
                      <a:pt x="12869" y="4975"/>
                    </a:cubicBezTo>
                    <a:cubicBezTo>
                      <a:pt x="12855" y="4975"/>
                      <a:pt x="12844" y="4964"/>
                      <a:pt x="12844" y="4950"/>
                    </a:cubicBezTo>
                    <a:cubicBezTo>
                      <a:pt x="12844" y="4937"/>
                      <a:pt x="12855" y="4925"/>
                      <a:pt x="12869" y="4925"/>
                    </a:cubicBezTo>
                    <a:close/>
                    <a:moveTo>
                      <a:pt x="12969" y="4925"/>
                    </a:moveTo>
                    <a:lnTo>
                      <a:pt x="12969" y="4925"/>
                    </a:lnTo>
                    <a:cubicBezTo>
                      <a:pt x="12983" y="4925"/>
                      <a:pt x="12994" y="4937"/>
                      <a:pt x="12994" y="4950"/>
                    </a:cubicBezTo>
                    <a:cubicBezTo>
                      <a:pt x="12994" y="4964"/>
                      <a:pt x="12983" y="4975"/>
                      <a:pt x="12969" y="4975"/>
                    </a:cubicBezTo>
                    <a:cubicBezTo>
                      <a:pt x="12955" y="4975"/>
                      <a:pt x="12944" y="4964"/>
                      <a:pt x="12944" y="4950"/>
                    </a:cubicBezTo>
                    <a:cubicBezTo>
                      <a:pt x="12944" y="4937"/>
                      <a:pt x="12955" y="4925"/>
                      <a:pt x="12969" y="4925"/>
                    </a:cubicBezTo>
                    <a:close/>
                    <a:moveTo>
                      <a:pt x="13069" y="4925"/>
                    </a:moveTo>
                    <a:lnTo>
                      <a:pt x="13069" y="4925"/>
                    </a:lnTo>
                    <a:cubicBezTo>
                      <a:pt x="13083" y="4925"/>
                      <a:pt x="13094" y="4937"/>
                      <a:pt x="13094" y="4950"/>
                    </a:cubicBezTo>
                    <a:cubicBezTo>
                      <a:pt x="13094" y="4964"/>
                      <a:pt x="13083" y="4975"/>
                      <a:pt x="13069" y="4975"/>
                    </a:cubicBezTo>
                    <a:cubicBezTo>
                      <a:pt x="13055" y="4975"/>
                      <a:pt x="13044" y="4964"/>
                      <a:pt x="13044" y="4950"/>
                    </a:cubicBezTo>
                    <a:cubicBezTo>
                      <a:pt x="13044" y="4937"/>
                      <a:pt x="13055" y="4925"/>
                      <a:pt x="13069" y="4925"/>
                    </a:cubicBezTo>
                    <a:close/>
                    <a:moveTo>
                      <a:pt x="13169" y="4925"/>
                    </a:moveTo>
                    <a:lnTo>
                      <a:pt x="13169" y="4925"/>
                    </a:lnTo>
                    <a:cubicBezTo>
                      <a:pt x="13183" y="4925"/>
                      <a:pt x="13194" y="4937"/>
                      <a:pt x="13194" y="4950"/>
                    </a:cubicBezTo>
                    <a:cubicBezTo>
                      <a:pt x="13194" y="4964"/>
                      <a:pt x="13183" y="4975"/>
                      <a:pt x="13169" y="4975"/>
                    </a:cubicBezTo>
                    <a:cubicBezTo>
                      <a:pt x="13155" y="4975"/>
                      <a:pt x="13144" y="4964"/>
                      <a:pt x="13144" y="4950"/>
                    </a:cubicBezTo>
                    <a:cubicBezTo>
                      <a:pt x="13144" y="4937"/>
                      <a:pt x="13155" y="4925"/>
                      <a:pt x="13169" y="4925"/>
                    </a:cubicBezTo>
                    <a:close/>
                    <a:moveTo>
                      <a:pt x="13269" y="4925"/>
                    </a:moveTo>
                    <a:lnTo>
                      <a:pt x="13269" y="4925"/>
                    </a:lnTo>
                    <a:cubicBezTo>
                      <a:pt x="13283" y="4925"/>
                      <a:pt x="13294" y="4937"/>
                      <a:pt x="13294" y="4950"/>
                    </a:cubicBezTo>
                    <a:cubicBezTo>
                      <a:pt x="13294" y="4964"/>
                      <a:pt x="13283" y="4975"/>
                      <a:pt x="13269" y="4975"/>
                    </a:cubicBezTo>
                    <a:cubicBezTo>
                      <a:pt x="13255" y="4975"/>
                      <a:pt x="13244" y="4964"/>
                      <a:pt x="13244" y="4950"/>
                    </a:cubicBezTo>
                    <a:cubicBezTo>
                      <a:pt x="13244" y="4937"/>
                      <a:pt x="13255" y="4925"/>
                      <a:pt x="13269" y="4925"/>
                    </a:cubicBezTo>
                    <a:close/>
                    <a:moveTo>
                      <a:pt x="13369" y="4925"/>
                    </a:moveTo>
                    <a:lnTo>
                      <a:pt x="13369" y="4925"/>
                    </a:lnTo>
                    <a:cubicBezTo>
                      <a:pt x="13383" y="4925"/>
                      <a:pt x="13394" y="4937"/>
                      <a:pt x="13394" y="4950"/>
                    </a:cubicBezTo>
                    <a:cubicBezTo>
                      <a:pt x="13394" y="4964"/>
                      <a:pt x="13383" y="4975"/>
                      <a:pt x="13369" y="4975"/>
                    </a:cubicBezTo>
                    <a:cubicBezTo>
                      <a:pt x="13355" y="4975"/>
                      <a:pt x="13344" y="4964"/>
                      <a:pt x="13344" y="4950"/>
                    </a:cubicBezTo>
                    <a:cubicBezTo>
                      <a:pt x="13344" y="4937"/>
                      <a:pt x="13355" y="4925"/>
                      <a:pt x="13369" y="4925"/>
                    </a:cubicBezTo>
                    <a:close/>
                    <a:moveTo>
                      <a:pt x="13469" y="4925"/>
                    </a:moveTo>
                    <a:lnTo>
                      <a:pt x="13469" y="4925"/>
                    </a:lnTo>
                    <a:cubicBezTo>
                      <a:pt x="13483" y="4925"/>
                      <a:pt x="13494" y="4937"/>
                      <a:pt x="13494" y="4950"/>
                    </a:cubicBezTo>
                    <a:cubicBezTo>
                      <a:pt x="13494" y="4964"/>
                      <a:pt x="13483" y="4975"/>
                      <a:pt x="13469" y="4975"/>
                    </a:cubicBezTo>
                    <a:cubicBezTo>
                      <a:pt x="13456" y="4975"/>
                      <a:pt x="13444" y="4964"/>
                      <a:pt x="13444" y="4950"/>
                    </a:cubicBezTo>
                    <a:cubicBezTo>
                      <a:pt x="13444" y="4937"/>
                      <a:pt x="13456" y="4925"/>
                      <a:pt x="13469" y="4925"/>
                    </a:cubicBezTo>
                    <a:close/>
                    <a:moveTo>
                      <a:pt x="13569" y="4925"/>
                    </a:moveTo>
                    <a:lnTo>
                      <a:pt x="13569" y="4925"/>
                    </a:lnTo>
                    <a:cubicBezTo>
                      <a:pt x="13583" y="4925"/>
                      <a:pt x="13594" y="4937"/>
                      <a:pt x="13594" y="4950"/>
                    </a:cubicBezTo>
                    <a:cubicBezTo>
                      <a:pt x="13594" y="4964"/>
                      <a:pt x="13583" y="4975"/>
                      <a:pt x="13569" y="4975"/>
                    </a:cubicBezTo>
                    <a:cubicBezTo>
                      <a:pt x="13556" y="4975"/>
                      <a:pt x="13544" y="4964"/>
                      <a:pt x="13544" y="4950"/>
                    </a:cubicBezTo>
                    <a:cubicBezTo>
                      <a:pt x="13544" y="4937"/>
                      <a:pt x="13556" y="4925"/>
                      <a:pt x="13569" y="4925"/>
                    </a:cubicBezTo>
                    <a:close/>
                    <a:moveTo>
                      <a:pt x="13669" y="4925"/>
                    </a:moveTo>
                    <a:lnTo>
                      <a:pt x="13669" y="4925"/>
                    </a:lnTo>
                    <a:cubicBezTo>
                      <a:pt x="13683" y="4925"/>
                      <a:pt x="13694" y="4937"/>
                      <a:pt x="13694" y="4950"/>
                    </a:cubicBezTo>
                    <a:cubicBezTo>
                      <a:pt x="13694" y="4964"/>
                      <a:pt x="13683" y="4975"/>
                      <a:pt x="13669" y="4975"/>
                    </a:cubicBezTo>
                    <a:cubicBezTo>
                      <a:pt x="13656" y="4975"/>
                      <a:pt x="13644" y="4964"/>
                      <a:pt x="13644" y="4950"/>
                    </a:cubicBezTo>
                    <a:cubicBezTo>
                      <a:pt x="13644" y="4937"/>
                      <a:pt x="13656" y="4925"/>
                      <a:pt x="13669" y="4925"/>
                    </a:cubicBezTo>
                    <a:close/>
                    <a:moveTo>
                      <a:pt x="13769" y="4925"/>
                    </a:moveTo>
                    <a:lnTo>
                      <a:pt x="13770" y="4925"/>
                    </a:lnTo>
                    <a:cubicBezTo>
                      <a:pt x="13783" y="4925"/>
                      <a:pt x="13795" y="4937"/>
                      <a:pt x="13795" y="4950"/>
                    </a:cubicBezTo>
                    <a:cubicBezTo>
                      <a:pt x="13795" y="4964"/>
                      <a:pt x="13783" y="4975"/>
                      <a:pt x="13770" y="4975"/>
                    </a:cubicBezTo>
                    <a:lnTo>
                      <a:pt x="13769" y="4975"/>
                    </a:lnTo>
                    <a:cubicBezTo>
                      <a:pt x="13756" y="4975"/>
                      <a:pt x="13744" y="4964"/>
                      <a:pt x="13744" y="4950"/>
                    </a:cubicBezTo>
                    <a:cubicBezTo>
                      <a:pt x="13744" y="4937"/>
                      <a:pt x="13756" y="4925"/>
                      <a:pt x="13769" y="4925"/>
                    </a:cubicBezTo>
                    <a:close/>
                    <a:moveTo>
                      <a:pt x="13870" y="4925"/>
                    </a:moveTo>
                    <a:lnTo>
                      <a:pt x="13870" y="4925"/>
                    </a:lnTo>
                    <a:cubicBezTo>
                      <a:pt x="13883" y="4925"/>
                      <a:pt x="13895" y="4937"/>
                      <a:pt x="13895" y="4950"/>
                    </a:cubicBezTo>
                    <a:cubicBezTo>
                      <a:pt x="13895" y="4964"/>
                      <a:pt x="13883" y="4975"/>
                      <a:pt x="13870" y="4975"/>
                    </a:cubicBezTo>
                    <a:cubicBezTo>
                      <a:pt x="13856" y="4975"/>
                      <a:pt x="13845" y="4964"/>
                      <a:pt x="13845" y="4950"/>
                    </a:cubicBezTo>
                    <a:cubicBezTo>
                      <a:pt x="13845" y="4937"/>
                      <a:pt x="13856" y="4925"/>
                      <a:pt x="13870" y="4925"/>
                    </a:cubicBezTo>
                    <a:close/>
                    <a:moveTo>
                      <a:pt x="13970" y="4925"/>
                    </a:moveTo>
                    <a:lnTo>
                      <a:pt x="13970" y="4925"/>
                    </a:lnTo>
                    <a:cubicBezTo>
                      <a:pt x="13983" y="4925"/>
                      <a:pt x="13995" y="4937"/>
                      <a:pt x="13995" y="4950"/>
                    </a:cubicBezTo>
                    <a:cubicBezTo>
                      <a:pt x="13995" y="4964"/>
                      <a:pt x="13983" y="4975"/>
                      <a:pt x="13970" y="4975"/>
                    </a:cubicBezTo>
                    <a:cubicBezTo>
                      <a:pt x="13956" y="4975"/>
                      <a:pt x="13945" y="4964"/>
                      <a:pt x="13945" y="4950"/>
                    </a:cubicBezTo>
                    <a:cubicBezTo>
                      <a:pt x="13945" y="4937"/>
                      <a:pt x="13956" y="4925"/>
                      <a:pt x="13970" y="4925"/>
                    </a:cubicBezTo>
                    <a:close/>
                    <a:moveTo>
                      <a:pt x="14070" y="4925"/>
                    </a:moveTo>
                    <a:lnTo>
                      <a:pt x="14070" y="4925"/>
                    </a:lnTo>
                    <a:cubicBezTo>
                      <a:pt x="14083" y="4925"/>
                      <a:pt x="14095" y="4937"/>
                      <a:pt x="14095" y="4950"/>
                    </a:cubicBezTo>
                    <a:cubicBezTo>
                      <a:pt x="14095" y="4964"/>
                      <a:pt x="14083" y="4975"/>
                      <a:pt x="14070" y="4975"/>
                    </a:cubicBezTo>
                    <a:cubicBezTo>
                      <a:pt x="14056" y="4975"/>
                      <a:pt x="14045" y="4964"/>
                      <a:pt x="14045" y="4950"/>
                    </a:cubicBezTo>
                    <a:cubicBezTo>
                      <a:pt x="14045" y="4937"/>
                      <a:pt x="14056" y="4925"/>
                      <a:pt x="14070" y="4925"/>
                    </a:cubicBezTo>
                    <a:close/>
                    <a:moveTo>
                      <a:pt x="14170" y="4925"/>
                    </a:moveTo>
                    <a:lnTo>
                      <a:pt x="14170" y="4925"/>
                    </a:lnTo>
                    <a:cubicBezTo>
                      <a:pt x="14184" y="4925"/>
                      <a:pt x="14195" y="4937"/>
                      <a:pt x="14195" y="4950"/>
                    </a:cubicBezTo>
                    <a:cubicBezTo>
                      <a:pt x="14195" y="4964"/>
                      <a:pt x="14184" y="4975"/>
                      <a:pt x="14170" y="4975"/>
                    </a:cubicBezTo>
                    <a:cubicBezTo>
                      <a:pt x="14156" y="4975"/>
                      <a:pt x="14145" y="4964"/>
                      <a:pt x="14145" y="4950"/>
                    </a:cubicBezTo>
                    <a:cubicBezTo>
                      <a:pt x="14145" y="4937"/>
                      <a:pt x="14156" y="4925"/>
                      <a:pt x="14170" y="4925"/>
                    </a:cubicBezTo>
                    <a:close/>
                    <a:moveTo>
                      <a:pt x="14270" y="4925"/>
                    </a:moveTo>
                    <a:lnTo>
                      <a:pt x="14270" y="4925"/>
                    </a:lnTo>
                    <a:cubicBezTo>
                      <a:pt x="14284" y="4925"/>
                      <a:pt x="14295" y="4937"/>
                      <a:pt x="14295" y="4950"/>
                    </a:cubicBezTo>
                    <a:cubicBezTo>
                      <a:pt x="14295" y="4964"/>
                      <a:pt x="14284" y="4975"/>
                      <a:pt x="14270" y="4975"/>
                    </a:cubicBezTo>
                    <a:cubicBezTo>
                      <a:pt x="14256" y="4975"/>
                      <a:pt x="14245" y="4964"/>
                      <a:pt x="14245" y="4950"/>
                    </a:cubicBezTo>
                    <a:cubicBezTo>
                      <a:pt x="14245" y="4937"/>
                      <a:pt x="14256" y="4925"/>
                      <a:pt x="14270" y="4925"/>
                    </a:cubicBezTo>
                    <a:close/>
                    <a:moveTo>
                      <a:pt x="14370" y="4925"/>
                    </a:moveTo>
                    <a:lnTo>
                      <a:pt x="14370" y="4925"/>
                    </a:lnTo>
                    <a:cubicBezTo>
                      <a:pt x="14384" y="4925"/>
                      <a:pt x="14395" y="4937"/>
                      <a:pt x="14395" y="4950"/>
                    </a:cubicBezTo>
                    <a:cubicBezTo>
                      <a:pt x="14395" y="4964"/>
                      <a:pt x="14384" y="4975"/>
                      <a:pt x="14370" y="4975"/>
                    </a:cubicBezTo>
                    <a:cubicBezTo>
                      <a:pt x="14356" y="4975"/>
                      <a:pt x="14345" y="4964"/>
                      <a:pt x="14345" y="4950"/>
                    </a:cubicBezTo>
                    <a:cubicBezTo>
                      <a:pt x="14345" y="4937"/>
                      <a:pt x="14356" y="4925"/>
                      <a:pt x="14370" y="4925"/>
                    </a:cubicBezTo>
                    <a:close/>
                    <a:moveTo>
                      <a:pt x="14470" y="4925"/>
                    </a:moveTo>
                    <a:lnTo>
                      <a:pt x="14470" y="4925"/>
                    </a:lnTo>
                    <a:cubicBezTo>
                      <a:pt x="14484" y="4925"/>
                      <a:pt x="14495" y="4937"/>
                      <a:pt x="14495" y="4950"/>
                    </a:cubicBezTo>
                    <a:cubicBezTo>
                      <a:pt x="14495" y="4964"/>
                      <a:pt x="14484" y="4975"/>
                      <a:pt x="14470" y="4975"/>
                    </a:cubicBezTo>
                    <a:cubicBezTo>
                      <a:pt x="14456" y="4975"/>
                      <a:pt x="14445" y="4964"/>
                      <a:pt x="14445" y="4950"/>
                    </a:cubicBezTo>
                    <a:cubicBezTo>
                      <a:pt x="14445" y="4937"/>
                      <a:pt x="14456" y="4925"/>
                      <a:pt x="14470" y="4925"/>
                    </a:cubicBezTo>
                    <a:close/>
                    <a:moveTo>
                      <a:pt x="14570" y="4925"/>
                    </a:moveTo>
                    <a:lnTo>
                      <a:pt x="14570" y="4925"/>
                    </a:lnTo>
                    <a:cubicBezTo>
                      <a:pt x="14584" y="4925"/>
                      <a:pt x="14595" y="4937"/>
                      <a:pt x="14595" y="4950"/>
                    </a:cubicBezTo>
                    <a:cubicBezTo>
                      <a:pt x="14595" y="4964"/>
                      <a:pt x="14584" y="4975"/>
                      <a:pt x="14570" y="4975"/>
                    </a:cubicBezTo>
                    <a:cubicBezTo>
                      <a:pt x="14556" y="4975"/>
                      <a:pt x="14545" y="4964"/>
                      <a:pt x="14545" y="4950"/>
                    </a:cubicBezTo>
                    <a:cubicBezTo>
                      <a:pt x="14545" y="4937"/>
                      <a:pt x="14556" y="4925"/>
                      <a:pt x="14570" y="4925"/>
                    </a:cubicBezTo>
                    <a:close/>
                    <a:moveTo>
                      <a:pt x="14670" y="4925"/>
                    </a:moveTo>
                    <a:lnTo>
                      <a:pt x="14670" y="4925"/>
                    </a:lnTo>
                    <a:cubicBezTo>
                      <a:pt x="14684" y="4925"/>
                      <a:pt x="14695" y="4937"/>
                      <a:pt x="14695" y="4950"/>
                    </a:cubicBezTo>
                    <a:cubicBezTo>
                      <a:pt x="14695" y="4964"/>
                      <a:pt x="14684" y="4975"/>
                      <a:pt x="14670" y="4975"/>
                    </a:cubicBezTo>
                    <a:cubicBezTo>
                      <a:pt x="14656" y="4975"/>
                      <a:pt x="14645" y="4964"/>
                      <a:pt x="14645" y="4950"/>
                    </a:cubicBezTo>
                    <a:cubicBezTo>
                      <a:pt x="14645" y="4937"/>
                      <a:pt x="14656" y="4925"/>
                      <a:pt x="14670" y="4925"/>
                    </a:cubicBezTo>
                    <a:close/>
                    <a:moveTo>
                      <a:pt x="14770" y="4925"/>
                    </a:moveTo>
                    <a:lnTo>
                      <a:pt x="14770" y="4925"/>
                    </a:lnTo>
                    <a:cubicBezTo>
                      <a:pt x="14784" y="4925"/>
                      <a:pt x="14795" y="4937"/>
                      <a:pt x="14795" y="4950"/>
                    </a:cubicBezTo>
                    <a:cubicBezTo>
                      <a:pt x="14795" y="4964"/>
                      <a:pt x="14784" y="4975"/>
                      <a:pt x="14770" y="4975"/>
                    </a:cubicBezTo>
                    <a:cubicBezTo>
                      <a:pt x="14756" y="4975"/>
                      <a:pt x="14745" y="4964"/>
                      <a:pt x="14745" y="4950"/>
                    </a:cubicBezTo>
                    <a:cubicBezTo>
                      <a:pt x="14745" y="4937"/>
                      <a:pt x="14756" y="4925"/>
                      <a:pt x="14770" y="4925"/>
                    </a:cubicBezTo>
                    <a:close/>
                    <a:moveTo>
                      <a:pt x="14870" y="4925"/>
                    </a:moveTo>
                    <a:lnTo>
                      <a:pt x="14870" y="4925"/>
                    </a:lnTo>
                    <a:cubicBezTo>
                      <a:pt x="14884" y="4925"/>
                      <a:pt x="14895" y="4937"/>
                      <a:pt x="14895" y="4950"/>
                    </a:cubicBezTo>
                    <a:cubicBezTo>
                      <a:pt x="14895" y="4964"/>
                      <a:pt x="14884" y="4975"/>
                      <a:pt x="14870" y="4975"/>
                    </a:cubicBezTo>
                    <a:cubicBezTo>
                      <a:pt x="14856" y="4975"/>
                      <a:pt x="14845" y="4964"/>
                      <a:pt x="14845" y="4950"/>
                    </a:cubicBezTo>
                    <a:cubicBezTo>
                      <a:pt x="14845" y="4937"/>
                      <a:pt x="14856" y="4925"/>
                      <a:pt x="14870" y="4925"/>
                    </a:cubicBezTo>
                    <a:close/>
                    <a:moveTo>
                      <a:pt x="14970" y="4925"/>
                    </a:moveTo>
                    <a:lnTo>
                      <a:pt x="14970" y="4925"/>
                    </a:lnTo>
                    <a:cubicBezTo>
                      <a:pt x="14984" y="4925"/>
                      <a:pt x="14995" y="4937"/>
                      <a:pt x="14995" y="4950"/>
                    </a:cubicBezTo>
                    <a:cubicBezTo>
                      <a:pt x="14995" y="4964"/>
                      <a:pt x="14984" y="4975"/>
                      <a:pt x="14970" y="4975"/>
                    </a:cubicBezTo>
                    <a:cubicBezTo>
                      <a:pt x="14956" y="4975"/>
                      <a:pt x="14945" y="4964"/>
                      <a:pt x="14945" y="4950"/>
                    </a:cubicBezTo>
                    <a:cubicBezTo>
                      <a:pt x="14945" y="4937"/>
                      <a:pt x="14956" y="4925"/>
                      <a:pt x="14970" y="4925"/>
                    </a:cubicBezTo>
                    <a:close/>
                    <a:moveTo>
                      <a:pt x="15070" y="4925"/>
                    </a:moveTo>
                    <a:lnTo>
                      <a:pt x="15070" y="4925"/>
                    </a:lnTo>
                    <a:cubicBezTo>
                      <a:pt x="15084" y="4925"/>
                      <a:pt x="15095" y="4937"/>
                      <a:pt x="15095" y="4950"/>
                    </a:cubicBezTo>
                    <a:cubicBezTo>
                      <a:pt x="15095" y="4964"/>
                      <a:pt x="15084" y="4975"/>
                      <a:pt x="15070" y="4975"/>
                    </a:cubicBezTo>
                    <a:cubicBezTo>
                      <a:pt x="15056" y="4975"/>
                      <a:pt x="15045" y="4964"/>
                      <a:pt x="15045" y="4950"/>
                    </a:cubicBezTo>
                    <a:cubicBezTo>
                      <a:pt x="15045" y="4937"/>
                      <a:pt x="15056" y="4925"/>
                      <a:pt x="15070" y="4925"/>
                    </a:cubicBezTo>
                    <a:close/>
                    <a:moveTo>
                      <a:pt x="15170" y="4925"/>
                    </a:moveTo>
                    <a:lnTo>
                      <a:pt x="15170" y="4925"/>
                    </a:lnTo>
                    <a:cubicBezTo>
                      <a:pt x="15184" y="4925"/>
                      <a:pt x="15195" y="4937"/>
                      <a:pt x="15195" y="4950"/>
                    </a:cubicBezTo>
                    <a:cubicBezTo>
                      <a:pt x="15195" y="4964"/>
                      <a:pt x="15184" y="4975"/>
                      <a:pt x="15170" y="4975"/>
                    </a:cubicBezTo>
                    <a:cubicBezTo>
                      <a:pt x="15156" y="4975"/>
                      <a:pt x="15145" y="4964"/>
                      <a:pt x="15145" y="4950"/>
                    </a:cubicBezTo>
                    <a:cubicBezTo>
                      <a:pt x="15145" y="4937"/>
                      <a:pt x="15156" y="4925"/>
                      <a:pt x="15170" y="4925"/>
                    </a:cubicBezTo>
                    <a:close/>
                    <a:moveTo>
                      <a:pt x="15270" y="4925"/>
                    </a:moveTo>
                    <a:lnTo>
                      <a:pt x="15270" y="4925"/>
                    </a:lnTo>
                    <a:cubicBezTo>
                      <a:pt x="15284" y="4925"/>
                      <a:pt x="15295" y="4937"/>
                      <a:pt x="15295" y="4950"/>
                    </a:cubicBezTo>
                    <a:cubicBezTo>
                      <a:pt x="15295" y="4964"/>
                      <a:pt x="15284" y="4975"/>
                      <a:pt x="15270" y="4975"/>
                    </a:cubicBezTo>
                    <a:cubicBezTo>
                      <a:pt x="15256" y="4975"/>
                      <a:pt x="15245" y="4964"/>
                      <a:pt x="15245" y="4950"/>
                    </a:cubicBezTo>
                    <a:cubicBezTo>
                      <a:pt x="15245" y="4937"/>
                      <a:pt x="15256" y="4925"/>
                      <a:pt x="15270" y="4925"/>
                    </a:cubicBezTo>
                    <a:close/>
                    <a:moveTo>
                      <a:pt x="15370" y="4925"/>
                    </a:moveTo>
                    <a:lnTo>
                      <a:pt x="15370" y="4925"/>
                    </a:lnTo>
                    <a:cubicBezTo>
                      <a:pt x="15384" y="4925"/>
                      <a:pt x="15395" y="4937"/>
                      <a:pt x="15395" y="4950"/>
                    </a:cubicBezTo>
                    <a:cubicBezTo>
                      <a:pt x="15395" y="4964"/>
                      <a:pt x="15384" y="4975"/>
                      <a:pt x="15370" y="4975"/>
                    </a:cubicBezTo>
                    <a:cubicBezTo>
                      <a:pt x="15356" y="4975"/>
                      <a:pt x="15345" y="4964"/>
                      <a:pt x="15345" y="4950"/>
                    </a:cubicBezTo>
                    <a:cubicBezTo>
                      <a:pt x="15345" y="4937"/>
                      <a:pt x="15356" y="4925"/>
                      <a:pt x="15370" y="4925"/>
                    </a:cubicBezTo>
                    <a:close/>
                    <a:moveTo>
                      <a:pt x="15470" y="4925"/>
                    </a:moveTo>
                    <a:lnTo>
                      <a:pt x="15470" y="4925"/>
                    </a:lnTo>
                    <a:cubicBezTo>
                      <a:pt x="15484" y="4925"/>
                      <a:pt x="15495" y="4937"/>
                      <a:pt x="15495" y="4950"/>
                    </a:cubicBezTo>
                    <a:cubicBezTo>
                      <a:pt x="15495" y="4964"/>
                      <a:pt x="15484" y="4975"/>
                      <a:pt x="15470" y="4975"/>
                    </a:cubicBezTo>
                    <a:cubicBezTo>
                      <a:pt x="15457" y="4975"/>
                      <a:pt x="15445" y="4964"/>
                      <a:pt x="15445" y="4950"/>
                    </a:cubicBezTo>
                    <a:cubicBezTo>
                      <a:pt x="15445" y="4937"/>
                      <a:pt x="15457" y="4925"/>
                      <a:pt x="15470" y="4925"/>
                    </a:cubicBezTo>
                    <a:close/>
                    <a:moveTo>
                      <a:pt x="15570" y="4925"/>
                    </a:moveTo>
                    <a:lnTo>
                      <a:pt x="15570" y="4925"/>
                    </a:lnTo>
                    <a:cubicBezTo>
                      <a:pt x="15584" y="4925"/>
                      <a:pt x="15595" y="4937"/>
                      <a:pt x="15595" y="4950"/>
                    </a:cubicBezTo>
                    <a:cubicBezTo>
                      <a:pt x="15595" y="4964"/>
                      <a:pt x="15584" y="4975"/>
                      <a:pt x="15570" y="4975"/>
                    </a:cubicBezTo>
                    <a:cubicBezTo>
                      <a:pt x="15557" y="4975"/>
                      <a:pt x="15545" y="4964"/>
                      <a:pt x="15545" y="4950"/>
                    </a:cubicBezTo>
                    <a:cubicBezTo>
                      <a:pt x="15545" y="4937"/>
                      <a:pt x="15557" y="4925"/>
                      <a:pt x="15570" y="4925"/>
                    </a:cubicBezTo>
                    <a:close/>
                    <a:moveTo>
                      <a:pt x="15670" y="4925"/>
                    </a:moveTo>
                    <a:lnTo>
                      <a:pt x="15670" y="4925"/>
                    </a:lnTo>
                    <a:cubicBezTo>
                      <a:pt x="15684" y="4925"/>
                      <a:pt x="15695" y="4937"/>
                      <a:pt x="15695" y="4950"/>
                    </a:cubicBezTo>
                    <a:cubicBezTo>
                      <a:pt x="15695" y="4964"/>
                      <a:pt x="15684" y="4975"/>
                      <a:pt x="15670" y="4975"/>
                    </a:cubicBezTo>
                    <a:cubicBezTo>
                      <a:pt x="15657" y="4975"/>
                      <a:pt x="15645" y="4964"/>
                      <a:pt x="15645" y="4950"/>
                    </a:cubicBezTo>
                    <a:cubicBezTo>
                      <a:pt x="15645" y="4937"/>
                      <a:pt x="15657" y="4925"/>
                      <a:pt x="15670" y="4925"/>
                    </a:cubicBezTo>
                    <a:close/>
                    <a:moveTo>
                      <a:pt x="15770" y="4925"/>
                    </a:moveTo>
                    <a:lnTo>
                      <a:pt x="15771" y="4925"/>
                    </a:lnTo>
                    <a:cubicBezTo>
                      <a:pt x="15784" y="4925"/>
                      <a:pt x="15796" y="4937"/>
                      <a:pt x="15796" y="4950"/>
                    </a:cubicBezTo>
                    <a:cubicBezTo>
                      <a:pt x="15796" y="4964"/>
                      <a:pt x="15784" y="4975"/>
                      <a:pt x="15771" y="4975"/>
                    </a:cubicBezTo>
                    <a:lnTo>
                      <a:pt x="15770" y="4975"/>
                    </a:lnTo>
                    <a:cubicBezTo>
                      <a:pt x="15757" y="4975"/>
                      <a:pt x="15745" y="4964"/>
                      <a:pt x="15745" y="4950"/>
                    </a:cubicBezTo>
                    <a:cubicBezTo>
                      <a:pt x="15745" y="4937"/>
                      <a:pt x="15757" y="4925"/>
                      <a:pt x="15770" y="4925"/>
                    </a:cubicBezTo>
                    <a:close/>
                    <a:moveTo>
                      <a:pt x="15871" y="4925"/>
                    </a:moveTo>
                    <a:lnTo>
                      <a:pt x="15871" y="4925"/>
                    </a:lnTo>
                    <a:cubicBezTo>
                      <a:pt x="15884" y="4925"/>
                      <a:pt x="15896" y="4937"/>
                      <a:pt x="15896" y="4950"/>
                    </a:cubicBezTo>
                    <a:cubicBezTo>
                      <a:pt x="15896" y="4964"/>
                      <a:pt x="15884" y="4975"/>
                      <a:pt x="15871" y="4975"/>
                    </a:cubicBezTo>
                    <a:cubicBezTo>
                      <a:pt x="15857" y="4975"/>
                      <a:pt x="15846" y="4964"/>
                      <a:pt x="15846" y="4950"/>
                    </a:cubicBezTo>
                    <a:cubicBezTo>
                      <a:pt x="15846" y="4937"/>
                      <a:pt x="15857" y="4925"/>
                      <a:pt x="15871" y="4925"/>
                    </a:cubicBezTo>
                    <a:close/>
                    <a:moveTo>
                      <a:pt x="15971" y="4925"/>
                    </a:moveTo>
                    <a:lnTo>
                      <a:pt x="15971" y="4925"/>
                    </a:lnTo>
                    <a:cubicBezTo>
                      <a:pt x="15984" y="4925"/>
                      <a:pt x="15996" y="4937"/>
                      <a:pt x="15996" y="4950"/>
                    </a:cubicBezTo>
                    <a:cubicBezTo>
                      <a:pt x="15996" y="4964"/>
                      <a:pt x="15984" y="4975"/>
                      <a:pt x="15971" y="4975"/>
                    </a:cubicBezTo>
                    <a:cubicBezTo>
                      <a:pt x="15957" y="4975"/>
                      <a:pt x="15946" y="4964"/>
                      <a:pt x="15946" y="4950"/>
                    </a:cubicBezTo>
                    <a:cubicBezTo>
                      <a:pt x="15946" y="4937"/>
                      <a:pt x="15957" y="4925"/>
                      <a:pt x="15971" y="4925"/>
                    </a:cubicBezTo>
                    <a:close/>
                    <a:moveTo>
                      <a:pt x="16071" y="4925"/>
                    </a:moveTo>
                    <a:lnTo>
                      <a:pt x="16071" y="4925"/>
                    </a:lnTo>
                    <a:cubicBezTo>
                      <a:pt x="16085" y="4925"/>
                      <a:pt x="16096" y="4937"/>
                      <a:pt x="16096" y="4950"/>
                    </a:cubicBezTo>
                    <a:cubicBezTo>
                      <a:pt x="16096" y="4964"/>
                      <a:pt x="16085" y="4975"/>
                      <a:pt x="16071" y="4975"/>
                    </a:cubicBezTo>
                    <a:cubicBezTo>
                      <a:pt x="16057" y="4975"/>
                      <a:pt x="16046" y="4964"/>
                      <a:pt x="16046" y="4950"/>
                    </a:cubicBezTo>
                    <a:cubicBezTo>
                      <a:pt x="16046" y="4937"/>
                      <a:pt x="16057" y="4925"/>
                      <a:pt x="16071" y="4925"/>
                    </a:cubicBezTo>
                    <a:close/>
                    <a:moveTo>
                      <a:pt x="16171" y="4925"/>
                    </a:moveTo>
                    <a:lnTo>
                      <a:pt x="16171" y="4925"/>
                    </a:lnTo>
                    <a:cubicBezTo>
                      <a:pt x="16185" y="4925"/>
                      <a:pt x="16196" y="4937"/>
                      <a:pt x="16196" y="4950"/>
                    </a:cubicBezTo>
                    <a:cubicBezTo>
                      <a:pt x="16196" y="4964"/>
                      <a:pt x="16185" y="4975"/>
                      <a:pt x="16171" y="4975"/>
                    </a:cubicBezTo>
                    <a:cubicBezTo>
                      <a:pt x="16157" y="4975"/>
                      <a:pt x="16146" y="4964"/>
                      <a:pt x="16146" y="4950"/>
                    </a:cubicBezTo>
                    <a:cubicBezTo>
                      <a:pt x="16146" y="4937"/>
                      <a:pt x="16157" y="4925"/>
                      <a:pt x="16171" y="4925"/>
                    </a:cubicBezTo>
                    <a:close/>
                    <a:moveTo>
                      <a:pt x="16271" y="4925"/>
                    </a:moveTo>
                    <a:lnTo>
                      <a:pt x="16271" y="4925"/>
                    </a:lnTo>
                    <a:cubicBezTo>
                      <a:pt x="16285" y="4925"/>
                      <a:pt x="16296" y="4937"/>
                      <a:pt x="16296" y="4950"/>
                    </a:cubicBezTo>
                    <a:cubicBezTo>
                      <a:pt x="16296" y="4964"/>
                      <a:pt x="16285" y="4975"/>
                      <a:pt x="16271" y="4975"/>
                    </a:cubicBezTo>
                    <a:cubicBezTo>
                      <a:pt x="16257" y="4975"/>
                      <a:pt x="16246" y="4964"/>
                      <a:pt x="16246" y="4950"/>
                    </a:cubicBezTo>
                    <a:cubicBezTo>
                      <a:pt x="16246" y="4937"/>
                      <a:pt x="16257" y="4925"/>
                      <a:pt x="16271" y="4925"/>
                    </a:cubicBezTo>
                    <a:close/>
                    <a:moveTo>
                      <a:pt x="16371" y="4925"/>
                    </a:moveTo>
                    <a:lnTo>
                      <a:pt x="16371" y="4925"/>
                    </a:lnTo>
                    <a:cubicBezTo>
                      <a:pt x="16385" y="4925"/>
                      <a:pt x="16396" y="4937"/>
                      <a:pt x="16396" y="4950"/>
                    </a:cubicBezTo>
                    <a:cubicBezTo>
                      <a:pt x="16396" y="4964"/>
                      <a:pt x="16385" y="4975"/>
                      <a:pt x="16371" y="4975"/>
                    </a:cubicBezTo>
                    <a:cubicBezTo>
                      <a:pt x="16357" y="4975"/>
                      <a:pt x="16346" y="4964"/>
                      <a:pt x="16346" y="4950"/>
                    </a:cubicBezTo>
                    <a:cubicBezTo>
                      <a:pt x="16346" y="4937"/>
                      <a:pt x="16357" y="4925"/>
                      <a:pt x="16371" y="4925"/>
                    </a:cubicBezTo>
                    <a:close/>
                    <a:moveTo>
                      <a:pt x="16471" y="4925"/>
                    </a:moveTo>
                    <a:lnTo>
                      <a:pt x="16471" y="4925"/>
                    </a:lnTo>
                    <a:cubicBezTo>
                      <a:pt x="16485" y="4925"/>
                      <a:pt x="16496" y="4937"/>
                      <a:pt x="16496" y="4950"/>
                    </a:cubicBezTo>
                    <a:cubicBezTo>
                      <a:pt x="16496" y="4964"/>
                      <a:pt x="16485" y="4975"/>
                      <a:pt x="16471" y="4975"/>
                    </a:cubicBezTo>
                    <a:cubicBezTo>
                      <a:pt x="16457" y="4975"/>
                      <a:pt x="16446" y="4964"/>
                      <a:pt x="16446" y="4950"/>
                    </a:cubicBezTo>
                    <a:cubicBezTo>
                      <a:pt x="16446" y="4937"/>
                      <a:pt x="16457" y="4925"/>
                      <a:pt x="16471" y="4925"/>
                    </a:cubicBezTo>
                    <a:close/>
                    <a:moveTo>
                      <a:pt x="16571" y="4925"/>
                    </a:moveTo>
                    <a:lnTo>
                      <a:pt x="16571" y="4925"/>
                    </a:lnTo>
                    <a:cubicBezTo>
                      <a:pt x="16585" y="4925"/>
                      <a:pt x="16596" y="4937"/>
                      <a:pt x="16596" y="4950"/>
                    </a:cubicBezTo>
                    <a:cubicBezTo>
                      <a:pt x="16596" y="4964"/>
                      <a:pt x="16585" y="4975"/>
                      <a:pt x="16571" y="4975"/>
                    </a:cubicBezTo>
                    <a:cubicBezTo>
                      <a:pt x="16557" y="4975"/>
                      <a:pt x="16546" y="4964"/>
                      <a:pt x="16546" y="4950"/>
                    </a:cubicBezTo>
                    <a:cubicBezTo>
                      <a:pt x="16546" y="4937"/>
                      <a:pt x="16557" y="4925"/>
                      <a:pt x="16571" y="4925"/>
                    </a:cubicBezTo>
                    <a:close/>
                    <a:moveTo>
                      <a:pt x="16671" y="4925"/>
                    </a:moveTo>
                    <a:lnTo>
                      <a:pt x="16671" y="4925"/>
                    </a:lnTo>
                    <a:cubicBezTo>
                      <a:pt x="16685" y="4925"/>
                      <a:pt x="16696" y="4937"/>
                      <a:pt x="16696" y="4950"/>
                    </a:cubicBezTo>
                    <a:cubicBezTo>
                      <a:pt x="16696" y="4964"/>
                      <a:pt x="16685" y="4975"/>
                      <a:pt x="16671" y="4975"/>
                    </a:cubicBezTo>
                    <a:cubicBezTo>
                      <a:pt x="16657" y="4975"/>
                      <a:pt x="16646" y="4964"/>
                      <a:pt x="16646" y="4950"/>
                    </a:cubicBezTo>
                    <a:cubicBezTo>
                      <a:pt x="16646" y="4937"/>
                      <a:pt x="16657" y="4925"/>
                      <a:pt x="16671" y="4925"/>
                    </a:cubicBezTo>
                    <a:close/>
                    <a:moveTo>
                      <a:pt x="16771" y="4925"/>
                    </a:moveTo>
                    <a:lnTo>
                      <a:pt x="16771" y="4925"/>
                    </a:lnTo>
                    <a:cubicBezTo>
                      <a:pt x="16785" y="4925"/>
                      <a:pt x="16796" y="4937"/>
                      <a:pt x="16796" y="4950"/>
                    </a:cubicBezTo>
                    <a:cubicBezTo>
                      <a:pt x="16796" y="4964"/>
                      <a:pt x="16785" y="4975"/>
                      <a:pt x="16771" y="4975"/>
                    </a:cubicBezTo>
                    <a:cubicBezTo>
                      <a:pt x="16757" y="4975"/>
                      <a:pt x="16746" y="4964"/>
                      <a:pt x="16746" y="4950"/>
                    </a:cubicBezTo>
                    <a:cubicBezTo>
                      <a:pt x="16746" y="4937"/>
                      <a:pt x="16757" y="4925"/>
                      <a:pt x="16771" y="4925"/>
                    </a:cubicBezTo>
                    <a:close/>
                    <a:moveTo>
                      <a:pt x="16871" y="4925"/>
                    </a:moveTo>
                    <a:lnTo>
                      <a:pt x="16871" y="4925"/>
                    </a:lnTo>
                    <a:cubicBezTo>
                      <a:pt x="16885" y="4925"/>
                      <a:pt x="16896" y="4937"/>
                      <a:pt x="16896" y="4950"/>
                    </a:cubicBezTo>
                    <a:cubicBezTo>
                      <a:pt x="16896" y="4964"/>
                      <a:pt x="16885" y="4975"/>
                      <a:pt x="16871" y="4975"/>
                    </a:cubicBezTo>
                    <a:cubicBezTo>
                      <a:pt x="16857" y="4975"/>
                      <a:pt x="16846" y="4964"/>
                      <a:pt x="16846" y="4950"/>
                    </a:cubicBezTo>
                    <a:cubicBezTo>
                      <a:pt x="16846" y="4937"/>
                      <a:pt x="16857" y="4925"/>
                      <a:pt x="16871" y="4925"/>
                    </a:cubicBezTo>
                    <a:close/>
                    <a:moveTo>
                      <a:pt x="16971" y="4925"/>
                    </a:moveTo>
                    <a:lnTo>
                      <a:pt x="16971" y="4925"/>
                    </a:lnTo>
                    <a:cubicBezTo>
                      <a:pt x="16985" y="4925"/>
                      <a:pt x="16996" y="4937"/>
                      <a:pt x="16996" y="4950"/>
                    </a:cubicBezTo>
                    <a:cubicBezTo>
                      <a:pt x="16996" y="4964"/>
                      <a:pt x="16985" y="4975"/>
                      <a:pt x="16971" y="4975"/>
                    </a:cubicBezTo>
                    <a:cubicBezTo>
                      <a:pt x="16957" y="4975"/>
                      <a:pt x="16946" y="4964"/>
                      <a:pt x="16946" y="4950"/>
                    </a:cubicBezTo>
                    <a:cubicBezTo>
                      <a:pt x="16946" y="4937"/>
                      <a:pt x="16957" y="4925"/>
                      <a:pt x="16971" y="4925"/>
                    </a:cubicBezTo>
                    <a:close/>
                    <a:moveTo>
                      <a:pt x="17071" y="4925"/>
                    </a:moveTo>
                    <a:lnTo>
                      <a:pt x="17071" y="4925"/>
                    </a:lnTo>
                    <a:cubicBezTo>
                      <a:pt x="17085" y="4925"/>
                      <a:pt x="17096" y="4937"/>
                      <a:pt x="17096" y="4950"/>
                    </a:cubicBezTo>
                    <a:cubicBezTo>
                      <a:pt x="17096" y="4964"/>
                      <a:pt x="17085" y="4975"/>
                      <a:pt x="17071" y="4975"/>
                    </a:cubicBezTo>
                    <a:cubicBezTo>
                      <a:pt x="17057" y="4975"/>
                      <a:pt x="17046" y="4964"/>
                      <a:pt x="17046" y="4950"/>
                    </a:cubicBezTo>
                    <a:cubicBezTo>
                      <a:pt x="17046" y="4937"/>
                      <a:pt x="17057" y="4925"/>
                      <a:pt x="17071" y="4925"/>
                    </a:cubicBezTo>
                    <a:close/>
                    <a:moveTo>
                      <a:pt x="17171" y="4925"/>
                    </a:moveTo>
                    <a:lnTo>
                      <a:pt x="17171" y="4925"/>
                    </a:lnTo>
                    <a:cubicBezTo>
                      <a:pt x="17185" y="4925"/>
                      <a:pt x="17196" y="4937"/>
                      <a:pt x="17196" y="4950"/>
                    </a:cubicBezTo>
                    <a:cubicBezTo>
                      <a:pt x="17196" y="4964"/>
                      <a:pt x="17185" y="4975"/>
                      <a:pt x="17171" y="4975"/>
                    </a:cubicBezTo>
                    <a:cubicBezTo>
                      <a:pt x="17157" y="4975"/>
                      <a:pt x="17146" y="4964"/>
                      <a:pt x="17146" y="4950"/>
                    </a:cubicBezTo>
                    <a:cubicBezTo>
                      <a:pt x="17146" y="4937"/>
                      <a:pt x="17157" y="4925"/>
                      <a:pt x="17171" y="4925"/>
                    </a:cubicBezTo>
                    <a:close/>
                    <a:moveTo>
                      <a:pt x="17271" y="4925"/>
                    </a:moveTo>
                    <a:lnTo>
                      <a:pt x="17271" y="4925"/>
                    </a:lnTo>
                    <a:cubicBezTo>
                      <a:pt x="17285" y="4925"/>
                      <a:pt x="17296" y="4937"/>
                      <a:pt x="17296" y="4950"/>
                    </a:cubicBezTo>
                    <a:cubicBezTo>
                      <a:pt x="17296" y="4964"/>
                      <a:pt x="17285" y="4975"/>
                      <a:pt x="17271" y="4975"/>
                    </a:cubicBezTo>
                    <a:cubicBezTo>
                      <a:pt x="17257" y="4975"/>
                      <a:pt x="17246" y="4964"/>
                      <a:pt x="17246" y="4950"/>
                    </a:cubicBezTo>
                    <a:cubicBezTo>
                      <a:pt x="17246" y="4937"/>
                      <a:pt x="17257" y="4925"/>
                      <a:pt x="17271" y="4925"/>
                    </a:cubicBezTo>
                    <a:close/>
                    <a:moveTo>
                      <a:pt x="17371" y="4925"/>
                    </a:moveTo>
                    <a:lnTo>
                      <a:pt x="17371" y="4925"/>
                    </a:lnTo>
                    <a:cubicBezTo>
                      <a:pt x="17385" y="4925"/>
                      <a:pt x="17396" y="4937"/>
                      <a:pt x="17396" y="4950"/>
                    </a:cubicBezTo>
                    <a:cubicBezTo>
                      <a:pt x="17396" y="4964"/>
                      <a:pt x="17385" y="4975"/>
                      <a:pt x="17371" y="4975"/>
                    </a:cubicBezTo>
                    <a:cubicBezTo>
                      <a:pt x="17357" y="4975"/>
                      <a:pt x="17346" y="4964"/>
                      <a:pt x="17346" y="4950"/>
                    </a:cubicBezTo>
                    <a:cubicBezTo>
                      <a:pt x="17346" y="4937"/>
                      <a:pt x="17357" y="4925"/>
                      <a:pt x="17371" y="4925"/>
                    </a:cubicBezTo>
                    <a:close/>
                    <a:moveTo>
                      <a:pt x="17471" y="4925"/>
                    </a:moveTo>
                    <a:lnTo>
                      <a:pt x="17471" y="4925"/>
                    </a:lnTo>
                    <a:cubicBezTo>
                      <a:pt x="17485" y="4925"/>
                      <a:pt x="17496" y="4937"/>
                      <a:pt x="17496" y="4950"/>
                    </a:cubicBezTo>
                    <a:cubicBezTo>
                      <a:pt x="17496" y="4964"/>
                      <a:pt x="17485" y="4975"/>
                      <a:pt x="17471" y="4975"/>
                    </a:cubicBezTo>
                    <a:cubicBezTo>
                      <a:pt x="17458" y="4975"/>
                      <a:pt x="17446" y="4964"/>
                      <a:pt x="17446" y="4950"/>
                    </a:cubicBezTo>
                    <a:cubicBezTo>
                      <a:pt x="17446" y="4937"/>
                      <a:pt x="17458" y="4925"/>
                      <a:pt x="17471" y="4925"/>
                    </a:cubicBezTo>
                    <a:close/>
                    <a:moveTo>
                      <a:pt x="17571" y="4925"/>
                    </a:moveTo>
                    <a:lnTo>
                      <a:pt x="17571" y="4925"/>
                    </a:lnTo>
                    <a:cubicBezTo>
                      <a:pt x="17585" y="4925"/>
                      <a:pt x="17596" y="4937"/>
                      <a:pt x="17596" y="4950"/>
                    </a:cubicBezTo>
                    <a:cubicBezTo>
                      <a:pt x="17596" y="4964"/>
                      <a:pt x="17585" y="4975"/>
                      <a:pt x="17571" y="4975"/>
                    </a:cubicBezTo>
                    <a:cubicBezTo>
                      <a:pt x="17558" y="4975"/>
                      <a:pt x="17546" y="4964"/>
                      <a:pt x="17546" y="4950"/>
                    </a:cubicBezTo>
                    <a:cubicBezTo>
                      <a:pt x="17546" y="4937"/>
                      <a:pt x="17558" y="4925"/>
                      <a:pt x="17571" y="4925"/>
                    </a:cubicBezTo>
                    <a:close/>
                    <a:moveTo>
                      <a:pt x="17671" y="4925"/>
                    </a:moveTo>
                    <a:lnTo>
                      <a:pt x="17672" y="4925"/>
                    </a:lnTo>
                    <a:cubicBezTo>
                      <a:pt x="17685" y="4925"/>
                      <a:pt x="17697" y="4937"/>
                      <a:pt x="17697" y="4950"/>
                    </a:cubicBezTo>
                    <a:cubicBezTo>
                      <a:pt x="17697" y="4964"/>
                      <a:pt x="17685" y="4975"/>
                      <a:pt x="17672" y="4975"/>
                    </a:cubicBezTo>
                    <a:lnTo>
                      <a:pt x="17671" y="4975"/>
                    </a:lnTo>
                    <a:cubicBezTo>
                      <a:pt x="17658" y="4975"/>
                      <a:pt x="17646" y="4964"/>
                      <a:pt x="17646" y="4950"/>
                    </a:cubicBezTo>
                    <a:cubicBezTo>
                      <a:pt x="17646" y="4937"/>
                      <a:pt x="17658" y="4925"/>
                      <a:pt x="17671" y="4925"/>
                    </a:cubicBezTo>
                    <a:close/>
                    <a:moveTo>
                      <a:pt x="17772" y="4925"/>
                    </a:moveTo>
                    <a:lnTo>
                      <a:pt x="17772" y="4925"/>
                    </a:lnTo>
                    <a:cubicBezTo>
                      <a:pt x="17785" y="4925"/>
                      <a:pt x="17797" y="4937"/>
                      <a:pt x="17797" y="4950"/>
                    </a:cubicBezTo>
                    <a:cubicBezTo>
                      <a:pt x="17797" y="4964"/>
                      <a:pt x="17785" y="4975"/>
                      <a:pt x="17772" y="4975"/>
                    </a:cubicBezTo>
                    <a:cubicBezTo>
                      <a:pt x="17758" y="4975"/>
                      <a:pt x="17747" y="4964"/>
                      <a:pt x="17747" y="4950"/>
                    </a:cubicBezTo>
                    <a:cubicBezTo>
                      <a:pt x="17747" y="4937"/>
                      <a:pt x="17758" y="4925"/>
                      <a:pt x="17772" y="4925"/>
                    </a:cubicBezTo>
                    <a:close/>
                    <a:moveTo>
                      <a:pt x="17872" y="4925"/>
                    </a:moveTo>
                    <a:lnTo>
                      <a:pt x="17872" y="4925"/>
                    </a:lnTo>
                    <a:cubicBezTo>
                      <a:pt x="17885" y="4925"/>
                      <a:pt x="17897" y="4937"/>
                      <a:pt x="17897" y="4950"/>
                    </a:cubicBezTo>
                    <a:cubicBezTo>
                      <a:pt x="17897" y="4964"/>
                      <a:pt x="17885" y="4975"/>
                      <a:pt x="17872" y="4975"/>
                    </a:cubicBezTo>
                    <a:cubicBezTo>
                      <a:pt x="17858" y="4975"/>
                      <a:pt x="17847" y="4964"/>
                      <a:pt x="17847" y="4950"/>
                    </a:cubicBezTo>
                    <a:cubicBezTo>
                      <a:pt x="17847" y="4937"/>
                      <a:pt x="17858" y="4925"/>
                      <a:pt x="17872" y="4925"/>
                    </a:cubicBezTo>
                    <a:close/>
                    <a:moveTo>
                      <a:pt x="17972" y="4925"/>
                    </a:moveTo>
                    <a:lnTo>
                      <a:pt x="17972" y="4925"/>
                    </a:lnTo>
                    <a:cubicBezTo>
                      <a:pt x="17985" y="4925"/>
                      <a:pt x="17997" y="4937"/>
                      <a:pt x="17997" y="4950"/>
                    </a:cubicBezTo>
                    <a:cubicBezTo>
                      <a:pt x="17997" y="4964"/>
                      <a:pt x="17985" y="4975"/>
                      <a:pt x="17972" y="4975"/>
                    </a:cubicBezTo>
                    <a:cubicBezTo>
                      <a:pt x="17958" y="4975"/>
                      <a:pt x="17947" y="4964"/>
                      <a:pt x="17947" y="4950"/>
                    </a:cubicBezTo>
                    <a:cubicBezTo>
                      <a:pt x="17947" y="4937"/>
                      <a:pt x="17958" y="4925"/>
                      <a:pt x="17972" y="4925"/>
                    </a:cubicBezTo>
                    <a:close/>
                    <a:moveTo>
                      <a:pt x="18072" y="4925"/>
                    </a:moveTo>
                    <a:lnTo>
                      <a:pt x="18072" y="4925"/>
                    </a:lnTo>
                    <a:cubicBezTo>
                      <a:pt x="18086" y="4925"/>
                      <a:pt x="18097" y="4937"/>
                      <a:pt x="18097" y="4950"/>
                    </a:cubicBezTo>
                    <a:cubicBezTo>
                      <a:pt x="18097" y="4964"/>
                      <a:pt x="18086" y="4975"/>
                      <a:pt x="18072" y="4975"/>
                    </a:cubicBezTo>
                    <a:cubicBezTo>
                      <a:pt x="18058" y="4975"/>
                      <a:pt x="18047" y="4964"/>
                      <a:pt x="18047" y="4950"/>
                    </a:cubicBezTo>
                    <a:cubicBezTo>
                      <a:pt x="18047" y="4937"/>
                      <a:pt x="18058" y="4925"/>
                      <a:pt x="18072" y="4925"/>
                    </a:cubicBezTo>
                    <a:close/>
                    <a:moveTo>
                      <a:pt x="18172" y="4925"/>
                    </a:moveTo>
                    <a:lnTo>
                      <a:pt x="18172" y="4925"/>
                    </a:lnTo>
                    <a:cubicBezTo>
                      <a:pt x="18186" y="4925"/>
                      <a:pt x="18197" y="4937"/>
                      <a:pt x="18197" y="4950"/>
                    </a:cubicBezTo>
                    <a:cubicBezTo>
                      <a:pt x="18197" y="4964"/>
                      <a:pt x="18186" y="4975"/>
                      <a:pt x="18172" y="4975"/>
                    </a:cubicBezTo>
                    <a:cubicBezTo>
                      <a:pt x="18158" y="4975"/>
                      <a:pt x="18147" y="4964"/>
                      <a:pt x="18147" y="4950"/>
                    </a:cubicBezTo>
                    <a:cubicBezTo>
                      <a:pt x="18147" y="4937"/>
                      <a:pt x="18158" y="4925"/>
                      <a:pt x="18172" y="4925"/>
                    </a:cubicBezTo>
                    <a:close/>
                    <a:moveTo>
                      <a:pt x="18272" y="4925"/>
                    </a:moveTo>
                    <a:lnTo>
                      <a:pt x="18272" y="4925"/>
                    </a:lnTo>
                    <a:cubicBezTo>
                      <a:pt x="18286" y="4925"/>
                      <a:pt x="18297" y="4937"/>
                      <a:pt x="18297" y="4950"/>
                    </a:cubicBezTo>
                    <a:cubicBezTo>
                      <a:pt x="18297" y="4964"/>
                      <a:pt x="18286" y="4975"/>
                      <a:pt x="18272" y="4975"/>
                    </a:cubicBezTo>
                    <a:cubicBezTo>
                      <a:pt x="18258" y="4975"/>
                      <a:pt x="18247" y="4964"/>
                      <a:pt x="18247" y="4950"/>
                    </a:cubicBezTo>
                    <a:cubicBezTo>
                      <a:pt x="18247" y="4937"/>
                      <a:pt x="18258" y="4925"/>
                      <a:pt x="18272" y="4925"/>
                    </a:cubicBezTo>
                    <a:close/>
                    <a:moveTo>
                      <a:pt x="18372" y="4925"/>
                    </a:moveTo>
                    <a:lnTo>
                      <a:pt x="18372" y="4925"/>
                    </a:lnTo>
                    <a:cubicBezTo>
                      <a:pt x="18386" y="4925"/>
                      <a:pt x="18397" y="4937"/>
                      <a:pt x="18397" y="4950"/>
                    </a:cubicBezTo>
                    <a:cubicBezTo>
                      <a:pt x="18397" y="4964"/>
                      <a:pt x="18386" y="4975"/>
                      <a:pt x="18372" y="4975"/>
                    </a:cubicBezTo>
                    <a:cubicBezTo>
                      <a:pt x="18358" y="4975"/>
                      <a:pt x="18347" y="4964"/>
                      <a:pt x="18347" y="4950"/>
                    </a:cubicBezTo>
                    <a:cubicBezTo>
                      <a:pt x="18347" y="4937"/>
                      <a:pt x="18358" y="4925"/>
                      <a:pt x="18372" y="4925"/>
                    </a:cubicBezTo>
                    <a:close/>
                    <a:moveTo>
                      <a:pt x="18472" y="4925"/>
                    </a:moveTo>
                    <a:lnTo>
                      <a:pt x="18472" y="4925"/>
                    </a:lnTo>
                    <a:cubicBezTo>
                      <a:pt x="18486" y="4925"/>
                      <a:pt x="18497" y="4937"/>
                      <a:pt x="18497" y="4950"/>
                    </a:cubicBezTo>
                    <a:cubicBezTo>
                      <a:pt x="18497" y="4964"/>
                      <a:pt x="18486" y="4975"/>
                      <a:pt x="18472" y="4975"/>
                    </a:cubicBezTo>
                    <a:cubicBezTo>
                      <a:pt x="18458" y="4975"/>
                      <a:pt x="18447" y="4964"/>
                      <a:pt x="18447" y="4950"/>
                    </a:cubicBezTo>
                    <a:cubicBezTo>
                      <a:pt x="18447" y="4937"/>
                      <a:pt x="18458" y="4925"/>
                      <a:pt x="18472" y="4925"/>
                    </a:cubicBezTo>
                    <a:close/>
                    <a:moveTo>
                      <a:pt x="18572" y="4925"/>
                    </a:moveTo>
                    <a:lnTo>
                      <a:pt x="18572" y="4925"/>
                    </a:lnTo>
                    <a:cubicBezTo>
                      <a:pt x="18586" y="4925"/>
                      <a:pt x="18597" y="4937"/>
                      <a:pt x="18597" y="4950"/>
                    </a:cubicBezTo>
                    <a:cubicBezTo>
                      <a:pt x="18597" y="4964"/>
                      <a:pt x="18586" y="4975"/>
                      <a:pt x="18572" y="4975"/>
                    </a:cubicBezTo>
                    <a:cubicBezTo>
                      <a:pt x="18558" y="4975"/>
                      <a:pt x="18547" y="4964"/>
                      <a:pt x="18547" y="4950"/>
                    </a:cubicBezTo>
                    <a:cubicBezTo>
                      <a:pt x="18547" y="4937"/>
                      <a:pt x="18558" y="4925"/>
                      <a:pt x="18572" y="4925"/>
                    </a:cubicBezTo>
                    <a:close/>
                    <a:moveTo>
                      <a:pt x="18672" y="4925"/>
                    </a:moveTo>
                    <a:lnTo>
                      <a:pt x="18672" y="4925"/>
                    </a:lnTo>
                    <a:cubicBezTo>
                      <a:pt x="18686" y="4925"/>
                      <a:pt x="18697" y="4937"/>
                      <a:pt x="18697" y="4950"/>
                    </a:cubicBezTo>
                    <a:cubicBezTo>
                      <a:pt x="18697" y="4964"/>
                      <a:pt x="18686" y="4975"/>
                      <a:pt x="18672" y="4975"/>
                    </a:cubicBezTo>
                    <a:cubicBezTo>
                      <a:pt x="18658" y="4975"/>
                      <a:pt x="18647" y="4964"/>
                      <a:pt x="18647" y="4950"/>
                    </a:cubicBezTo>
                    <a:cubicBezTo>
                      <a:pt x="18647" y="4937"/>
                      <a:pt x="18658" y="4925"/>
                      <a:pt x="18672" y="4925"/>
                    </a:cubicBezTo>
                    <a:close/>
                    <a:moveTo>
                      <a:pt x="18772" y="4925"/>
                    </a:moveTo>
                    <a:lnTo>
                      <a:pt x="18772" y="4925"/>
                    </a:lnTo>
                    <a:cubicBezTo>
                      <a:pt x="18786" y="4925"/>
                      <a:pt x="18797" y="4937"/>
                      <a:pt x="18797" y="4950"/>
                    </a:cubicBezTo>
                    <a:cubicBezTo>
                      <a:pt x="18797" y="4964"/>
                      <a:pt x="18786" y="4975"/>
                      <a:pt x="18772" y="4975"/>
                    </a:cubicBezTo>
                    <a:cubicBezTo>
                      <a:pt x="18758" y="4975"/>
                      <a:pt x="18747" y="4964"/>
                      <a:pt x="18747" y="4950"/>
                    </a:cubicBezTo>
                    <a:cubicBezTo>
                      <a:pt x="18747" y="4937"/>
                      <a:pt x="18758" y="4925"/>
                      <a:pt x="18772" y="4925"/>
                    </a:cubicBezTo>
                    <a:close/>
                    <a:moveTo>
                      <a:pt x="18872" y="4925"/>
                    </a:moveTo>
                    <a:lnTo>
                      <a:pt x="18872" y="4925"/>
                    </a:lnTo>
                    <a:cubicBezTo>
                      <a:pt x="18886" y="4925"/>
                      <a:pt x="18897" y="4937"/>
                      <a:pt x="18897" y="4950"/>
                    </a:cubicBezTo>
                    <a:cubicBezTo>
                      <a:pt x="18897" y="4964"/>
                      <a:pt x="18886" y="4975"/>
                      <a:pt x="18872" y="4975"/>
                    </a:cubicBezTo>
                    <a:cubicBezTo>
                      <a:pt x="18858" y="4975"/>
                      <a:pt x="18847" y="4964"/>
                      <a:pt x="18847" y="4950"/>
                    </a:cubicBezTo>
                    <a:cubicBezTo>
                      <a:pt x="18847" y="4937"/>
                      <a:pt x="18858" y="4925"/>
                      <a:pt x="18872" y="4925"/>
                    </a:cubicBezTo>
                    <a:close/>
                    <a:moveTo>
                      <a:pt x="18972" y="4925"/>
                    </a:moveTo>
                    <a:lnTo>
                      <a:pt x="18972" y="4925"/>
                    </a:lnTo>
                    <a:cubicBezTo>
                      <a:pt x="18986" y="4925"/>
                      <a:pt x="18997" y="4937"/>
                      <a:pt x="18997" y="4950"/>
                    </a:cubicBezTo>
                    <a:cubicBezTo>
                      <a:pt x="18997" y="4964"/>
                      <a:pt x="18986" y="4975"/>
                      <a:pt x="18972" y="4975"/>
                    </a:cubicBezTo>
                    <a:cubicBezTo>
                      <a:pt x="18958" y="4975"/>
                      <a:pt x="18947" y="4964"/>
                      <a:pt x="18947" y="4950"/>
                    </a:cubicBezTo>
                    <a:cubicBezTo>
                      <a:pt x="18947" y="4937"/>
                      <a:pt x="18958" y="4925"/>
                      <a:pt x="18972" y="4925"/>
                    </a:cubicBezTo>
                    <a:close/>
                    <a:moveTo>
                      <a:pt x="19072" y="4925"/>
                    </a:moveTo>
                    <a:lnTo>
                      <a:pt x="19072" y="4925"/>
                    </a:lnTo>
                    <a:cubicBezTo>
                      <a:pt x="19086" y="4925"/>
                      <a:pt x="19097" y="4937"/>
                      <a:pt x="19097" y="4950"/>
                    </a:cubicBezTo>
                    <a:cubicBezTo>
                      <a:pt x="19097" y="4964"/>
                      <a:pt x="19086" y="4975"/>
                      <a:pt x="19072" y="4975"/>
                    </a:cubicBezTo>
                    <a:cubicBezTo>
                      <a:pt x="19058" y="4975"/>
                      <a:pt x="19047" y="4964"/>
                      <a:pt x="19047" y="4950"/>
                    </a:cubicBezTo>
                    <a:cubicBezTo>
                      <a:pt x="19047" y="4937"/>
                      <a:pt x="19058" y="4925"/>
                      <a:pt x="19072" y="4925"/>
                    </a:cubicBezTo>
                    <a:close/>
                    <a:moveTo>
                      <a:pt x="19172" y="4925"/>
                    </a:moveTo>
                    <a:lnTo>
                      <a:pt x="19172" y="4925"/>
                    </a:lnTo>
                    <a:cubicBezTo>
                      <a:pt x="19186" y="4925"/>
                      <a:pt x="19197" y="4937"/>
                      <a:pt x="19197" y="4950"/>
                    </a:cubicBezTo>
                    <a:cubicBezTo>
                      <a:pt x="19197" y="4964"/>
                      <a:pt x="19186" y="4975"/>
                      <a:pt x="19172" y="4975"/>
                    </a:cubicBezTo>
                    <a:cubicBezTo>
                      <a:pt x="19158" y="4975"/>
                      <a:pt x="19147" y="4964"/>
                      <a:pt x="19147" y="4950"/>
                    </a:cubicBezTo>
                    <a:cubicBezTo>
                      <a:pt x="19147" y="4937"/>
                      <a:pt x="19158" y="4925"/>
                      <a:pt x="19172" y="4925"/>
                    </a:cubicBezTo>
                    <a:close/>
                    <a:moveTo>
                      <a:pt x="19200" y="4904"/>
                    </a:moveTo>
                    <a:lnTo>
                      <a:pt x="19200" y="4904"/>
                    </a:lnTo>
                    <a:cubicBezTo>
                      <a:pt x="19200" y="4890"/>
                      <a:pt x="19212" y="4879"/>
                      <a:pt x="19225" y="4879"/>
                    </a:cubicBezTo>
                    <a:cubicBezTo>
                      <a:pt x="19239" y="4879"/>
                      <a:pt x="19250" y="4890"/>
                      <a:pt x="19250" y="4904"/>
                    </a:cubicBezTo>
                    <a:cubicBezTo>
                      <a:pt x="19250" y="4917"/>
                      <a:pt x="19239" y="4929"/>
                      <a:pt x="19225" y="4929"/>
                    </a:cubicBezTo>
                    <a:cubicBezTo>
                      <a:pt x="19212" y="4929"/>
                      <a:pt x="19200" y="4917"/>
                      <a:pt x="19200" y="4904"/>
                    </a:cubicBezTo>
                    <a:close/>
                    <a:moveTo>
                      <a:pt x="19200" y="4804"/>
                    </a:moveTo>
                    <a:lnTo>
                      <a:pt x="19200" y="4804"/>
                    </a:lnTo>
                    <a:cubicBezTo>
                      <a:pt x="19200" y="4790"/>
                      <a:pt x="19212" y="4779"/>
                      <a:pt x="19225" y="4779"/>
                    </a:cubicBezTo>
                    <a:cubicBezTo>
                      <a:pt x="19239" y="4779"/>
                      <a:pt x="19250" y="4790"/>
                      <a:pt x="19250" y="4804"/>
                    </a:cubicBezTo>
                    <a:cubicBezTo>
                      <a:pt x="19250" y="4817"/>
                      <a:pt x="19239" y="4829"/>
                      <a:pt x="19225" y="4829"/>
                    </a:cubicBezTo>
                    <a:cubicBezTo>
                      <a:pt x="19212" y="4829"/>
                      <a:pt x="19200" y="4817"/>
                      <a:pt x="19200" y="4804"/>
                    </a:cubicBezTo>
                    <a:close/>
                    <a:moveTo>
                      <a:pt x="19200" y="4704"/>
                    </a:moveTo>
                    <a:lnTo>
                      <a:pt x="19200" y="4703"/>
                    </a:lnTo>
                    <a:cubicBezTo>
                      <a:pt x="19200" y="4690"/>
                      <a:pt x="19212" y="4678"/>
                      <a:pt x="19225" y="4678"/>
                    </a:cubicBezTo>
                    <a:cubicBezTo>
                      <a:pt x="19239" y="4678"/>
                      <a:pt x="19250" y="4690"/>
                      <a:pt x="19250" y="4703"/>
                    </a:cubicBezTo>
                    <a:lnTo>
                      <a:pt x="19250" y="4704"/>
                    </a:lnTo>
                    <a:cubicBezTo>
                      <a:pt x="19250" y="4717"/>
                      <a:pt x="19239" y="4729"/>
                      <a:pt x="19225" y="4729"/>
                    </a:cubicBezTo>
                    <a:cubicBezTo>
                      <a:pt x="19212" y="4729"/>
                      <a:pt x="19200" y="4717"/>
                      <a:pt x="19200" y="4704"/>
                    </a:cubicBezTo>
                    <a:close/>
                    <a:moveTo>
                      <a:pt x="19200" y="4603"/>
                    </a:moveTo>
                    <a:lnTo>
                      <a:pt x="19200" y="4603"/>
                    </a:lnTo>
                    <a:cubicBezTo>
                      <a:pt x="19200" y="4590"/>
                      <a:pt x="19212" y="4578"/>
                      <a:pt x="19225" y="4578"/>
                    </a:cubicBezTo>
                    <a:cubicBezTo>
                      <a:pt x="19239" y="4578"/>
                      <a:pt x="19250" y="4590"/>
                      <a:pt x="19250" y="4603"/>
                    </a:cubicBezTo>
                    <a:cubicBezTo>
                      <a:pt x="19250" y="4617"/>
                      <a:pt x="19239" y="4628"/>
                      <a:pt x="19225" y="4628"/>
                    </a:cubicBezTo>
                    <a:cubicBezTo>
                      <a:pt x="19212" y="4628"/>
                      <a:pt x="19200" y="4617"/>
                      <a:pt x="19200" y="4603"/>
                    </a:cubicBezTo>
                    <a:close/>
                    <a:moveTo>
                      <a:pt x="19200" y="4503"/>
                    </a:moveTo>
                    <a:lnTo>
                      <a:pt x="19200" y="4503"/>
                    </a:lnTo>
                    <a:cubicBezTo>
                      <a:pt x="19200" y="4490"/>
                      <a:pt x="19212" y="4478"/>
                      <a:pt x="19225" y="4478"/>
                    </a:cubicBezTo>
                    <a:cubicBezTo>
                      <a:pt x="19239" y="4478"/>
                      <a:pt x="19250" y="4490"/>
                      <a:pt x="19250" y="4503"/>
                    </a:cubicBezTo>
                    <a:cubicBezTo>
                      <a:pt x="19250" y="4517"/>
                      <a:pt x="19239" y="4528"/>
                      <a:pt x="19225" y="4528"/>
                    </a:cubicBezTo>
                    <a:cubicBezTo>
                      <a:pt x="19212" y="4528"/>
                      <a:pt x="19200" y="4517"/>
                      <a:pt x="19200" y="4503"/>
                    </a:cubicBezTo>
                    <a:close/>
                    <a:moveTo>
                      <a:pt x="19200" y="4403"/>
                    </a:moveTo>
                    <a:lnTo>
                      <a:pt x="19200" y="4403"/>
                    </a:lnTo>
                    <a:cubicBezTo>
                      <a:pt x="19200" y="4389"/>
                      <a:pt x="19212" y="4378"/>
                      <a:pt x="19225" y="4378"/>
                    </a:cubicBezTo>
                    <a:cubicBezTo>
                      <a:pt x="19239" y="4378"/>
                      <a:pt x="19250" y="4389"/>
                      <a:pt x="19250" y="4403"/>
                    </a:cubicBezTo>
                    <a:cubicBezTo>
                      <a:pt x="19250" y="4417"/>
                      <a:pt x="19239" y="4428"/>
                      <a:pt x="19225" y="4428"/>
                    </a:cubicBezTo>
                    <a:cubicBezTo>
                      <a:pt x="19212" y="4428"/>
                      <a:pt x="19200" y="4417"/>
                      <a:pt x="19200" y="4403"/>
                    </a:cubicBezTo>
                    <a:close/>
                    <a:moveTo>
                      <a:pt x="19200" y="4303"/>
                    </a:moveTo>
                    <a:lnTo>
                      <a:pt x="19200" y="4303"/>
                    </a:lnTo>
                    <a:cubicBezTo>
                      <a:pt x="19200" y="4289"/>
                      <a:pt x="19212" y="4278"/>
                      <a:pt x="19225" y="4278"/>
                    </a:cubicBezTo>
                    <a:cubicBezTo>
                      <a:pt x="19239" y="4278"/>
                      <a:pt x="19250" y="4289"/>
                      <a:pt x="19250" y="4303"/>
                    </a:cubicBezTo>
                    <a:cubicBezTo>
                      <a:pt x="19250" y="4317"/>
                      <a:pt x="19239" y="4328"/>
                      <a:pt x="19225" y="4328"/>
                    </a:cubicBezTo>
                    <a:cubicBezTo>
                      <a:pt x="19212" y="4328"/>
                      <a:pt x="19200" y="4317"/>
                      <a:pt x="19200" y="4303"/>
                    </a:cubicBezTo>
                    <a:close/>
                    <a:moveTo>
                      <a:pt x="19200" y="4203"/>
                    </a:moveTo>
                    <a:lnTo>
                      <a:pt x="19200" y="4203"/>
                    </a:lnTo>
                    <a:cubicBezTo>
                      <a:pt x="19200" y="4189"/>
                      <a:pt x="19212" y="4178"/>
                      <a:pt x="19225" y="4178"/>
                    </a:cubicBezTo>
                    <a:cubicBezTo>
                      <a:pt x="19239" y="4178"/>
                      <a:pt x="19250" y="4189"/>
                      <a:pt x="19250" y="4203"/>
                    </a:cubicBezTo>
                    <a:cubicBezTo>
                      <a:pt x="19250" y="4217"/>
                      <a:pt x="19239" y="4228"/>
                      <a:pt x="19225" y="4228"/>
                    </a:cubicBezTo>
                    <a:cubicBezTo>
                      <a:pt x="19212" y="4228"/>
                      <a:pt x="19200" y="4217"/>
                      <a:pt x="19200" y="4203"/>
                    </a:cubicBezTo>
                    <a:close/>
                    <a:moveTo>
                      <a:pt x="19200" y="4103"/>
                    </a:moveTo>
                    <a:lnTo>
                      <a:pt x="19200" y="4103"/>
                    </a:lnTo>
                    <a:cubicBezTo>
                      <a:pt x="19200" y="4089"/>
                      <a:pt x="19212" y="4078"/>
                      <a:pt x="19225" y="4078"/>
                    </a:cubicBezTo>
                    <a:cubicBezTo>
                      <a:pt x="19239" y="4078"/>
                      <a:pt x="19250" y="4089"/>
                      <a:pt x="19250" y="4103"/>
                    </a:cubicBezTo>
                    <a:cubicBezTo>
                      <a:pt x="19250" y="4117"/>
                      <a:pt x="19239" y="4128"/>
                      <a:pt x="19225" y="4128"/>
                    </a:cubicBezTo>
                    <a:cubicBezTo>
                      <a:pt x="19212" y="4128"/>
                      <a:pt x="19200" y="4117"/>
                      <a:pt x="19200" y="4103"/>
                    </a:cubicBezTo>
                    <a:close/>
                    <a:moveTo>
                      <a:pt x="19200" y="4003"/>
                    </a:moveTo>
                    <a:lnTo>
                      <a:pt x="19200" y="4003"/>
                    </a:lnTo>
                    <a:cubicBezTo>
                      <a:pt x="19200" y="3989"/>
                      <a:pt x="19212" y="3978"/>
                      <a:pt x="19225" y="3978"/>
                    </a:cubicBezTo>
                    <a:cubicBezTo>
                      <a:pt x="19239" y="3978"/>
                      <a:pt x="19250" y="3989"/>
                      <a:pt x="19250" y="4003"/>
                    </a:cubicBezTo>
                    <a:cubicBezTo>
                      <a:pt x="19250" y="4017"/>
                      <a:pt x="19239" y="4028"/>
                      <a:pt x="19225" y="4028"/>
                    </a:cubicBezTo>
                    <a:cubicBezTo>
                      <a:pt x="19212" y="4028"/>
                      <a:pt x="19200" y="4017"/>
                      <a:pt x="19200" y="4003"/>
                    </a:cubicBezTo>
                    <a:close/>
                    <a:moveTo>
                      <a:pt x="19200" y="3903"/>
                    </a:moveTo>
                    <a:lnTo>
                      <a:pt x="19200" y="3903"/>
                    </a:lnTo>
                    <a:cubicBezTo>
                      <a:pt x="19200" y="3889"/>
                      <a:pt x="19212" y="3878"/>
                      <a:pt x="19225" y="3878"/>
                    </a:cubicBezTo>
                    <a:cubicBezTo>
                      <a:pt x="19239" y="3878"/>
                      <a:pt x="19250" y="3889"/>
                      <a:pt x="19250" y="3903"/>
                    </a:cubicBezTo>
                    <a:cubicBezTo>
                      <a:pt x="19250" y="3917"/>
                      <a:pt x="19239" y="3928"/>
                      <a:pt x="19225" y="3928"/>
                    </a:cubicBezTo>
                    <a:cubicBezTo>
                      <a:pt x="19212" y="3928"/>
                      <a:pt x="19200" y="3917"/>
                      <a:pt x="19200" y="3903"/>
                    </a:cubicBezTo>
                    <a:close/>
                    <a:moveTo>
                      <a:pt x="19200" y="3803"/>
                    </a:moveTo>
                    <a:lnTo>
                      <a:pt x="19200" y="3803"/>
                    </a:lnTo>
                    <a:cubicBezTo>
                      <a:pt x="19200" y="3789"/>
                      <a:pt x="19212" y="3778"/>
                      <a:pt x="19225" y="3778"/>
                    </a:cubicBezTo>
                    <a:cubicBezTo>
                      <a:pt x="19239" y="3778"/>
                      <a:pt x="19250" y="3789"/>
                      <a:pt x="19250" y="3803"/>
                    </a:cubicBezTo>
                    <a:cubicBezTo>
                      <a:pt x="19250" y="3817"/>
                      <a:pt x="19239" y="3828"/>
                      <a:pt x="19225" y="3828"/>
                    </a:cubicBezTo>
                    <a:cubicBezTo>
                      <a:pt x="19212" y="3828"/>
                      <a:pt x="19200" y="3817"/>
                      <a:pt x="19200" y="3803"/>
                    </a:cubicBezTo>
                    <a:close/>
                    <a:moveTo>
                      <a:pt x="19200" y="3703"/>
                    </a:moveTo>
                    <a:lnTo>
                      <a:pt x="19200" y="3703"/>
                    </a:lnTo>
                    <a:cubicBezTo>
                      <a:pt x="19200" y="3689"/>
                      <a:pt x="19212" y="3678"/>
                      <a:pt x="19225" y="3678"/>
                    </a:cubicBezTo>
                    <a:cubicBezTo>
                      <a:pt x="19239" y="3678"/>
                      <a:pt x="19250" y="3689"/>
                      <a:pt x="19250" y="3703"/>
                    </a:cubicBezTo>
                    <a:cubicBezTo>
                      <a:pt x="19250" y="3717"/>
                      <a:pt x="19239" y="3728"/>
                      <a:pt x="19225" y="3728"/>
                    </a:cubicBezTo>
                    <a:cubicBezTo>
                      <a:pt x="19212" y="3728"/>
                      <a:pt x="19200" y="3717"/>
                      <a:pt x="19200" y="3703"/>
                    </a:cubicBezTo>
                    <a:close/>
                    <a:moveTo>
                      <a:pt x="19200" y="3603"/>
                    </a:moveTo>
                    <a:lnTo>
                      <a:pt x="19200" y="3603"/>
                    </a:lnTo>
                    <a:cubicBezTo>
                      <a:pt x="19200" y="3589"/>
                      <a:pt x="19212" y="3578"/>
                      <a:pt x="19225" y="3578"/>
                    </a:cubicBezTo>
                    <a:cubicBezTo>
                      <a:pt x="19239" y="3578"/>
                      <a:pt x="19250" y="3589"/>
                      <a:pt x="19250" y="3603"/>
                    </a:cubicBezTo>
                    <a:cubicBezTo>
                      <a:pt x="19250" y="3617"/>
                      <a:pt x="19239" y="3628"/>
                      <a:pt x="19225" y="3628"/>
                    </a:cubicBezTo>
                    <a:cubicBezTo>
                      <a:pt x="19212" y="3628"/>
                      <a:pt x="19200" y="3617"/>
                      <a:pt x="19200" y="3603"/>
                    </a:cubicBezTo>
                    <a:close/>
                    <a:moveTo>
                      <a:pt x="19200" y="3503"/>
                    </a:moveTo>
                    <a:lnTo>
                      <a:pt x="19200" y="3503"/>
                    </a:lnTo>
                    <a:cubicBezTo>
                      <a:pt x="19200" y="3489"/>
                      <a:pt x="19212" y="3478"/>
                      <a:pt x="19225" y="3478"/>
                    </a:cubicBezTo>
                    <a:cubicBezTo>
                      <a:pt x="19239" y="3478"/>
                      <a:pt x="19250" y="3489"/>
                      <a:pt x="19250" y="3503"/>
                    </a:cubicBezTo>
                    <a:cubicBezTo>
                      <a:pt x="19250" y="3517"/>
                      <a:pt x="19239" y="3528"/>
                      <a:pt x="19225" y="3528"/>
                    </a:cubicBezTo>
                    <a:cubicBezTo>
                      <a:pt x="19212" y="3528"/>
                      <a:pt x="19200" y="3517"/>
                      <a:pt x="19200" y="3503"/>
                    </a:cubicBezTo>
                    <a:close/>
                    <a:moveTo>
                      <a:pt x="19200" y="3403"/>
                    </a:moveTo>
                    <a:lnTo>
                      <a:pt x="19200" y="3403"/>
                    </a:lnTo>
                    <a:cubicBezTo>
                      <a:pt x="19200" y="3389"/>
                      <a:pt x="19212" y="3378"/>
                      <a:pt x="19225" y="3378"/>
                    </a:cubicBezTo>
                    <a:cubicBezTo>
                      <a:pt x="19239" y="3378"/>
                      <a:pt x="19250" y="3389"/>
                      <a:pt x="19250" y="3403"/>
                    </a:cubicBezTo>
                    <a:cubicBezTo>
                      <a:pt x="19250" y="3417"/>
                      <a:pt x="19239" y="3428"/>
                      <a:pt x="19225" y="3428"/>
                    </a:cubicBezTo>
                    <a:cubicBezTo>
                      <a:pt x="19212" y="3428"/>
                      <a:pt x="19200" y="3417"/>
                      <a:pt x="19200" y="3403"/>
                    </a:cubicBezTo>
                    <a:close/>
                    <a:moveTo>
                      <a:pt x="19200" y="3303"/>
                    </a:moveTo>
                    <a:lnTo>
                      <a:pt x="19200" y="3303"/>
                    </a:lnTo>
                    <a:cubicBezTo>
                      <a:pt x="19200" y="3289"/>
                      <a:pt x="19212" y="3278"/>
                      <a:pt x="19225" y="3278"/>
                    </a:cubicBezTo>
                    <a:cubicBezTo>
                      <a:pt x="19239" y="3278"/>
                      <a:pt x="19250" y="3289"/>
                      <a:pt x="19250" y="3303"/>
                    </a:cubicBezTo>
                    <a:cubicBezTo>
                      <a:pt x="19250" y="3317"/>
                      <a:pt x="19239" y="3328"/>
                      <a:pt x="19225" y="3328"/>
                    </a:cubicBezTo>
                    <a:cubicBezTo>
                      <a:pt x="19212" y="3328"/>
                      <a:pt x="19200" y="3317"/>
                      <a:pt x="19200" y="3303"/>
                    </a:cubicBezTo>
                    <a:close/>
                    <a:moveTo>
                      <a:pt x="19200" y="3203"/>
                    </a:moveTo>
                    <a:lnTo>
                      <a:pt x="19200" y="3203"/>
                    </a:lnTo>
                    <a:cubicBezTo>
                      <a:pt x="19200" y="3189"/>
                      <a:pt x="19212" y="3178"/>
                      <a:pt x="19225" y="3178"/>
                    </a:cubicBezTo>
                    <a:cubicBezTo>
                      <a:pt x="19239" y="3178"/>
                      <a:pt x="19250" y="3189"/>
                      <a:pt x="19250" y="3203"/>
                    </a:cubicBezTo>
                    <a:cubicBezTo>
                      <a:pt x="19250" y="3217"/>
                      <a:pt x="19239" y="3228"/>
                      <a:pt x="19225" y="3228"/>
                    </a:cubicBezTo>
                    <a:cubicBezTo>
                      <a:pt x="19212" y="3228"/>
                      <a:pt x="19200" y="3217"/>
                      <a:pt x="19200" y="3203"/>
                    </a:cubicBezTo>
                    <a:close/>
                    <a:moveTo>
                      <a:pt x="19200" y="3103"/>
                    </a:moveTo>
                    <a:lnTo>
                      <a:pt x="19200" y="3103"/>
                    </a:lnTo>
                    <a:cubicBezTo>
                      <a:pt x="19200" y="3089"/>
                      <a:pt x="19212" y="3078"/>
                      <a:pt x="19225" y="3078"/>
                    </a:cubicBezTo>
                    <a:cubicBezTo>
                      <a:pt x="19239" y="3078"/>
                      <a:pt x="19250" y="3089"/>
                      <a:pt x="19250" y="3103"/>
                    </a:cubicBezTo>
                    <a:cubicBezTo>
                      <a:pt x="19250" y="3117"/>
                      <a:pt x="19239" y="3128"/>
                      <a:pt x="19225" y="3128"/>
                    </a:cubicBezTo>
                    <a:cubicBezTo>
                      <a:pt x="19212" y="3128"/>
                      <a:pt x="19200" y="3117"/>
                      <a:pt x="19200" y="3103"/>
                    </a:cubicBezTo>
                    <a:close/>
                    <a:moveTo>
                      <a:pt x="19200" y="3003"/>
                    </a:moveTo>
                    <a:lnTo>
                      <a:pt x="19200" y="3003"/>
                    </a:lnTo>
                    <a:cubicBezTo>
                      <a:pt x="19200" y="2989"/>
                      <a:pt x="19212" y="2978"/>
                      <a:pt x="19225" y="2978"/>
                    </a:cubicBezTo>
                    <a:cubicBezTo>
                      <a:pt x="19239" y="2978"/>
                      <a:pt x="19250" y="2989"/>
                      <a:pt x="19250" y="3003"/>
                    </a:cubicBezTo>
                    <a:cubicBezTo>
                      <a:pt x="19250" y="3016"/>
                      <a:pt x="19239" y="3028"/>
                      <a:pt x="19225" y="3028"/>
                    </a:cubicBezTo>
                    <a:cubicBezTo>
                      <a:pt x="19212" y="3028"/>
                      <a:pt x="19200" y="3016"/>
                      <a:pt x="19200" y="3003"/>
                    </a:cubicBezTo>
                    <a:close/>
                    <a:moveTo>
                      <a:pt x="19200" y="2903"/>
                    </a:moveTo>
                    <a:lnTo>
                      <a:pt x="19200" y="2903"/>
                    </a:lnTo>
                    <a:cubicBezTo>
                      <a:pt x="19200" y="2889"/>
                      <a:pt x="19212" y="2878"/>
                      <a:pt x="19225" y="2878"/>
                    </a:cubicBezTo>
                    <a:cubicBezTo>
                      <a:pt x="19239" y="2878"/>
                      <a:pt x="19250" y="2889"/>
                      <a:pt x="19250" y="2903"/>
                    </a:cubicBezTo>
                    <a:cubicBezTo>
                      <a:pt x="19250" y="2916"/>
                      <a:pt x="19239" y="2928"/>
                      <a:pt x="19225" y="2928"/>
                    </a:cubicBezTo>
                    <a:cubicBezTo>
                      <a:pt x="19212" y="2928"/>
                      <a:pt x="19200" y="2916"/>
                      <a:pt x="19200" y="2903"/>
                    </a:cubicBezTo>
                    <a:close/>
                    <a:moveTo>
                      <a:pt x="19200" y="2803"/>
                    </a:moveTo>
                    <a:lnTo>
                      <a:pt x="19200" y="2802"/>
                    </a:lnTo>
                    <a:cubicBezTo>
                      <a:pt x="19200" y="2789"/>
                      <a:pt x="19212" y="2777"/>
                      <a:pt x="19225" y="2777"/>
                    </a:cubicBezTo>
                    <a:cubicBezTo>
                      <a:pt x="19239" y="2777"/>
                      <a:pt x="19250" y="2789"/>
                      <a:pt x="19250" y="2802"/>
                    </a:cubicBezTo>
                    <a:lnTo>
                      <a:pt x="19250" y="2803"/>
                    </a:lnTo>
                    <a:cubicBezTo>
                      <a:pt x="19250" y="2816"/>
                      <a:pt x="19239" y="2828"/>
                      <a:pt x="19225" y="2828"/>
                    </a:cubicBezTo>
                    <a:cubicBezTo>
                      <a:pt x="19212" y="2828"/>
                      <a:pt x="19200" y="2816"/>
                      <a:pt x="19200" y="2803"/>
                    </a:cubicBezTo>
                    <a:close/>
                    <a:moveTo>
                      <a:pt x="19200" y="2702"/>
                    </a:moveTo>
                    <a:lnTo>
                      <a:pt x="19200" y="2702"/>
                    </a:lnTo>
                    <a:cubicBezTo>
                      <a:pt x="19200" y="2689"/>
                      <a:pt x="19212" y="2677"/>
                      <a:pt x="19225" y="2677"/>
                    </a:cubicBezTo>
                    <a:cubicBezTo>
                      <a:pt x="19239" y="2677"/>
                      <a:pt x="19250" y="2689"/>
                      <a:pt x="19250" y="2702"/>
                    </a:cubicBezTo>
                    <a:cubicBezTo>
                      <a:pt x="19250" y="2716"/>
                      <a:pt x="19239" y="2727"/>
                      <a:pt x="19225" y="2727"/>
                    </a:cubicBezTo>
                    <a:cubicBezTo>
                      <a:pt x="19212" y="2727"/>
                      <a:pt x="19200" y="2716"/>
                      <a:pt x="19200" y="2702"/>
                    </a:cubicBezTo>
                    <a:close/>
                    <a:moveTo>
                      <a:pt x="19200" y="2602"/>
                    </a:moveTo>
                    <a:lnTo>
                      <a:pt x="19200" y="2602"/>
                    </a:lnTo>
                    <a:cubicBezTo>
                      <a:pt x="19200" y="2589"/>
                      <a:pt x="19212" y="2577"/>
                      <a:pt x="19225" y="2577"/>
                    </a:cubicBezTo>
                    <a:cubicBezTo>
                      <a:pt x="19239" y="2577"/>
                      <a:pt x="19250" y="2589"/>
                      <a:pt x="19250" y="2602"/>
                    </a:cubicBezTo>
                    <a:cubicBezTo>
                      <a:pt x="19250" y="2616"/>
                      <a:pt x="19239" y="2627"/>
                      <a:pt x="19225" y="2627"/>
                    </a:cubicBezTo>
                    <a:cubicBezTo>
                      <a:pt x="19212" y="2627"/>
                      <a:pt x="19200" y="2616"/>
                      <a:pt x="19200" y="2602"/>
                    </a:cubicBezTo>
                    <a:close/>
                    <a:moveTo>
                      <a:pt x="19200" y="2502"/>
                    </a:moveTo>
                    <a:lnTo>
                      <a:pt x="19200" y="2502"/>
                    </a:lnTo>
                    <a:cubicBezTo>
                      <a:pt x="19200" y="2489"/>
                      <a:pt x="19212" y="2477"/>
                      <a:pt x="19225" y="2477"/>
                    </a:cubicBezTo>
                    <a:cubicBezTo>
                      <a:pt x="19239" y="2477"/>
                      <a:pt x="19250" y="2489"/>
                      <a:pt x="19250" y="2502"/>
                    </a:cubicBezTo>
                    <a:cubicBezTo>
                      <a:pt x="19250" y="2516"/>
                      <a:pt x="19239" y="2527"/>
                      <a:pt x="19225" y="2527"/>
                    </a:cubicBezTo>
                    <a:cubicBezTo>
                      <a:pt x="19212" y="2527"/>
                      <a:pt x="19200" y="2516"/>
                      <a:pt x="19200" y="2502"/>
                    </a:cubicBezTo>
                    <a:close/>
                    <a:moveTo>
                      <a:pt x="19200" y="2402"/>
                    </a:moveTo>
                    <a:lnTo>
                      <a:pt x="19200" y="2402"/>
                    </a:lnTo>
                    <a:cubicBezTo>
                      <a:pt x="19200" y="2388"/>
                      <a:pt x="19212" y="2377"/>
                      <a:pt x="19225" y="2377"/>
                    </a:cubicBezTo>
                    <a:cubicBezTo>
                      <a:pt x="19239" y="2377"/>
                      <a:pt x="19250" y="2388"/>
                      <a:pt x="19250" y="2402"/>
                    </a:cubicBezTo>
                    <a:cubicBezTo>
                      <a:pt x="19250" y="2416"/>
                      <a:pt x="19239" y="2427"/>
                      <a:pt x="19225" y="2427"/>
                    </a:cubicBezTo>
                    <a:cubicBezTo>
                      <a:pt x="19212" y="2427"/>
                      <a:pt x="19200" y="2416"/>
                      <a:pt x="19200" y="2402"/>
                    </a:cubicBezTo>
                    <a:close/>
                    <a:moveTo>
                      <a:pt x="19200" y="2302"/>
                    </a:moveTo>
                    <a:lnTo>
                      <a:pt x="19200" y="2302"/>
                    </a:lnTo>
                    <a:cubicBezTo>
                      <a:pt x="19200" y="2288"/>
                      <a:pt x="19212" y="2277"/>
                      <a:pt x="19225" y="2277"/>
                    </a:cubicBezTo>
                    <a:cubicBezTo>
                      <a:pt x="19239" y="2277"/>
                      <a:pt x="19250" y="2288"/>
                      <a:pt x="19250" y="2302"/>
                    </a:cubicBezTo>
                    <a:cubicBezTo>
                      <a:pt x="19250" y="2316"/>
                      <a:pt x="19239" y="2327"/>
                      <a:pt x="19225" y="2327"/>
                    </a:cubicBezTo>
                    <a:cubicBezTo>
                      <a:pt x="19212" y="2327"/>
                      <a:pt x="19200" y="2316"/>
                      <a:pt x="19200" y="2302"/>
                    </a:cubicBezTo>
                    <a:close/>
                    <a:moveTo>
                      <a:pt x="19200" y="2202"/>
                    </a:moveTo>
                    <a:lnTo>
                      <a:pt x="19200" y="2202"/>
                    </a:lnTo>
                    <a:cubicBezTo>
                      <a:pt x="19200" y="2188"/>
                      <a:pt x="19212" y="2177"/>
                      <a:pt x="19225" y="2177"/>
                    </a:cubicBezTo>
                    <a:cubicBezTo>
                      <a:pt x="19239" y="2177"/>
                      <a:pt x="19250" y="2188"/>
                      <a:pt x="19250" y="2202"/>
                    </a:cubicBezTo>
                    <a:cubicBezTo>
                      <a:pt x="19250" y="2216"/>
                      <a:pt x="19239" y="2227"/>
                      <a:pt x="19225" y="2227"/>
                    </a:cubicBezTo>
                    <a:cubicBezTo>
                      <a:pt x="19212" y="2227"/>
                      <a:pt x="19200" y="2216"/>
                      <a:pt x="19200" y="2202"/>
                    </a:cubicBezTo>
                    <a:close/>
                    <a:moveTo>
                      <a:pt x="19200" y="2102"/>
                    </a:moveTo>
                    <a:lnTo>
                      <a:pt x="19200" y="2102"/>
                    </a:lnTo>
                    <a:cubicBezTo>
                      <a:pt x="19200" y="2088"/>
                      <a:pt x="19212" y="2077"/>
                      <a:pt x="19225" y="2077"/>
                    </a:cubicBezTo>
                    <a:cubicBezTo>
                      <a:pt x="19239" y="2077"/>
                      <a:pt x="19250" y="2088"/>
                      <a:pt x="19250" y="2102"/>
                    </a:cubicBezTo>
                    <a:cubicBezTo>
                      <a:pt x="19250" y="2116"/>
                      <a:pt x="19239" y="2127"/>
                      <a:pt x="19225" y="2127"/>
                    </a:cubicBezTo>
                    <a:cubicBezTo>
                      <a:pt x="19212" y="2127"/>
                      <a:pt x="19200" y="2116"/>
                      <a:pt x="19200" y="2102"/>
                    </a:cubicBezTo>
                    <a:close/>
                    <a:moveTo>
                      <a:pt x="19200" y="2002"/>
                    </a:moveTo>
                    <a:lnTo>
                      <a:pt x="19200" y="2002"/>
                    </a:lnTo>
                    <a:cubicBezTo>
                      <a:pt x="19200" y="1988"/>
                      <a:pt x="19212" y="1977"/>
                      <a:pt x="19225" y="1977"/>
                    </a:cubicBezTo>
                    <a:cubicBezTo>
                      <a:pt x="19239" y="1977"/>
                      <a:pt x="19250" y="1988"/>
                      <a:pt x="19250" y="2002"/>
                    </a:cubicBezTo>
                    <a:cubicBezTo>
                      <a:pt x="19250" y="2016"/>
                      <a:pt x="19239" y="2027"/>
                      <a:pt x="19225" y="2027"/>
                    </a:cubicBezTo>
                    <a:cubicBezTo>
                      <a:pt x="19212" y="2027"/>
                      <a:pt x="19200" y="2016"/>
                      <a:pt x="19200" y="2002"/>
                    </a:cubicBezTo>
                    <a:close/>
                    <a:moveTo>
                      <a:pt x="19200" y="1902"/>
                    </a:moveTo>
                    <a:lnTo>
                      <a:pt x="19200" y="1902"/>
                    </a:lnTo>
                    <a:cubicBezTo>
                      <a:pt x="19200" y="1888"/>
                      <a:pt x="19212" y="1877"/>
                      <a:pt x="19225" y="1877"/>
                    </a:cubicBezTo>
                    <a:cubicBezTo>
                      <a:pt x="19239" y="1877"/>
                      <a:pt x="19250" y="1888"/>
                      <a:pt x="19250" y="1902"/>
                    </a:cubicBezTo>
                    <a:cubicBezTo>
                      <a:pt x="19250" y="1916"/>
                      <a:pt x="19239" y="1927"/>
                      <a:pt x="19225" y="1927"/>
                    </a:cubicBezTo>
                    <a:cubicBezTo>
                      <a:pt x="19212" y="1927"/>
                      <a:pt x="19200" y="1916"/>
                      <a:pt x="19200" y="1902"/>
                    </a:cubicBezTo>
                    <a:close/>
                    <a:moveTo>
                      <a:pt x="19200" y="1802"/>
                    </a:moveTo>
                    <a:lnTo>
                      <a:pt x="19200" y="1802"/>
                    </a:lnTo>
                    <a:cubicBezTo>
                      <a:pt x="19200" y="1788"/>
                      <a:pt x="19212" y="1777"/>
                      <a:pt x="19225" y="1777"/>
                    </a:cubicBezTo>
                    <a:cubicBezTo>
                      <a:pt x="19239" y="1777"/>
                      <a:pt x="19250" y="1788"/>
                      <a:pt x="19250" y="1802"/>
                    </a:cubicBezTo>
                    <a:cubicBezTo>
                      <a:pt x="19250" y="1816"/>
                      <a:pt x="19239" y="1827"/>
                      <a:pt x="19225" y="1827"/>
                    </a:cubicBezTo>
                    <a:cubicBezTo>
                      <a:pt x="19212" y="1827"/>
                      <a:pt x="19200" y="1816"/>
                      <a:pt x="19200" y="1802"/>
                    </a:cubicBezTo>
                    <a:close/>
                    <a:moveTo>
                      <a:pt x="19200" y="1702"/>
                    </a:moveTo>
                    <a:lnTo>
                      <a:pt x="19200" y="1702"/>
                    </a:lnTo>
                    <a:cubicBezTo>
                      <a:pt x="19200" y="1688"/>
                      <a:pt x="19212" y="1677"/>
                      <a:pt x="19225" y="1677"/>
                    </a:cubicBezTo>
                    <a:cubicBezTo>
                      <a:pt x="19239" y="1677"/>
                      <a:pt x="19250" y="1688"/>
                      <a:pt x="19250" y="1702"/>
                    </a:cubicBezTo>
                    <a:cubicBezTo>
                      <a:pt x="19250" y="1716"/>
                      <a:pt x="19239" y="1727"/>
                      <a:pt x="19225" y="1727"/>
                    </a:cubicBezTo>
                    <a:cubicBezTo>
                      <a:pt x="19212" y="1727"/>
                      <a:pt x="19200" y="1716"/>
                      <a:pt x="19200" y="1702"/>
                    </a:cubicBezTo>
                    <a:close/>
                    <a:moveTo>
                      <a:pt x="19200" y="1602"/>
                    </a:moveTo>
                    <a:lnTo>
                      <a:pt x="19200" y="1602"/>
                    </a:lnTo>
                    <a:cubicBezTo>
                      <a:pt x="19200" y="1588"/>
                      <a:pt x="19212" y="1577"/>
                      <a:pt x="19225" y="1577"/>
                    </a:cubicBezTo>
                    <a:cubicBezTo>
                      <a:pt x="19239" y="1577"/>
                      <a:pt x="19250" y="1588"/>
                      <a:pt x="19250" y="1602"/>
                    </a:cubicBezTo>
                    <a:cubicBezTo>
                      <a:pt x="19250" y="1616"/>
                      <a:pt x="19239" y="1627"/>
                      <a:pt x="19225" y="1627"/>
                    </a:cubicBezTo>
                    <a:cubicBezTo>
                      <a:pt x="19212" y="1627"/>
                      <a:pt x="19200" y="1616"/>
                      <a:pt x="19200" y="1602"/>
                    </a:cubicBezTo>
                    <a:close/>
                    <a:moveTo>
                      <a:pt x="19200" y="1502"/>
                    </a:moveTo>
                    <a:lnTo>
                      <a:pt x="19200" y="1502"/>
                    </a:lnTo>
                    <a:cubicBezTo>
                      <a:pt x="19200" y="1488"/>
                      <a:pt x="19212" y="1477"/>
                      <a:pt x="19225" y="1477"/>
                    </a:cubicBezTo>
                    <a:cubicBezTo>
                      <a:pt x="19239" y="1477"/>
                      <a:pt x="19250" y="1488"/>
                      <a:pt x="19250" y="1502"/>
                    </a:cubicBezTo>
                    <a:cubicBezTo>
                      <a:pt x="19250" y="1516"/>
                      <a:pt x="19239" y="1527"/>
                      <a:pt x="19225" y="1527"/>
                    </a:cubicBezTo>
                    <a:cubicBezTo>
                      <a:pt x="19212" y="1527"/>
                      <a:pt x="19200" y="1516"/>
                      <a:pt x="19200" y="1502"/>
                    </a:cubicBezTo>
                    <a:close/>
                    <a:moveTo>
                      <a:pt x="19200" y="1402"/>
                    </a:moveTo>
                    <a:lnTo>
                      <a:pt x="19200" y="1402"/>
                    </a:lnTo>
                    <a:cubicBezTo>
                      <a:pt x="19200" y="1388"/>
                      <a:pt x="19212" y="1377"/>
                      <a:pt x="19225" y="1377"/>
                    </a:cubicBezTo>
                    <a:cubicBezTo>
                      <a:pt x="19239" y="1377"/>
                      <a:pt x="19250" y="1388"/>
                      <a:pt x="19250" y="1402"/>
                    </a:cubicBezTo>
                    <a:cubicBezTo>
                      <a:pt x="19250" y="1416"/>
                      <a:pt x="19239" y="1427"/>
                      <a:pt x="19225" y="1427"/>
                    </a:cubicBezTo>
                    <a:cubicBezTo>
                      <a:pt x="19212" y="1427"/>
                      <a:pt x="19200" y="1416"/>
                      <a:pt x="19200" y="1402"/>
                    </a:cubicBezTo>
                    <a:close/>
                    <a:moveTo>
                      <a:pt x="19200" y="1302"/>
                    </a:moveTo>
                    <a:lnTo>
                      <a:pt x="19200" y="1302"/>
                    </a:lnTo>
                    <a:cubicBezTo>
                      <a:pt x="19200" y="1288"/>
                      <a:pt x="19212" y="1277"/>
                      <a:pt x="19225" y="1277"/>
                    </a:cubicBezTo>
                    <a:cubicBezTo>
                      <a:pt x="19239" y="1277"/>
                      <a:pt x="19250" y="1288"/>
                      <a:pt x="19250" y="1302"/>
                    </a:cubicBezTo>
                    <a:cubicBezTo>
                      <a:pt x="19250" y="1316"/>
                      <a:pt x="19239" y="1327"/>
                      <a:pt x="19225" y="1327"/>
                    </a:cubicBezTo>
                    <a:cubicBezTo>
                      <a:pt x="19212" y="1327"/>
                      <a:pt x="19200" y="1316"/>
                      <a:pt x="19200" y="1302"/>
                    </a:cubicBezTo>
                    <a:close/>
                    <a:moveTo>
                      <a:pt x="19200" y="1202"/>
                    </a:moveTo>
                    <a:lnTo>
                      <a:pt x="19200" y="1202"/>
                    </a:lnTo>
                    <a:cubicBezTo>
                      <a:pt x="19200" y="1188"/>
                      <a:pt x="19212" y="1177"/>
                      <a:pt x="19225" y="1177"/>
                    </a:cubicBezTo>
                    <a:cubicBezTo>
                      <a:pt x="19239" y="1177"/>
                      <a:pt x="19250" y="1188"/>
                      <a:pt x="19250" y="1202"/>
                    </a:cubicBezTo>
                    <a:cubicBezTo>
                      <a:pt x="19250" y="1216"/>
                      <a:pt x="19239" y="1227"/>
                      <a:pt x="19225" y="1227"/>
                    </a:cubicBezTo>
                    <a:cubicBezTo>
                      <a:pt x="19212" y="1227"/>
                      <a:pt x="19200" y="1216"/>
                      <a:pt x="19200" y="1202"/>
                    </a:cubicBezTo>
                    <a:close/>
                    <a:moveTo>
                      <a:pt x="19200" y="1102"/>
                    </a:moveTo>
                    <a:lnTo>
                      <a:pt x="19200" y="1102"/>
                    </a:lnTo>
                    <a:cubicBezTo>
                      <a:pt x="19200" y="1088"/>
                      <a:pt x="19212" y="1077"/>
                      <a:pt x="19225" y="1077"/>
                    </a:cubicBezTo>
                    <a:cubicBezTo>
                      <a:pt x="19239" y="1077"/>
                      <a:pt x="19250" y="1088"/>
                      <a:pt x="19250" y="1102"/>
                    </a:cubicBezTo>
                    <a:cubicBezTo>
                      <a:pt x="19250" y="1115"/>
                      <a:pt x="19239" y="1127"/>
                      <a:pt x="19225" y="1127"/>
                    </a:cubicBezTo>
                    <a:cubicBezTo>
                      <a:pt x="19212" y="1127"/>
                      <a:pt x="19200" y="1115"/>
                      <a:pt x="19200" y="1102"/>
                    </a:cubicBezTo>
                    <a:close/>
                    <a:moveTo>
                      <a:pt x="19200" y="1002"/>
                    </a:moveTo>
                    <a:lnTo>
                      <a:pt x="19200" y="1002"/>
                    </a:lnTo>
                    <a:cubicBezTo>
                      <a:pt x="19200" y="988"/>
                      <a:pt x="19212" y="977"/>
                      <a:pt x="19225" y="977"/>
                    </a:cubicBezTo>
                    <a:cubicBezTo>
                      <a:pt x="19239" y="977"/>
                      <a:pt x="19250" y="988"/>
                      <a:pt x="19250" y="1002"/>
                    </a:cubicBezTo>
                    <a:cubicBezTo>
                      <a:pt x="19250" y="1015"/>
                      <a:pt x="19239" y="1027"/>
                      <a:pt x="19225" y="1027"/>
                    </a:cubicBezTo>
                    <a:cubicBezTo>
                      <a:pt x="19212" y="1027"/>
                      <a:pt x="19200" y="1015"/>
                      <a:pt x="19200" y="1002"/>
                    </a:cubicBezTo>
                    <a:close/>
                    <a:moveTo>
                      <a:pt x="19200" y="902"/>
                    </a:moveTo>
                    <a:lnTo>
                      <a:pt x="19200" y="902"/>
                    </a:lnTo>
                    <a:cubicBezTo>
                      <a:pt x="19200" y="888"/>
                      <a:pt x="19212" y="877"/>
                      <a:pt x="19225" y="877"/>
                    </a:cubicBezTo>
                    <a:cubicBezTo>
                      <a:pt x="19239" y="877"/>
                      <a:pt x="19250" y="888"/>
                      <a:pt x="19250" y="902"/>
                    </a:cubicBezTo>
                    <a:cubicBezTo>
                      <a:pt x="19250" y="915"/>
                      <a:pt x="19239" y="927"/>
                      <a:pt x="19225" y="927"/>
                    </a:cubicBezTo>
                    <a:cubicBezTo>
                      <a:pt x="19212" y="927"/>
                      <a:pt x="19200" y="915"/>
                      <a:pt x="19200" y="902"/>
                    </a:cubicBezTo>
                    <a:close/>
                    <a:moveTo>
                      <a:pt x="19200" y="802"/>
                    </a:moveTo>
                    <a:lnTo>
                      <a:pt x="19200" y="801"/>
                    </a:lnTo>
                    <a:cubicBezTo>
                      <a:pt x="19200" y="788"/>
                      <a:pt x="19212" y="776"/>
                      <a:pt x="19225" y="776"/>
                    </a:cubicBezTo>
                    <a:cubicBezTo>
                      <a:pt x="19239" y="776"/>
                      <a:pt x="19250" y="788"/>
                      <a:pt x="19250" y="801"/>
                    </a:cubicBezTo>
                    <a:lnTo>
                      <a:pt x="19250" y="802"/>
                    </a:lnTo>
                    <a:cubicBezTo>
                      <a:pt x="19250" y="815"/>
                      <a:pt x="19239" y="827"/>
                      <a:pt x="19225" y="827"/>
                    </a:cubicBezTo>
                    <a:cubicBezTo>
                      <a:pt x="19212" y="827"/>
                      <a:pt x="19200" y="815"/>
                      <a:pt x="19200" y="802"/>
                    </a:cubicBezTo>
                    <a:close/>
                    <a:moveTo>
                      <a:pt x="19200" y="701"/>
                    </a:moveTo>
                    <a:lnTo>
                      <a:pt x="19200" y="701"/>
                    </a:lnTo>
                    <a:cubicBezTo>
                      <a:pt x="19200" y="688"/>
                      <a:pt x="19212" y="676"/>
                      <a:pt x="19225" y="676"/>
                    </a:cubicBezTo>
                    <a:cubicBezTo>
                      <a:pt x="19239" y="676"/>
                      <a:pt x="19250" y="688"/>
                      <a:pt x="19250" y="701"/>
                    </a:cubicBezTo>
                    <a:cubicBezTo>
                      <a:pt x="19250" y="715"/>
                      <a:pt x="19239" y="726"/>
                      <a:pt x="19225" y="726"/>
                    </a:cubicBezTo>
                    <a:cubicBezTo>
                      <a:pt x="19212" y="726"/>
                      <a:pt x="19200" y="715"/>
                      <a:pt x="19200" y="701"/>
                    </a:cubicBezTo>
                    <a:close/>
                    <a:moveTo>
                      <a:pt x="19200" y="601"/>
                    </a:moveTo>
                    <a:lnTo>
                      <a:pt x="19200" y="601"/>
                    </a:lnTo>
                    <a:cubicBezTo>
                      <a:pt x="19200" y="588"/>
                      <a:pt x="19212" y="576"/>
                      <a:pt x="19225" y="576"/>
                    </a:cubicBezTo>
                    <a:cubicBezTo>
                      <a:pt x="19239" y="576"/>
                      <a:pt x="19250" y="588"/>
                      <a:pt x="19250" y="601"/>
                    </a:cubicBezTo>
                    <a:cubicBezTo>
                      <a:pt x="19250" y="615"/>
                      <a:pt x="19239" y="626"/>
                      <a:pt x="19225" y="626"/>
                    </a:cubicBezTo>
                    <a:cubicBezTo>
                      <a:pt x="19212" y="626"/>
                      <a:pt x="19200" y="615"/>
                      <a:pt x="19200" y="601"/>
                    </a:cubicBezTo>
                    <a:close/>
                    <a:moveTo>
                      <a:pt x="19200" y="501"/>
                    </a:moveTo>
                    <a:lnTo>
                      <a:pt x="19200" y="501"/>
                    </a:lnTo>
                    <a:cubicBezTo>
                      <a:pt x="19200" y="488"/>
                      <a:pt x="19212" y="476"/>
                      <a:pt x="19225" y="476"/>
                    </a:cubicBezTo>
                    <a:cubicBezTo>
                      <a:pt x="19239" y="476"/>
                      <a:pt x="19250" y="488"/>
                      <a:pt x="19250" y="501"/>
                    </a:cubicBezTo>
                    <a:cubicBezTo>
                      <a:pt x="19250" y="515"/>
                      <a:pt x="19239" y="526"/>
                      <a:pt x="19225" y="526"/>
                    </a:cubicBezTo>
                    <a:cubicBezTo>
                      <a:pt x="19212" y="526"/>
                      <a:pt x="19200" y="515"/>
                      <a:pt x="19200" y="501"/>
                    </a:cubicBezTo>
                    <a:close/>
                    <a:moveTo>
                      <a:pt x="19200" y="401"/>
                    </a:moveTo>
                    <a:lnTo>
                      <a:pt x="19200" y="401"/>
                    </a:lnTo>
                    <a:cubicBezTo>
                      <a:pt x="19200" y="387"/>
                      <a:pt x="19212" y="376"/>
                      <a:pt x="19225" y="376"/>
                    </a:cubicBezTo>
                    <a:cubicBezTo>
                      <a:pt x="19239" y="376"/>
                      <a:pt x="19250" y="387"/>
                      <a:pt x="19250" y="401"/>
                    </a:cubicBezTo>
                    <a:cubicBezTo>
                      <a:pt x="19250" y="415"/>
                      <a:pt x="19239" y="426"/>
                      <a:pt x="19225" y="426"/>
                    </a:cubicBezTo>
                    <a:cubicBezTo>
                      <a:pt x="19212" y="426"/>
                      <a:pt x="19200" y="415"/>
                      <a:pt x="19200" y="401"/>
                    </a:cubicBezTo>
                    <a:close/>
                    <a:moveTo>
                      <a:pt x="19200" y="301"/>
                    </a:moveTo>
                    <a:lnTo>
                      <a:pt x="19200" y="301"/>
                    </a:lnTo>
                    <a:cubicBezTo>
                      <a:pt x="19200" y="287"/>
                      <a:pt x="19212" y="276"/>
                      <a:pt x="19225" y="276"/>
                    </a:cubicBezTo>
                    <a:cubicBezTo>
                      <a:pt x="19239" y="276"/>
                      <a:pt x="19250" y="287"/>
                      <a:pt x="19250" y="301"/>
                    </a:cubicBezTo>
                    <a:cubicBezTo>
                      <a:pt x="19250" y="315"/>
                      <a:pt x="19239" y="326"/>
                      <a:pt x="19225" y="326"/>
                    </a:cubicBezTo>
                    <a:cubicBezTo>
                      <a:pt x="19212" y="326"/>
                      <a:pt x="19200" y="315"/>
                      <a:pt x="19200" y="301"/>
                    </a:cubicBezTo>
                    <a:close/>
                    <a:moveTo>
                      <a:pt x="19200" y="201"/>
                    </a:moveTo>
                    <a:lnTo>
                      <a:pt x="19200" y="201"/>
                    </a:lnTo>
                    <a:cubicBezTo>
                      <a:pt x="19200" y="187"/>
                      <a:pt x="19212" y="176"/>
                      <a:pt x="19225" y="176"/>
                    </a:cubicBezTo>
                    <a:cubicBezTo>
                      <a:pt x="19239" y="176"/>
                      <a:pt x="19250" y="187"/>
                      <a:pt x="19250" y="201"/>
                    </a:cubicBezTo>
                    <a:cubicBezTo>
                      <a:pt x="19250" y="215"/>
                      <a:pt x="19239" y="226"/>
                      <a:pt x="19225" y="226"/>
                    </a:cubicBezTo>
                    <a:cubicBezTo>
                      <a:pt x="19212" y="226"/>
                      <a:pt x="19200" y="215"/>
                      <a:pt x="19200" y="201"/>
                    </a:cubicBezTo>
                    <a:close/>
                    <a:moveTo>
                      <a:pt x="19200" y="101"/>
                    </a:moveTo>
                    <a:lnTo>
                      <a:pt x="19200" y="101"/>
                    </a:lnTo>
                    <a:cubicBezTo>
                      <a:pt x="19200" y="87"/>
                      <a:pt x="19212" y="76"/>
                      <a:pt x="19225" y="76"/>
                    </a:cubicBezTo>
                    <a:cubicBezTo>
                      <a:pt x="19239" y="76"/>
                      <a:pt x="19250" y="87"/>
                      <a:pt x="19250" y="101"/>
                    </a:cubicBezTo>
                    <a:cubicBezTo>
                      <a:pt x="19250" y="115"/>
                      <a:pt x="19239" y="126"/>
                      <a:pt x="19225" y="126"/>
                    </a:cubicBezTo>
                    <a:cubicBezTo>
                      <a:pt x="19212" y="126"/>
                      <a:pt x="19200" y="115"/>
                      <a:pt x="19200" y="1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7648" name="Rectangle 162"/>
            <p:cNvSpPr>
              <a:spLocks noChangeArrowheads="1"/>
            </p:cNvSpPr>
            <p:nvPr/>
          </p:nvSpPr>
          <p:spPr bwMode="auto">
            <a:xfrm>
              <a:off x="588" y="2837"/>
              <a:ext cx="11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000000"/>
                  </a:solidFill>
                  <a:latin typeface="Arial" pitchFamily="34" charset="0"/>
                </a:rPr>
                <a:t>Ц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49" name="Rectangle 163"/>
            <p:cNvSpPr>
              <a:spLocks noChangeArrowheads="1"/>
            </p:cNvSpPr>
            <p:nvPr/>
          </p:nvSpPr>
          <p:spPr bwMode="auto">
            <a:xfrm>
              <a:off x="681" y="2837"/>
              <a:ext cx="99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000000"/>
                  </a:solidFill>
                  <a:latin typeface="Arial" pitchFamily="34" charset="0"/>
                </a:rPr>
                <a:t>–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50" name="Rectangle 164"/>
            <p:cNvSpPr>
              <a:spLocks noChangeArrowheads="1"/>
            </p:cNvSpPr>
            <p:nvPr/>
          </p:nvSpPr>
          <p:spPr bwMode="auto">
            <a:xfrm>
              <a:off x="759" y="2837"/>
              <a:ext cx="645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000000"/>
                  </a:solidFill>
                  <a:latin typeface="Arial" pitchFamily="34" charset="0"/>
                </a:rPr>
                <a:t>цель труда,     Р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51" name="Rectangle 165"/>
            <p:cNvSpPr>
              <a:spLocks noChangeArrowheads="1"/>
            </p:cNvSpPr>
            <p:nvPr/>
          </p:nvSpPr>
          <p:spPr bwMode="auto">
            <a:xfrm>
              <a:off x="1409" y="2837"/>
              <a:ext cx="99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000000"/>
                  </a:solidFill>
                  <a:latin typeface="Arial" pitchFamily="34" charset="0"/>
                </a:rPr>
                <a:t>–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52" name="Rectangle 166"/>
            <p:cNvSpPr>
              <a:spLocks noChangeArrowheads="1"/>
            </p:cNvSpPr>
            <p:nvPr/>
          </p:nvSpPr>
          <p:spPr bwMode="auto">
            <a:xfrm>
              <a:off x="1486" y="2837"/>
              <a:ext cx="70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000000"/>
                  </a:solidFill>
                  <a:latin typeface="Arial" pitchFamily="34" charset="0"/>
                </a:rPr>
                <a:t>его результат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53" name="Rectangle 167"/>
            <p:cNvSpPr>
              <a:spLocks noChangeArrowheads="1"/>
            </p:cNvSpPr>
            <p:nvPr/>
          </p:nvSpPr>
          <p:spPr bwMode="auto">
            <a:xfrm>
              <a:off x="919" y="3017"/>
              <a:ext cx="7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67654" name="Rectangle 168"/>
            <p:cNvSpPr>
              <a:spLocks noChangeArrowheads="1"/>
            </p:cNvSpPr>
            <p:nvPr/>
          </p:nvSpPr>
          <p:spPr bwMode="auto">
            <a:xfrm>
              <a:off x="976" y="3017"/>
              <a:ext cx="1212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200" b="1">
                  <a:solidFill>
                    <a:srgbClr val="000000"/>
                  </a:solidFill>
                  <a:latin typeface="Arial" pitchFamily="34" charset="0"/>
                </a:rPr>
                <a:t>ребенок, участник труда</a:t>
              </a:r>
              <a:endParaRPr lang="ru-RU" altLang="ru-RU">
                <a:latin typeface="Arial" pitchFamily="34" charset="0"/>
              </a:endParaRPr>
            </a:p>
          </p:txBody>
        </p:sp>
        <p:grpSp>
          <p:nvGrpSpPr>
            <p:cNvPr id="67655" name="Group 176"/>
            <p:cNvGrpSpPr>
              <a:grpSpLocks/>
            </p:cNvGrpSpPr>
            <p:nvPr/>
          </p:nvGrpSpPr>
          <p:grpSpPr bwMode="auto">
            <a:xfrm>
              <a:off x="557" y="2982"/>
              <a:ext cx="205" cy="164"/>
              <a:chOff x="557" y="2982"/>
              <a:chExt cx="205" cy="164"/>
            </a:xfrm>
          </p:grpSpPr>
          <p:sp>
            <p:nvSpPr>
              <p:cNvPr id="67674" name="Oval 169"/>
              <p:cNvSpPr>
                <a:spLocks noChangeArrowheads="1"/>
              </p:cNvSpPr>
              <p:nvPr/>
            </p:nvSpPr>
            <p:spPr bwMode="auto">
              <a:xfrm>
                <a:off x="557" y="2982"/>
                <a:ext cx="205" cy="16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675" name="Oval 170"/>
              <p:cNvSpPr>
                <a:spLocks noChangeArrowheads="1"/>
              </p:cNvSpPr>
              <p:nvPr/>
            </p:nvSpPr>
            <p:spPr bwMode="auto">
              <a:xfrm>
                <a:off x="557" y="2982"/>
                <a:ext cx="205" cy="164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676" name="Freeform 171"/>
              <p:cNvSpPr>
                <a:spLocks/>
              </p:cNvSpPr>
              <p:nvPr/>
            </p:nvSpPr>
            <p:spPr bwMode="auto">
              <a:xfrm>
                <a:off x="605" y="3100"/>
                <a:ext cx="110" cy="20"/>
              </a:xfrm>
              <a:custGeom>
                <a:avLst/>
                <a:gdLst>
                  <a:gd name="T0" fmla="*/ 0 w 110"/>
                  <a:gd name="T1" fmla="*/ 0 h 20"/>
                  <a:gd name="T2" fmla="*/ 110 w 110"/>
                  <a:gd name="T3" fmla="*/ 0 h 20"/>
                  <a:gd name="T4" fmla="*/ 0 60000 65536"/>
                  <a:gd name="T5" fmla="*/ 0 60000 65536"/>
                  <a:gd name="T6" fmla="*/ 0 w 110"/>
                  <a:gd name="T7" fmla="*/ 0 h 20"/>
                  <a:gd name="T8" fmla="*/ 110 w 110"/>
                  <a:gd name="T9" fmla="*/ 20 h 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0" h="20">
                    <a:moveTo>
                      <a:pt x="0" y="0"/>
                    </a:moveTo>
                    <a:cubicBezTo>
                      <a:pt x="36" y="20"/>
                      <a:pt x="73" y="20"/>
                      <a:pt x="110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77" name="Oval 172"/>
              <p:cNvSpPr>
                <a:spLocks noChangeArrowheads="1"/>
              </p:cNvSpPr>
              <p:nvPr/>
            </p:nvSpPr>
            <p:spPr bwMode="auto">
              <a:xfrm>
                <a:off x="616" y="3031"/>
                <a:ext cx="22" cy="17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678" name="Oval 173"/>
              <p:cNvSpPr>
                <a:spLocks noChangeArrowheads="1"/>
              </p:cNvSpPr>
              <p:nvPr/>
            </p:nvSpPr>
            <p:spPr bwMode="auto">
              <a:xfrm>
                <a:off x="682" y="3031"/>
                <a:ext cx="21" cy="17"/>
              </a:xfrm>
              <a:prstGeom prst="ellipse">
                <a:avLst/>
              </a:pr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679" name="Oval 174"/>
              <p:cNvSpPr>
                <a:spLocks noChangeArrowheads="1"/>
              </p:cNvSpPr>
              <p:nvPr/>
            </p:nvSpPr>
            <p:spPr bwMode="auto">
              <a:xfrm>
                <a:off x="616" y="3031"/>
                <a:ext cx="22" cy="17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67680" name="Oval 175"/>
              <p:cNvSpPr>
                <a:spLocks noChangeArrowheads="1"/>
              </p:cNvSpPr>
              <p:nvPr/>
            </p:nvSpPr>
            <p:spPr bwMode="auto">
              <a:xfrm>
                <a:off x="682" y="3031"/>
                <a:ext cx="21" cy="17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</p:grpSp>
        <p:grpSp>
          <p:nvGrpSpPr>
            <p:cNvPr id="67656" name="Group 179"/>
            <p:cNvGrpSpPr>
              <a:grpSpLocks/>
            </p:cNvGrpSpPr>
            <p:nvPr/>
          </p:nvGrpSpPr>
          <p:grpSpPr bwMode="auto">
            <a:xfrm>
              <a:off x="883" y="950"/>
              <a:ext cx="117" cy="208"/>
              <a:chOff x="883" y="950"/>
              <a:chExt cx="117" cy="208"/>
            </a:xfrm>
          </p:grpSpPr>
          <p:sp>
            <p:nvSpPr>
              <p:cNvPr id="67672" name="Freeform 177"/>
              <p:cNvSpPr>
                <a:spLocks/>
              </p:cNvSpPr>
              <p:nvPr/>
            </p:nvSpPr>
            <p:spPr bwMode="auto">
              <a:xfrm>
                <a:off x="896" y="950"/>
                <a:ext cx="104" cy="208"/>
              </a:xfrm>
              <a:custGeom>
                <a:avLst/>
                <a:gdLst>
                  <a:gd name="T0" fmla="*/ 0 w 104"/>
                  <a:gd name="T1" fmla="*/ 156 h 208"/>
                  <a:gd name="T2" fmla="*/ 26 w 104"/>
                  <a:gd name="T3" fmla="*/ 156 h 208"/>
                  <a:gd name="T4" fmla="*/ 26 w 104"/>
                  <a:gd name="T5" fmla="*/ 0 h 208"/>
                  <a:gd name="T6" fmla="*/ 78 w 104"/>
                  <a:gd name="T7" fmla="*/ 0 h 208"/>
                  <a:gd name="T8" fmla="*/ 78 w 104"/>
                  <a:gd name="T9" fmla="*/ 156 h 208"/>
                  <a:gd name="T10" fmla="*/ 104 w 104"/>
                  <a:gd name="T11" fmla="*/ 156 h 208"/>
                  <a:gd name="T12" fmla="*/ 52 w 104"/>
                  <a:gd name="T13" fmla="*/ 208 h 208"/>
                  <a:gd name="T14" fmla="*/ 0 w 104"/>
                  <a:gd name="T15" fmla="*/ 156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208"/>
                  <a:gd name="T26" fmla="*/ 104 w 104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208">
                    <a:moveTo>
                      <a:pt x="0" y="156"/>
                    </a:moveTo>
                    <a:lnTo>
                      <a:pt x="26" y="156"/>
                    </a:lnTo>
                    <a:lnTo>
                      <a:pt x="26" y="0"/>
                    </a:lnTo>
                    <a:lnTo>
                      <a:pt x="78" y="0"/>
                    </a:lnTo>
                    <a:lnTo>
                      <a:pt x="78" y="156"/>
                    </a:lnTo>
                    <a:lnTo>
                      <a:pt x="104" y="156"/>
                    </a:lnTo>
                    <a:lnTo>
                      <a:pt x="52" y="208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73" name="Freeform 178"/>
              <p:cNvSpPr>
                <a:spLocks/>
              </p:cNvSpPr>
              <p:nvPr/>
            </p:nvSpPr>
            <p:spPr bwMode="auto">
              <a:xfrm>
                <a:off x="883" y="950"/>
                <a:ext cx="104" cy="208"/>
              </a:xfrm>
              <a:custGeom>
                <a:avLst/>
                <a:gdLst>
                  <a:gd name="T0" fmla="*/ 0 w 104"/>
                  <a:gd name="T1" fmla="*/ 156 h 208"/>
                  <a:gd name="T2" fmla="*/ 26 w 104"/>
                  <a:gd name="T3" fmla="*/ 156 h 208"/>
                  <a:gd name="T4" fmla="*/ 26 w 104"/>
                  <a:gd name="T5" fmla="*/ 0 h 208"/>
                  <a:gd name="T6" fmla="*/ 78 w 104"/>
                  <a:gd name="T7" fmla="*/ 0 h 208"/>
                  <a:gd name="T8" fmla="*/ 78 w 104"/>
                  <a:gd name="T9" fmla="*/ 156 h 208"/>
                  <a:gd name="T10" fmla="*/ 104 w 104"/>
                  <a:gd name="T11" fmla="*/ 156 h 208"/>
                  <a:gd name="T12" fmla="*/ 52 w 104"/>
                  <a:gd name="T13" fmla="*/ 208 h 208"/>
                  <a:gd name="T14" fmla="*/ 0 w 104"/>
                  <a:gd name="T15" fmla="*/ 156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208"/>
                  <a:gd name="T26" fmla="*/ 104 w 104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208">
                    <a:moveTo>
                      <a:pt x="0" y="156"/>
                    </a:moveTo>
                    <a:lnTo>
                      <a:pt x="26" y="156"/>
                    </a:lnTo>
                    <a:lnTo>
                      <a:pt x="26" y="0"/>
                    </a:lnTo>
                    <a:lnTo>
                      <a:pt x="78" y="0"/>
                    </a:lnTo>
                    <a:lnTo>
                      <a:pt x="78" y="156"/>
                    </a:lnTo>
                    <a:lnTo>
                      <a:pt x="104" y="156"/>
                    </a:lnTo>
                    <a:lnTo>
                      <a:pt x="52" y="208"/>
                    </a:lnTo>
                    <a:lnTo>
                      <a:pt x="0" y="15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7657" name="Group 182"/>
            <p:cNvGrpSpPr>
              <a:grpSpLocks/>
            </p:cNvGrpSpPr>
            <p:nvPr/>
          </p:nvGrpSpPr>
          <p:grpSpPr bwMode="auto">
            <a:xfrm>
              <a:off x="2752" y="950"/>
              <a:ext cx="117" cy="208"/>
              <a:chOff x="2752" y="950"/>
              <a:chExt cx="117" cy="208"/>
            </a:xfrm>
          </p:grpSpPr>
          <p:sp>
            <p:nvSpPr>
              <p:cNvPr id="67670" name="Freeform 180"/>
              <p:cNvSpPr>
                <a:spLocks/>
              </p:cNvSpPr>
              <p:nvPr/>
            </p:nvSpPr>
            <p:spPr bwMode="auto">
              <a:xfrm>
                <a:off x="2765" y="950"/>
                <a:ext cx="104" cy="208"/>
              </a:xfrm>
              <a:custGeom>
                <a:avLst/>
                <a:gdLst>
                  <a:gd name="T0" fmla="*/ 0 w 104"/>
                  <a:gd name="T1" fmla="*/ 156 h 208"/>
                  <a:gd name="T2" fmla="*/ 26 w 104"/>
                  <a:gd name="T3" fmla="*/ 156 h 208"/>
                  <a:gd name="T4" fmla="*/ 26 w 104"/>
                  <a:gd name="T5" fmla="*/ 0 h 208"/>
                  <a:gd name="T6" fmla="*/ 78 w 104"/>
                  <a:gd name="T7" fmla="*/ 0 h 208"/>
                  <a:gd name="T8" fmla="*/ 78 w 104"/>
                  <a:gd name="T9" fmla="*/ 156 h 208"/>
                  <a:gd name="T10" fmla="*/ 104 w 104"/>
                  <a:gd name="T11" fmla="*/ 156 h 208"/>
                  <a:gd name="T12" fmla="*/ 52 w 104"/>
                  <a:gd name="T13" fmla="*/ 208 h 208"/>
                  <a:gd name="T14" fmla="*/ 0 w 104"/>
                  <a:gd name="T15" fmla="*/ 156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208"/>
                  <a:gd name="T26" fmla="*/ 104 w 104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208">
                    <a:moveTo>
                      <a:pt x="0" y="156"/>
                    </a:moveTo>
                    <a:lnTo>
                      <a:pt x="26" y="156"/>
                    </a:lnTo>
                    <a:lnTo>
                      <a:pt x="26" y="0"/>
                    </a:lnTo>
                    <a:lnTo>
                      <a:pt x="78" y="0"/>
                    </a:lnTo>
                    <a:lnTo>
                      <a:pt x="78" y="156"/>
                    </a:lnTo>
                    <a:lnTo>
                      <a:pt x="104" y="156"/>
                    </a:lnTo>
                    <a:lnTo>
                      <a:pt x="52" y="208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71" name="Freeform 181"/>
              <p:cNvSpPr>
                <a:spLocks/>
              </p:cNvSpPr>
              <p:nvPr/>
            </p:nvSpPr>
            <p:spPr bwMode="auto">
              <a:xfrm>
                <a:off x="2752" y="950"/>
                <a:ext cx="104" cy="208"/>
              </a:xfrm>
              <a:custGeom>
                <a:avLst/>
                <a:gdLst>
                  <a:gd name="T0" fmla="*/ 0 w 104"/>
                  <a:gd name="T1" fmla="*/ 156 h 208"/>
                  <a:gd name="T2" fmla="*/ 26 w 104"/>
                  <a:gd name="T3" fmla="*/ 156 h 208"/>
                  <a:gd name="T4" fmla="*/ 26 w 104"/>
                  <a:gd name="T5" fmla="*/ 0 h 208"/>
                  <a:gd name="T6" fmla="*/ 78 w 104"/>
                  <a:gd name="T7" fmla="*/ 0 h 208"/>
                  <a:gd name="T8" fmla="*/ 78 w 104"/>
                  <a:gd name="T9" fmla="*/ 156 h 208"/>
                  <a:gd name="T10" fmla="*/ 104 w 104"/>
                  <a:gd name="T11" fmla="*/ 156 h 208"/>
                  <a:gd name="T12" fmla="*/ 52 w 104"/>
                  <a:gd name="T13" fmla="*/ 208 h 208"/>
                  <a:gd name="T14" fmla="*/ 0 w 104"/>
                  <a:gd name="T15" fmla="*/ 156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208"/>
                  <a:gd name="T26" fmla="*/ 104 w 104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208">
                    <a:moveTo>
                      <a:pt x="0" y="156"/>
                    </a:moveTo>
                    <a:lnTo>
                      <a:pt x="26" y="156"/>
                    </a:lnTo>
                    <a:lnTo>
                      <a:pt x="26" y="0"/>
                    </a:lnTo>
                    <a:lnTo>
                      <a:pt x="78" y="0"/>
                    </a:lnTo>
                    <a:lnTo>
                      <a:pt x="78" y="156"/>
                    </a:lnTo>
                    <a:lnTo>
                      <a:pt x="104" y="156"/>
                    </a:lnTo>
                    <a:lnTo>
                      <a:pt x="52" y="208"/>
                    </a:lnTo>
                    <a:lnTo>
                      <a:pt x="0" y="15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7658" name="Group 185"/>
            <p:cNvGrpSpPr>
              <a:grpSpLocks/>
            </p:cNvGrpSpPr>
            <p:nvPr/>
          </p:nvGrpSpPr>
          <p:grpSpPr bwMode="auto">
            <a:xfrm>
              <a:off x="1817" y="950"/>
              <a:ext cx="117" cy="208"/>
              <a:chOff x="1817" y="950"/>
              <a:chExt cx="117" cy="208"/>
            </a:xfrm>
          </p:grpSpPr>
          <p:sp>
            <p:nvSpPr>
              <p:cNvPr id="67668" name="Freeform 183"/>
              <p:cNvSpPr>
                <a:spLocks/>
              </p:cNvSpPr>
              <p:nvPr/>
            </p:nvSpPr>
            <p:spPr bwMode="auto">
              <a:xfrm>
                <a:off x="1830" y="950"/>
                <a:ext cx="104" cy="208"/>
              </a:xfrm>
              <a:custGeom>
                <a:avLst/>
                <a:gdLst>
                  <a:gd name="T0" fmla="*/ 0 w 104"/>
                  <a:gd name="T1" fmla="*/ 156 h 208"/>
                  <a:gd name="T2" fmla="*/ 26 w 104"/>
                  <a:gd name="T3" fmla="*/ 156 h 208"/>
                  <a:gd name="T4" fmla="*/ 26 w 104"/>
                  <a:gd name="T5" fmla="*/ 0 h 208"/>
                  <a:gd name="T6" fmla="*/ 78 w 104"/>
                  <a:gd name="T7" fmla="*/ 0 h 208"/>
                  <a:gd name="T8" fmla="*/ 78 w 104"/>
                  <a:gd name="T9" fmla="*/ 156 h 208"/>
                  <a:gd name="T10" fmla="*/ 104 w 104"/>
                  <a:gd name="T11" fmla="*/ 156 h 208"/>
                  <a:gd name="T12" fmla="*/ 52 w 104"/>
                  <a:gd name="T13" fmla="*/ 208 h 208"/>
                  <a:gd name="T14" fmla="*/ 0 w 104"/>
                  <a:gd name="T15" fmla="*/ 156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208"/>
                  <a:gd name="T26" fmla="*/ 104 w 104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208">
                    <a:moveTo>
                      <a:pt x="0" y="156"/>
                    </a:moveTo>
                    <a:lnTo>
                      <a:pt x="26" y="156"/>
                    </a:lnTo>
                    <a:lnTo>
                      <a:pt x="26" y="0"/>
                    </a:lnTo>
                    <a:lnTo>
                      <a:pt x="78" y="0"/>
                    </a:lnTo>
                    <a:lnTo>
                      <a:pt x="78" y="156"/>
                    </a:lnTo>
                    <a:lnTo>
                      <a:pt x="104" y="156"/>
                    </a:lnTo>
                    <a:lnTo>
                      <a:pt x="52" y="208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69" name="Freeform 184"/>
              <p:cNvSpPr>
                <a:spLocks/>
              </p:cNvSpPr>
              <p:nvPr/>
            </p:nvSpPr>
            <p:spPr bwMode="auto">
              <a:xfrm>
                <a:off x="1817" y="950"/>
                <a:ext cx="104" cy="208"/>
              </a:xfrm>
              <a:custGeom>
                <a:avLst/>
                <a:gdLst>
                  <a:gd name="T0" fmla="*/ 0 w 104"/>
                  <a:gd name="T1" fmla="*/ 156 h 208"/>
                  <a:gd name="T2" fmla="*/ 26 w 104"/>
                  <a:gd name="T3" fmla="*/ 156 h 208"/>
                  <a:gd name="T4" fmla="*/ 26 w 104"/>
                  <a:gd name="T5" fmla="*/ 0 h 208"/>
                  <a:gd name="T6" fmla="*/ 78 w 104"/>
                  <a:gd name="T7" fmla="*/ 0 h 208"/>
                  <a:gd name="T8" fmla="*/ 78 w 104"/>
                  <a:gd name="T9" fmla="*/ 156 h 208"/>
                  <a:gd name="T10" fmla="*/ 104 w 104"/>
                  <a:gd name="T11" fmla="*/ 156 h 208"/>
                  <a:gd name="T12" fmla="*/ 52 w 104"/>
                  <a:gd name="T13" fmla="*/ 208 h 208"/>
                  <a:gd name="T14" fmla="*/ 0 w 104"/>
                  <a:gd name="T15" fmla="*/ 156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208"/>
                  <a:gd name="T26" fmla="*/ 104 w 104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208">
                    <a:moveTo>
                      <a:pt x="0" y="156"/>
                    </a:moveTo>
                    <a:lnTo>
                      <a:pt x="26" y="156"/>
                    </a:lnTo>
                    <a:lnTo>
                      <a:pt x="26" y="0"/>
                    </a:lnTo>
                    <a:lnTo>
                      <a:pt x="78" y="0"/>
                    </a:lnTo>
                    <a:lnTo>
                      <a:pt x="78" y="156"/>
                    </a:lnTo>
                    <a:lnTo>
                      <a:pt x="104" y="156"/>
                    </a:lnTo>
                    <a:lnTo>
                      <a:pt x="52" y="208"/>
                    </a:lnTo>
                    <a:lnTo>
                      <a:pt x="0" y="15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7659" name="Group 188"/>
            <p:cNvGrpSpPr>
              <a:grpSpLocks/>
            </p:cNvGrpSpPr>
            <p:nvPr/>
          </p:nvGrpSpPr>
          <p:grpSpPr bwMode="auto">
            <a:xfrm>
              <a:off x="3687" y="950"/>
              <a:ext cx="104" cy="208"/>
              <a:chOff x="3687" y="950"/>
              <a:chExt cx="104" cy="208"/>
            </a:xfrm>
          </p:grpSpPr>
          <p:sp>
            <p:nvSpPr>
              <p:cNvPr id="67666" name="Freeform 186"/>
              <p:cNvSpPr>
                <a:spLocks/>
              </p:cNvSpPr>
              <p:nvPr/>
            </p:nvSpPr>
            <p:spPr bwMode="auto">
              <a:xfrm>
                <a:off x="3687" y="950"/>
                <a:ext cx="104" cy="208"/>
              </a:xfrm>
              <a:custGeom>
                <a:avLst/>
                <a:gdLst>
                  <a:gd name="T0" fmla="*/ 0 w 104"/>
                  <a:gd name="T1" fmla="*/ 156 h 208"/>
                  <a:gd name="T2" fmla="*/ 26 w 104"/>
                  <a:gd name="T3" fmla="*/ 156 h 208"/>
                  <a:gd name="T4" fmla="*/ 26 w 104"/>
                  <a:gd name="T5" fmla="*/ 0 h 208"/>
                  <a:gd name="T6" fmla="*/ 78 w 104"/>
                  <a:gd name="T7" fmla="*/ 0 h 208"/>
                  <a:gd name="T8" fmla="*/ 78 w 104"/>
                  <a:gd name="T9" fmla="*/ 156 h 208"/>
                  <a:gd name="T10" fmla="*/ 104 w 104"/>
                  <a:gd name="T11" fmla="*/ 156 h 208"/>
                  <a:gd name="T12" fmla="*/ 52 w 104"/>
                  <a:gd name="T13" fmla="*/ 208 h 208"/>
                  <a:gd name="T14" fmla="*/ 0 w 104"/>
                  <a:gd name="T15" fmla="*/ 156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208"/>
                  <a:gd name="T26" fmla="*/ 104 w 104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208">
                    <a:moveTo>
                      <a:pt x="0" y="156"/>
                    </a:moveTo>
                    <a:lnTo>
                      <a:pt x="26" y="156"/>
                    </a:lnTo>
                    <a:lnTo>
                      <a:pt x="26" y="0"/>
                    </a:lnTo>
                    <a:lnTo>
                      <a:pt x="78" y="0"/>
                    </a:lnTo>
                    <a:lnTo>
                      <a:pt x="78" y="156"/>
                    </a:lnTo>
                    <a:lnTo>
                      <a:pt x="104" y="156"/>
                    </a:lnTo>
                    <a:lnTo>
                      <a:pt x="52" y="208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67" name="Freeform 187"/>
              <p:cNvSpPr>
                <a:spLocks/>
              </p:cNvSpPr>
              <p:nvPr/>
            </p:nvSpPr>
            <p:spPr bwMode="auto">
              <a:xfrm>
                <a:off x="3687" y="950"/>
                <a:ext cx="104" cy="208"/>
              </a:xfrm>
              <a:custGeom>
                <a:avLst/>
                <a:gdLst>
                  <a:gd name="T0" fmla="*/ 0 w 104"/>
                  <a:gd name="T1" fmla="*/ 156 h 208"/>
                  <a:gd name="T2" fmla="*/ 26 w 104"/>
                  <a:gd name="T3" fmla="*/ 156 h 208"/>
                  <a:gd name="T4" fmla="*/ 26 w 104"/>
                  <a:gd name="T5" fmla="*/ 0 h 208"/>
                  <a:gd name="T6" fmla="*/ 78 w 104"/>
                  <a:gd name="T7" fmla="*/ 0 h 208"/>
                  <a:gd name="T8" fmla="*/ 78 w 104"/>
                  <a:gd name="T9" fmla="*/ 156 h 208"/>
                  <a:gd name="T10" fmla="*/ 104 w 104"/>
                  <a:gd name="T11" fmla="*/ 156 h 208"/>
                  <a:gd name="T12" fmla="*/ 52 w 104"/>
                  <a:gd name="T13" fmla="*/ 208 h 208"/>
                  <a:gd name="T14" fmla="*/ 0 w 104"/>
                  <a:gd name="T15" fmla="*/ 156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208"/>
                  <a:gd name="T26" fmla="*/ 104 w 104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208">
                    <a:moveTo>
                      <a:pt x="0" y="156"/>
                    </a:moveTo>
                    <a:lnTo>
                      <a:pt x="26" y="156"/>
                    </a:lnTo>
                    <a:lnTo>
                      <a:pt x="26" y="0"/>
                    </a:lnTo>
                    <a:lnTo>
                      <a:pt x="78" y="0"/>
                    </a:lnTo>
                    <a:lnTo>
                      <a:pt x="78" y="156"/>
                    </a:lnTo>
                    <a:lnTo>
                      <a:pt x="104" y="156"/>
                    </a:lnTo>
                    <a:lnTo>
                      <a:pt x="52" y="208"/>
                    </a:lnTo>
                    <a:lnTo>
                      <a:pt x="0" y="15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7660" name="Group 191"/>
            <p:cNvGrpSpPr>
              <a:grpSpLocks/>
            </p:cNvGrpSpPr>
            <p:nvPr/>
          </p:nvGrpSpPr>
          <p:grpSpPr bwMode="auto">
            <a:xfrm>
              <a:off x="3162" y="1882"/>
              <a:ext cx="257" cy="367"/>
              <a:chOff x="3162" y="1882"/>
              <a:chExt cx="257" cy="367"/>
            </a:xfrm>
          </p:grpSpPr>
          <p:sp>
            <p:nvSpPr>
              <p:cNvPr id="67664" name="Freeform 189"/>
              <p:cNvSpPr>
                <a:spLocks/>
              </p:cNvSpPr>
              <p:nvPr/>
            </p:nvSpPr>
            <p:spPr bwMode="auto">
              <a:xfrm>
                <a:off x="3162" y="1882"/>
                <a:ext cx="257" cy="367"/>
              </a:xfrm>
              <a:custGeom>
                <a:avLst/>
                <a:gdLst>
                  <a:gd name="T0" fmla="*/ 0 w 257"/>
                  <a:gd name="T1" fmla="*/ 125 h 367"/>
                  <a:gd name="T2" fmla="*/ 29 w 257"/>
                  <a:gd name="T3" fmla="*/ 106 h 367"/>
                  <a:gd name="T4" fmla="*/ 199 w 257"/>
                  <a:gd name="T5" fmla="*/ 367 h 367"/>
                  <a:gd name="T6" fmla="*/ 257 w 257"/>
                  <a:gd name="T7" fmla="*/ 329 h 367"/>
                  <a:gd name="T8" fmla="*/ 87 w 257"/>
                  <a:gd name="T9" fmla="*/ 68 h 367"/>
                  <a:gd name="T10" fmla="*/ 116 w 257"/>
                  <a:gd name="T11" fmla="*/ 49 h 367"/>
                  <a:gd name="T12" fmla="*/ 1 w 257"/>
                  <a:gd name="T13" fmla="*/ 0 h 367"/>
                  <a:gd name="T14" fmla="*/ 0 w 257"/>
                  <a:gd name="T15" fmla="*/ 125 h 3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7"/>
                  <a:gd name="T25" fmla="*/ 0 h 367"/>
                  <a:gd name="T26" fmla="*/ 257 w 257"/>
                  <a:gd name="T27" fmla="*/ 367 h 36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7" h="367">
                    <a:moveTo>
                      <a:pt x="0" y="125"/>
                    </a:moveTo>
                    <a:lnTo>
                      <a:pt x="29" y="106"/>
                    </a:lnTo>
                    <a:lnTo>
                      <a:pt x="199" y="367"/>
                    </a:lnTo>
                    <a:lnTo>
                      <a:pt x="257" y="329"/>
                    </a:lnTo>
                    <a:lnTo>
                      <a:pt x="87" y="68"/>
                    </a:lnTo>
                    <a:lnTo>
                      <a:pt x="116" y="49"/>
                    </a:lnTo>
                    <a:lnTo>
                      <a:pt x="1" y="0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65" name="Freeform 190"/>
              <p:cNvSpPr>
                <a:spLocks/>
              </p:cNvSpPr>
              <p:nvPr/>
            </p:nvSpPr>
            <p:spPr bwMode="auto">
              <a:xfrm>
                <a:off x="3162" y="1882"/>
                <a:ext cx="257" cy="367"/>
              </a:xfrm>
              <a:custGeom>
                <a:avLst/>
                <a:gdLst>
                  <a:gd name="T0" fmla="*/ 0 w 257"/>
                  <a:gd name="T1" fmla="*/ 125 h 367"/>
                  <a:gd name="T2" fmla="*/ 29 w 257"/>
                  <a:gd name="T3" fmla="*/ 106 h 367"/>
                  <a:gd name="T4" fmla="*/ 199 w 257"/>
                  <a:gd name="T5" fmla="*/ 367 h 367"/>
                  <a:gd name="T6" fmla="*/ 257 w 257"/>
                  <a:gd name="T7" fmla="*/ 329 h 367"/>
                  <a:gd name="T8" fmla="*/ 87 w 257"/>
                  <a:gd name="T9" fmla="*/ 68 h 367"/>
                  <a:gd name="T10" fmla="*/ 116 w 257"/>
                  <a:gd name="T11" fmla="*/ 49 h 367"/>
                  <a:gd name="T12" fmla="*/ 1 w 257"/>
                  <a:gd name="T13" fmla="*/ 0 h 367"/>
                  <a:gd name="T14" fmla="*/ 0 w 257"/>
                  <a:gd name="T15" fmla="*/ 125 h 3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7"/>
                  <a:gd name="T25" fmla="*/ 0 h 367"/>
                  <a:gd name="T26" fmla="*/ 257 w 257"/>
                  <a:gd name="T27" fmla="*/ 367 h 36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7" h="367">
                    <a:moveTo>
                      <a:pt x="0" y="125"/>
                    </a:moveTo>
                    <a:lnTo>
                      <a:pt x="29" y="106"/>
                    </a:lnTo>
                    <a:lnTo>
                      <a:pt x="199" y="367"/>
                    </a:lnTo>
                    <a:lnTo>
                      <a:pt x="257" y="329"/>
                    </a:lnTo>
                    <a:lnTo>
                      <a:pt x="87" y="68"/>
                    </a:lnTo>
                    <a:lnTo>
                      <a:pt x="116" y="49"/>
                    </a:lnTo>
                    <a:lnTo>
                      <a:pt x="1" y="0"/>
                    </a:lnTo>
                    <a:lnTo>
                      <a:pt x="0" y="12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7661" name="Group 194"/>
            <p:cNvGrpSpPr>
              <a:grpSpLocks/>
            </p:cNvGrpSpPr>
            <p:nvPr/>
          </p:nvGrpSpPr>
          <p:grpSpPr bwMode="auto">
            <a:xfrm>
              <a:off x="3714" y="1774"/>
              <a:ext cx="132" cy="466"/>
              <a:chOff x="3714" y="1774"/>
              <a:chExt cx="132" cy="466"/>
            </a:xfrm>
          </p:grpSpPr>
          <p:sp>
            <p:nvSpPr>
              <p:cNvPr id="67662" name="Freeform 192"/>
              <p:cNvSpPr>
                <a:spLocks/>
              </p:cNvSpPr>
              <p:nvPr/>
            </p:nvSpPr>
            <p:spPr bwMode="auto">
              <a:xfrm>
                <a:off x="3714" y="1774"/>
                <a:ext cx="132" cy="466"/>
              </a:xfrm>
              <a:custGeom>
                <a:avLst/>
                <a:gdLst>
                  <a:gd name="T0" fmla="*/ 0 w 104"/>
                  <a:gd name="T1" fmla="*/ 9 h 623"/>
                  <a:gd name="T2" fmla="*/ 280 w 104"/>
                  <a:gd name="T3" fmla="*/ 9 h 623"/>
                  <a:gd name="T4" fmla="*/ 280 w 104"/>
                  <a:gd name="T5" fmla="*/ 34 h 623"/>
                  <a:gd name="T6" fmla="*/ 849 w 104"/>
                  <a:gd name="T7" fmla="*/ 34 h 623"/>
                  <a:gd name="T8" fmla="*/ 849 w 104"/>
                  <a:gd name="T9" fmla="*/ 9 h 623"/>
                  <a:gd name="T10" fmla="*/ 1130 w 104"/>
                  <a:gd name="T11" fmla="*/ 9 h 623"/>
                  <a:gd name="T12" fmla="*/ 570 w 104"/>
                  <a:gd name="T13" fmla="*/ 0 h 623"/>
                  <a:gd name="T14" fmla="*/ 0 w 104"/>
                  <a:gd name="T15" fmla="*/ 9 h 6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623"/>
                  <a:gd name="T26" fmla="*/ 104 w 104"/>
                  <a:gd name="T27" fmla="*/ 623 h 6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623">
                    <a:moveTo>
                      <a:pt x="0" y="156"/>
                    </a:moveTo>
                    <a:lnTo>
                      <a:pt x="26" y="156"/>
                    </a:lnTo>
                    <a:lnTo>
                      <a:pt x="26" y="623"/>
                    </a:lnTo>
                    <a:lnTo>
                      <a:pt x="78" y="623"/>
                    </a:lnTo>
                    <a:lnTo>
                      <a:pt x="78" y="156"/>
                    </a:lnTo>
                    <a:lnTo>
                      <a:pt x="104" y="156"/>
                    </a:lnTo>
                    <a:lnTo>
                      <a:pt x="52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63" name="Freeform 193"/>
              <p:cNvSpPr>
                <a:spLocks/>
              </p:cNvSpPr>
              <p:nvPr/>
            </p:nvSpPr>
            <p:spPr bwMode="auto">
              <a:xfrm>
                <a:off x="3714" y="1774"/>
                <a:ext cx="132" cy="466"/>
              </a:xfrm>
              <a:custGeom>
                <a:avLst/>
                <a:gdLst>
                  <a:gd name="T0" fmla="*/ 0 w 104"/>
                  <a:gd name="T1" fmla="*/ 9 h 623"/>
                  <a:gd name="T2" fmla="*/ 280 w 104"/>
                  <a:gd name="T3" fmla="*/ 9 h 623"/>
                  <a:gd name="T4" fmla="*/ 280 w 104"/>
                  <a:gd name="T5" fmla="*/ 34 h 623"/>
                  <a:gd name="T6" fmla="*/ 849 w 104"/>
                  <a:gd name="T7" fmla="*/ 34 h 623"/>
                  <a:gd name="T8" fmla="*/ 849 w 104"/>
                  <a:gd name="T9" fmla="*/ 9 h 623"/>
                  <a:gd name="T10" fmla="*/ 1130 w 104"/>
                  <a:gd name="T11" fmla="*/ 9 h 623"/>
                  <a:gd name="T12" fmla="*/ 570 w 104"/>
                  <a:gd name="T13" fmla="*/ 0 h 623"/>
                  <a:gd name="T14" fmla="*/ 0 w 104"/>
                  <a:gd name="T15" fmla="*/ 9 h 6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623"/>
                  <a:gd name="T26" fmla="*/ 104 w 104"/>
                  <a:gd name="T27" fmla="*/ 623 h 6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623">
                    <a:moveTo>
                      <a:pt x="0" y="156"/>
                    </a:moveTo>
                    <a:lnTo>
                      <a:pt x="26" y="156"/>
                    </a:lnTo>
                    <a:lnTo>
                      <a:pt x="26" y="623"/>
                    </a:lnTo>
                    <a:lnTo>
                      <a:pt x="78" y="623"/>
                    </a:lnTo>
                    <a:lnTo>
                      <a:pt x="78" y="156"/>
                    </a:lnTo>
                    <a:lnTo>
                      <a:pt x="104" y="156"/>
                    </a:lnTo>
                    <a:lnTo>
                      <a:pt x="52" y="0"/>
                    </a:lnTo>
                    <a:lnTo>
                      <a:pt x="0" y="15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7588" name="Rectangle 20"/>
          <p:cNvSpPr>
            <a:spLocks noChangeArrowheads="1"/>
          </p:cNvSpPr>
          <p:nvPr/>
        </p:nvSpPr>
        <p:spPr bwMode="auto">
          <a:xfrm>
            <a:off x="1619250" y="2874963"/>
            <a:ext cx="1460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1200" b="1">
                <a:solidFill>
                  <a:srgbClr val="FFFFFF"/>
                </a:solidFill>
                <a:latin typeface="Arial" pitchFamily="34" charset="0"/>
              </a:rPr>
              <a:t>-</a:t>
            </a:r>
            <a:endParaRPr lang="ru-RU" altLang="ru-RU">
              <a:latin typeface="Arial" pitchFamily="34" charset="0"/>
            </a:endParaRPr>
          </a:p>
        </p:txBody>
      </p:sp>
      <p:sp>
        <p:nvSpPr>
          <p:cNvPr id="194" name="Номер слайда 1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BC346-9378-4C1E-A7F8-81045CCE303F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 descr="Почтовая бумага"/>
          <p:cNvSpPr txBox="1">
            <a:spLocks noChangeArrowheads="1"/>
          </p:cNvSpPr>
          <p:nvPr/>
        </p:nvSpPr>
        <p:spPr bwMode="auto">
          <a:xfrm>
            <a:off x="468313" y="549275"/>
            <a:ext cx="8207375" cy="554355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325" y="692150"/>
            <a:ext cx="7245350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195BB-DBC6-4192-ADAA-95821FA894E9}" type="slidenum">
              <a:rPr lang="ru-RU" smtClean="0"/>
              <a:pPr>
                <a:defRPr/>
              </a:pPr>
              <a:t>65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4340225"/>
            <a:ext cx="7775575" cy="1752600"/>
          </a:xfrm>
        </p:spPr>
        <p:txBody>
          <a:bodyPr rtlCol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«Речевое развитие»</a:t>
            </a:r>
            <a:endParaRPr lang="ru-RU" sz="4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D:\ПРОСВЕЩЕНИЕ\Картинки разные\Доналд_Золан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0888" y="620288"/>
            <a:ext cx="4862226" cy="388883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Группа 15"/>
          <p:cNvGrpSpPr>
            <a:grpSpLocks/>
          </p:cNvGrpSpPr>
          <p:nvPr/>
        </p:nvGrpSpPr>
        <p:grpSpPr bwMode="auto">
          <a:xfrm>
            <a:off x="323850" y="1916113"/>
            <a:ext cx="8424863" cy="4176712"/>
            <a:chOff x="323528" y="1916832"/>
            <a:chExt cx="8424656" cy="4176464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323528" y="1916832"/>
              <a:ext cx="8424656" cy="4176464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Задачи речевого развития</a:t>
              </a:r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/>
              </a:r>
              <a:br>
                <a:rPr lang="en-US" sz="2000" b="1" dirty="0">
                  <a:solidFill>
                    <a:srgbClr val="C00000"/>
                  </a:solidFill>
                  <a:latin typeface="+mn-lt"/>
                </a:rPr>
              </a:br>
              <a:r>
                <a:rPr lang="ru-RU" sz="1600" b="1" dirty="0">
                  <a:solidFill>
                    <a:srgbClr val="C00000"/>
                  </a:solidFill>
                  <a:latin typeface="+mn-lt"/>
                </a:rPr>
                <a:t>в федеральном государственном образовательном стандарте дошкольного образования</a:t>
              </a:r>
              <a:endParaRPr lang="ru-RU" sz="1600" dirty="0">
                <a:solidFill>
                  <a:srgbClr val="C00000"/>
                </a:solidFill>
                <a:latin typeface="+mn-lt"/>
              </a:endParaRPr>
            </a:p>
          </p:txBody>
        </p:sp>
        <p:grpSp>
          <p:nvGrpSpPr>
            <p:cNvPr id="70663" name="Group 4"/>
            <p:cNvGrpSpPr>
              <a:grpSpLocks/>
            </p:cNvGrpSpPr>
            <p:nvPr/>
          </p:nvGrpSpPr>
          <p:grpSpPr bwMode="auto">
            <a:xfrm>
              <a:off x="539414" y="2636912"/>
              <a:ext cx="7884304" cy="3312558"/>
              <a:chOff x="1060" y="2166"/>
              <a:chExt cx="12417" cy="5214"/>
            </a:xfrm>
          </p:grpSpPr>
          <p:sp>
            <p:nvSpPr>
              <p:cNvPr id="70664" name="Text Box 5"/>
              <p:cNvSpPr txBox="1">
                <a:spLocks noChangeArrowheads="1"/>
              </p:cNvSpPr>
              <p:nvPr/>
            </p:nvSpPr>
            <p:spPr bwMode="auto">
              <a:xfrm>
                <a:off x="1060" y="2167"/>
                <a:ext cx="2635" cy="215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b="1"/>
                  <a:t>Овладение речью как средством общения</a:t>
                </a:r>
                <a:br>
                  <a:rPr lang="ru-RU" b="1"/>
                </a:br>
                <a:r>
                  <a:rPr lang="ru-RU" b="1"/>
                  <a:t>и культуры  </a:t>
                </a:r>
                <a:endParaRPr lang="ru-RU"/>
              </a:p>
            </p:txBody>
          </p:sp>
          <p:sp>
            <p:nvSpPr>
              <p:cNvPr id="70665" name="Text Box 6"/>
              <p:cNvSpPr txBox="1">
                <a:spLocks noChangeArrowheads="1"/>
              </p:cNvSpPr>
              <p:nvPr/>
            </p:nvSpPr>
            <p:spPr bwMode="auto">
              <a:xfrm>
                <a:off x="4010" y="2167"/>
                <a:ext cx="2550" cy="215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b="1"/>
                  <a:t>Обогащение </a:t>
                </a: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ru-RU" b="1"/>
                  <a:t>активного словаря</a:t>
                </a:r>
                <a:endParaRPr lang="ru-RU"/>
              </a:p>
            </p:txBody>
          </p:sp>
          <p:sp>
            <p:nvSpPr>
              <p:cNvPr id="70666" name="Text Box 7"/>
              <p:cNvSpPr txBox="1">
                <a:spLocks noChangeArrowheads="1"/>
              </p:cNvSpPr>
              <p:nvPr/>
            </p:nvSpPr>
            <p:spPr bwMode="auto">
              <a:xfrm>
                <a:off x="9793" y="4546"/>
                <a:ext cx="3685" cy="283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b="1"/>
                  <a:t>Развитие звуковой</a:t>
                </a:r>
                <a:br>
                  <a:rPr lang="ru-RU" b="1"/>
                </a:br>
                <a:r>
                  <a:rPr lang="ru-RU" b="1"/>
                  <a:t>и интонационной</a:t>
                </a: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ru-RU" b="1"/>
                  <a:t>культуры речи, фонематического слуха</a:t>
                </a:r>
                <a:endParaRPr lang="ru-RU"/>
              </a:p>
            </p:txBody>
          </p:sp>
          <p:sp>
            <p:nvSpPr>
              <p:cNvPr id="70667" name="Text Box 8"/>
              <p:cNvSpPr txBox="1">
                <a:spLocks noChangeArrowheads="1"/>
              </p:cNvSpPr>
              <p:nvPr/>
            </p:nvSpPr>
            <p:spPr bwMode="auto">
              <a:xfrm>
                <a:off x="6845" y="2167"/>
                <a:ext cx="3743" cy="215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b="1"/>
                  <a:t>Развитие связной, грамматически правильной диалогической и монологической речи</a:t>
                </a:r>
                <a:endParaRPr lang="ru-RU"/>
              </a:p>
            </p:txBody>
          </p:sp>
          <p:sp>
            <p:nvSpPr>
              <p:cNvPr id="70668" name="Text Box 9"/>
              <p:cNvSpPr txBox="1">
                <a:spLocks noChangeArrowheads="1"/>
              </p:cNvSpPr>
              <p:nvPr/>
            </p:nvSpPr>
            <p:spPr bwMode="auto">
              <a:xfrm>
                <a:off x="10928" y="2167"/>
                <a:ext cx="2550" cy="215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b="1"/>
                  <a:t>Развитие речевого творчества</a:t>
                </a:r>
                <a:endParaRPr lang="ru-RU"/>
              </a:p>
            </p:txBody>
          </p:sp>
          <p:sp>
            <p:nvSpPr>
              <p:cNvPr id="70669" name="Text Box 10"/>
              <p:cNvSpPr txBox="1">
                <a:spLocks noChangeArrowheads="1"/>
              </p:cNvSpPr>
              <p:nvPr/>
            </p:nvSpPr>
            <p:spPr bwMode="auto">
              <a:xfrm>
                <a:off x="1060" y="4546"/>
                <a:ext cx="3970" cy="283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b="1"/>
                  <a:t>Знакомство с книжной культурой, детской литературой, понимание на слух текстов различных жанров детской литературы</a:t>
                </a:r>
                <a:endParaRPr lang="ru-RU"/>
              </a:p>
            </p:txBody>
          </p:sp>
          <p:sp>
            <p:nvSpPr>
              <p:cNvPr id="70670" name="Text Box 11"/>
              <p:cNvSpPr txBox="1">
                <a:spLocks noChangeArrowheads="1"/>
              </p:cNvSpPr>
              <p:nvPr/>
            </p:nvSpPr>
            <p:spPr bwMode="auto">
              <a:xfrm>
                <a:off x="5595" y="4546"/>
                <a:ext cx="3688" cy="283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b="1"/>
                  <a:t>Формирование звуковой аналитико-синтетической активности как предпосылки обучения грамоте</a:t>
                </a:r>
                <a:endParaRPr lang="ru-RU"/>
              </a:p>
            </p:txBody>
          </p:sp>
        </p:grpSp>
      </p:grp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323850" y="368300"/>
            <a:ext cx="8424863" cy="1044575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Основная цель</a:t>
            </a:r>
          </a:p>
          <a:p>
            <a:pPr algn="ctr">
              <a:lnSpc>
                <a:spcPct val="90000"/>
              </a:lnSpc>
              <a:defRPr/>
            </a:pPr>
            <a:r>
              <a:rPr lang="ru-RU" b="1" dirty="0">
                <a:latin typeface="+mn-lt"/>
              </a:rPr>
              <a:t>Формирование устной речи и навыков речевого общения с окружающими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на основе овладения литературным языком своего народа</a:t>
            </a:r>
            <a:endParaRPr lang="ru-RU" dirty="0">
              <a:latin typeface="+mn-lt"/>
            </a:endParaRPr>
          </a:p>
        </p:txBody>
      </p:sp>
      <p:sp>
        <p:nvSpPr>
          <p:cNvPr id="70660" name="AutoShape 5"/>
          <p:cNvSpPr>
            <a:spLocks noChangeArrowheads="1"/>
          </p:cNvSpPr>
          <p:nvPr/>
        </p:nvSpPr>
        <p:spPr bwMode="auto">
          <a:xfrm>
            <a:off x="4435475" y="1484313"/>
            <a:ext cx="280988" cy="360362"/>
          </a:xfrm>
          <a:prstGeom prst="downArrow">
            <a:avLst>
              <a:gd name="adj1" fmla="val 39102"/>
              <a:gd name="adj2" fmla="val 55604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eaVert"/>
          <a:lstStyle/>
          <a:p>
            <a:pPr>
              <a:defRPr/>
            </a:pPr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AC17D-3752-46DF-BFA9-C653C86E4D57}" type="slidenum">
              <a:rPr lang="ru-RU" smtClean="0"/>
              <a:pPr>
                <a:defRPr/>
              </a:pPr>
              <a:t>67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Группа 34"/>
          <p:cNvGrpSpPr>
            <a:grpSpLocks/>
          </p:cNvGrpSpPr>
          <p:nvPr/>
        </p:nvGrpSpPr>
        <p:grpSpPr bwMode="auto">
          <a:xfrm>
            <a:off x="3132138" y="944563"/>
            <a:ext cx="2879725" cy="612775"/>
            <a:chOff x="3131840" y="944984"/>
            <a:chExt cx="2880320" cy="611808"/>
          </a:xfrm>
        </p:grpSpPr>
        <p:cxnSp>
          <p:nvCxnSpPr>
            <p:cNvPr id="28" name="Прямая со стрелкой 27"/>
            <p:cNvCxnSpPr>
              <a:stCxn id="11" idx="2"/>
            </p:cNvCxnSpPr>
            <p:nvPr/>
          </p:nvCxnSpPr>
          <p:spPr>
            <a:xfrm>
              <a:off x="3131840" y="944984"/>
              <a:ext cx="1440159" cy="61180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>
              <a:stCxn id="12" idx="2"/>
            </p:cNvCxnSpPr>
            <p:nvPr/>
          </p:nvCxnSpPr>
          <p:spPr>
            <a:xfrm flipH="1">
              <a:off x="4571999" y="981438"/>
              <a:ext cx="1440161" cy="57535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411413" y="549275"/>
            <a:ext cx="1439862" cy="395288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292725" y="549275"/>
            <a:ext cx="1439863" cy="431800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53882" dir="2700000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Задачи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71685" name="Group 2"/>
          <p:cNvGrpSpPr>
            <a:grpSpLocks/>
          </p:cNvGrpSpPr>
          <p:nvPr/>
        </p:nvGrpSpPr>
        <p:grpSpPr bwMode="auto">
          <a:xfrm>
            <a:off x="395288" y="1628775"/>
            <a:ext cx="8353425" cy="4535488"/>
            <a:chOff x="623" y="6049"/>
            <a:chExt cx="13154" cy="7142"/>
          </a:xfrm>
        </p:grpSpPr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623" y="6049"/>
              <a:ext cx="13154" cy="7142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Принципы развития речи</a:t>
              </a:r>
              <a:endPara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grpSp>
          <p:nvGrpSpPr>
            <p:cNvPr id="71689" name="Group 4"/>
            <p:cNvGrpSpPr>
              <a:grpSpLocks/>
            </p:cNvGrpSpPr>
            <p:nvPr/>
          </p:nvGrpSpPr>
          <p:grpSpPr bwMode="auto">
            <a:xfrm>
              <a:off x="1303" y="6843"/>
              <a:ext cx="11680" cy="6122"/>
              <a:chOff x="1303" y="6843"/>
              <a:chExt cx="11680" cy="6122"/>
            </a:xfrm>
          </p:grpSpPr>
          <p:sp>
            <p:nvSpPr>
              <p:cNvPr id="71690" name="Text Box 5"/>
              <p:cNvSpPr txBox="1">
                <a:spLocks noChangeArrowheads="1"/>
              </p:cNvSpPr>
              <p:nvPr/>
            </p:nvSpPr>
            <p:spPr bwMode="auto">
              <a:xfrm>
                <a:off x="1303" y="6844"/>
                <a:ext cx="11679" cy="6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b="1"/>
                  <a:t>Принцип взаимосвязи сенсорного, умственного и речевого развития</a:t>
                </a:r>
                <a:endParaRPr lang="ru-RU"/>
              </a:p>
            </p:txBody>
          </p:sp>
          <p:sp>
            <p:nvSpPr>
              <p:cNvPr id="71691" name="Text Box 6"/>
              <p:cNvSpPr txBox="1">
                <a:spLocks noChangeArrowheads="1"/>
              </p:cNvSpPr>
              <p:nvPr/>
            </p:nvSpPr>
            <p:spPr bwMode="auto">
              <a:xfrm>
                <a:off x="1303" y="7751"/>
                <a:ext cx="11679" cy="6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b="1"/>
                  <a:t>Принцип  коммуникативно - деятельностного подхода к развитию речи</a:t>
                </a:r>
                <a:endParaRPr lang="ru-RU"/>
              </a:p>
            </p:txBody>
          </p:sp>
          <p:sp>
            <p:nvSpPr>
              <p:cNvPr id="71692" name="Text Box 7"/>
              <p:cNvSpPr txBox="1">
                <a:spLocks noChangeArrowheads="1"/>
              </p:cNvSpPr>
              <p:nvPr/>
            </p:nvSpPr>
            <p:spPr bwMode="auto">
              <a:xfrm>
                <a:off x="1303" y="8659"/>
                <a:ext cx="11679" cy="6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b="1"/>
                  <a:t>Принцип  развития языкового чутья</a:t>
                </a:r>
                <a:endParaRPr lang="ru-RU"/>
              </a:p>
            </p:txBody>
          </p:sp>
          <p:sp>
            <p:nvSpPr>
              <p:cNvPr id="71693" name="Text Box 8"/>
              <p:cNvSpPr txBox="1">
                <a:spLocks noChangeArrowheads="1"/>
              </p:cNvSpPr>
              <p:nvPr/>
            </p:nvSpPr>
            <p:spPr bwMode="auto">
              <a:xfrm>
                <a:off x="1303" y="9564"/>
                <a:ext cx="11679" cy="68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b="1"/>
                  <a:t>Принцип формирования элементарного осознания явлений языка</a:t>
                </a:r>
                <a:endParaRPr lang="ru-RU"/>
              </a:p>
            </p:txBody>
          </p:sp>
          <p:sp>
            <p:nvSpPr>
              <p:cNvPr id="71694" name="Text Box 9"/>
              <p:cNvSpPr txBox="1">
                <a:spLocks noChangeArrowheads="1"/>
              </p:cNvSpPr>
              <p:nvPr/>
            </p:nvSpPr>
            <p:spPr bwMode="auto">
              <a:xfrm>
                <a:off x="1303" y="10471"/>
                <a:ext cx="11679" cy="6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b="1"/>
                  <a:t>Принцип взаимосвязи работы над различными сторонами речи</a:t>
                </a:r>
                <a:endParaRPr lang="ru-RU"/>
              </a:p>
            </p:txBody>
          </p:sp>
          <p:sp>
            <p:nvSpPr>
              <p:cNvPr id="71695" name="Text Box 10"/>
              <p:cNvSpPr txBox="1">
                <a:spLocks noChangeArrowheads="1"/>
              </p:cNvSpPr>
              <p:nvPr/>
            </p:nvSpPr>
            <p:spPr bwMode="auto">
              <a:xfrm>
                <a:off x="1303" y="11381"/>
                <a:ext cx="11679" cy="6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b="1"/>
                  <a:t>Принцип обогащения мотивации речевой</a:t>
                </a:r>
                <a:r>
                  <a:rPr lang="en-US" b="1"/>
                  <a:t> </a:t>
                </a:r>
                <a:r>
                  <a:rPr lang="ru-RU" b="1"/>
                  <a:t>деятельности</a:t>
                </a:r>
                <a:endParaRPr lang="ru-RU"/>
              </a:p>
            </p:txBody>
          </p:sp>
          <p:sp>
            <p:nvSpPr>
              <p:cNvPr id="71696" name="Text Box 11"/>
              <p:cNvSpPr txBox="1">
                <a:spLocks noChangeArrowheads="1"/>
              </p:cNvSpPr>
              <p:nvPr/>
            </p:nvSpPr>
            <p:spPr bwMode="auto">
              <a:xfrm>
                <a:off x="1303" y="12286"/>
                <a:ext cx="11679" cy="6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b="1"/>
                  <a:t>Принцип обеспечения активной языковой практики</a:t>
                </a:r>
                <a:endParaRPr lang="ru-RU"/>
              </a:p>
            </p:txBody>
          </p:sp>
        </p:grpSp>
      </p:grpSp>
      <p:cxnSp>
        <p:nvCxnSpPr>
          <p:cNvPr id="30" name="Прямая со стрелкой 29"/>
          <p:cNvCxnSpPr/>
          <p:nvPr/>
        </p:nvCxnSpPr>
        <p:spPr>
          <a:xfrm>
            <a:off x="3851275" y="800100"/>
            <a:ext cx="144145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6FA94-07FB-415E-82CA-E0B1DBDAE4F1}" type="slidenum">
              <a:rPr lang="ru-RU" smtClean="0"/>
              <a:pPr>
                <a:defRPr/>
              </a:pPr>
              <a:t>68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323850" y="476250"/>
            <a:ext cx="8437563" cy="5545138"/>
            <a:chOff x="487" y="991"/>
            <a:chExt cx="13290" cy="8734"/>
          </a:xfrm>
        </p:grpSpPr>
        <p:sp>
          <p:nvSpPr>
            <p:cNvPr id="72708" name="Text Box 3"/>
            <p:cNvSpPr txBox="1">
              <a:spLocks noChangeArrowheads="1"/>
            </p:cNvSpPr>
            <p:nvPr/>
          </p:nvSpPr>
          <p:spPr bwMode="auto">
            <a:xfrm>
              <a:off x="487" y="991"/>
              <a:ext cx="13290" cy="8734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63500" dir="3187806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2400" b="1">
                  <a:solidFill>
                    <a:srgbClr val="C00000"/>
                  </a:solidFill>
                </a:rPr>
                <a:t>Основные направления работы по развитию речи детей</a:t>
              </a:r>
              <a:br>
                <a:rPr lang="ru-RU" sz="2400" b="1">
                  <a:solidFill>
                    <a:srgbClr val="C00000"/>
                  </a:solidFill>
                </a:rPr>
              </a:br>
              <a:r>
                <a:rPr lang="ru-RU" sz="2400" b="1">
                  <a:solidFill>
                    <a:srgbClr val="C00000"/>
                  </a:solidFill>
                </a:rPr>
                <a:t>в дошкольной организации</a:t>
              </a:r>
              <a:endParaRPr lang="ru-RU" sz="2400">
                <a:solidFill>
                  <a:srgbClr val="C00000"/>
                </a:solidFill>
              </a:endParaRPr>
            </a:p>
          </p:txBody>
        </p:sp>
        <p:grpSp>
          <p:nvGrpSpPr>
            <p:cNvPr id="72709" name="Group 4"/>
            <p:cNvGrpSpPr>
              <a:grpSpLocks/>
            </p:cNvGrpSpPr>
            <p:nvPr/>
          </p:nvGrpSpPr>
          <p:grpSpPr bwMode="auto">
            <a:xfrm>
              <a:off x="714" y="2239"/>
              <a:ext cx="12815" cy="7259"/>
              <a:chOff x="714" y="2239"/>
              <a:chExt cx="12815" cy="7259"/>
            </a:xfrm>
          </p:grpSpPr>
          <p:sp>
            <p:nvSpPr>
              <p:cNvPr id="72710" name="Text Box 5"/>
              <p:cNvSpPr txBox="1">
                <a:spLocks noChangeArrowheads="1"/>
              </p:cNvSpPr>
              <p:nvPr/>
            </p:nvSpPr>
            <p:spPr bwMode="auto">
              <a:xfrm>
                <a:off x="715" y="2239"/>
                <a:ext cx="6236" cy="24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b="1"/>
                  <a:t>1. Развитие словаря</a:t>
                </a:r>
                <a:r>
                  <a:rPr lang="ru-RU"/>
                  <a:t>: освоение</a:t>
                </a:r>
                <a:br>
                  <a:rPr lang="ru-RU"/>
                </a:br>
                <a:r>
                  <a:rPr lang="ru-RU"/>
                  <a:t>    значений слов и их уместное </a:t>
                </a:r>
                <a:br>
                  <a:rPr lang="ru-RU"/>
                </a:br>
                <a:r>
                  <a:rPr lang="ru-RU"/>
                  <a:t>    употребление в соответствии</a:t>
                </a:r>
                <a:br>
                  <a:rPr lang="ru-RU"/>
                </a:br>
                <a:r>
                  <a:rPr lang="ru-RU"/>
                  <a:t>    с контекстом высказывания, </a:t>
                </a:r>
                <a:br>
                  <a:rPr lang="ru-RU"/>
                </a:br>
                <a:r>
                  <a:rPr lang="ru-RU"/>
                  <a:t>    с ситуацией, в которой происходит</a:t>
                </a:r>
                <a:br>
                  <a:rPr lang="ru-RU"/>
                </a:br>
                <a:r>
                  <a:rPr lang="ru-RU"/>
                  <a:t>    общение</a:t>
                </a:r>
              </a:p>
            </p:txBody>
          </p:sp>
          <p:sp>
            <p:nvSpPr>
              <p:cNvPr id="72711" name="Text Box 6"/>
              <p:cNvSpPr txBox="1">
                <a:spLocks noChangeArrowheads="1"/>
              </p:cNvSpPr>
              <p:nvPr/>
            </p:nvSpPr>
            <p:spPr bwMode="auto">
              <a:xfrm>
                <a:off x="715" y="4962"/>
                <a:ext cx="6236" cy="1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b="1"/>
                  <a:t>2. Воспитание звуковой культуры</a:t>
                </a:r>
                <a:br>
                  <a:rPr lang="ru-RU" b="1"/>
                </a:br>
                <a:r>
                  <a:rPr lang="ru-RU" b="1"/>
                  <a:t>    речи: </a:t>
                </a:r>
                <a:r>
                  <a:rPr lang="ru-RU"/>
                  <a:t>развитие восприятия звуков</a:t>
                </a:r>
                <a:br>
                  <a:rPr lang="ru-RU"/>
                </a:br>
                <a:r>
                  <a:rPr lang="ru-RU"/>
                  <a:t>    родной речи и произношения</a:t>
                </a:r>
              </a:p>
            </p:txBody>
          </p:sp>
          <p:sp>
            <p:nvSpPr>
              <p:cNvPr id="72712" name="Text Box 7"/>
              <p:cNvSpPr txBox="1">
                <a:spLocks noChangeArrowheads="1"/>
              </p:cNvSpPr>
              <p:nvPr/>
            </p:nvSpPr>
            <p:spPr bwMode="auto">
              <a:xfrm>
                <a:off x="715" y="6549"/>
                <a:ext cx="6236" cy="29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b="1"/>
                  <a:t>3. Формирование грамматического</a:t>
                </a:r>
                <a:br>
                  <a:rPr lang="ru-RU" b="1"/>
                </a:br>
                <a:r>
                  <a:rPr lang="ru-RU" b="1"/>
                  <a:t>    строя:</a:t>
                </a:r>
              </a:p>
              <a:p>
                <a:pPr>
                  <a:lnSpc>
                    <a:spcPct val="80000"/>
                  </a:lnSpc>
                  <a:buFont typeface="Arial" pitchFamily="34" charset="0"/>
                  <a:buChar char="•"/>
                  <a:defRPr/>
                </a:pPr>
                <a:r>
                  <a:rPr lang="ru-RU"/>
                  <a:t> Морфология </a:t>
                </a:r>
                <a:r>
                  <a:rPr lang="ru-RU" sz="1600"/>
                  <a:t>(изменение слов</a:t>
                </a:r>
                <a:br>
                  <a:rPr lang="ru-RU" sz="1600"/>
                </a:br>
                <a:r>
                  <a:rPr lang="ru-RU" sz="1600"/>
                  <a:t>   по родам, числам. падежам)</a:t>
                </a:r>
              </a:p>
              <a:p>
                <a:pPr>
                  <a:lnSpc>
                    <a:spcPct val="80000"/>
                  </a:lnSpc>
                  <a:buFont typeface="Arial" pitchFamily="34" charset="0"/>
                  <a:buChar char="•"/>
                  <a:defRPr/>
                </a:pPr>
                <a:r>
                  <a:rPr lang="ru-RU"/>
                  <a:t> Синтаксис (освоение различных </a:t>
                </a:r>
                <a:br>
                  <a:rPr lang="ru-RU"/>
                </a:br>
                <a:r>
                  <a:rPr lang="ru-RU"/>
                  <a:t>   типов словосочетаний</a:t>
                </a:r>
                <a:br>
                  <a:rPr lang="ru-RU"/>
                </a:br>
                <a:r>
                  <a:rPr lang="ru-RU"/>
                  <a:t>   и предложений)</a:t>
                </a:r>
              </a:p>
              <a:p>
                <a:pPr>
                  <a:lnSpc>
                    <a:spcPct val="80000"/>
                  </a:lnSpc>
                  <a:buFont typeface="Arial" pitchFamily="34" charset="0"/>
                  <a:buChar char="•"/>
                  <a:defRPr/>
                </a:pPr>
                <a:r>
                  <a:rPr lang="ru-RU"/>
                  <a:t> Словообразование</a:t>
                </a:r>
              </a:p>
            </p:txBody>
          </p:sp>
          <p:sp>
            <p:nvSpPr>
              <p:cNvPr id="72713" name="Text Box 8"/>
              <p:cNvSpPr txBox="1">
                <a:spLocks noChangeArrowheads="1"/>
              </p:cNvSpPr>
              <p:nvPr/>
            </p:nvSpPr>
            <p:spPr bwMode="auto">
              <a:xfrm>
                <a:off x="7406" y="2239"/>
                <a:ext cx="6124" cy="24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b="1"/>
                  <a:t>4. Развитие связной речи:</a:t>
                </a:r>
              </a:p>
              <a:p>
                <a:pPr>
                  <a:lnSpc>
                    <a:spcPct val="90000"/>
                  </a:lnSpc>
                  <a:buFont typeface="Arial" pitchFamily="34" charset="0"/>
                  <a:buChar char="•"/>
                  <a:defRPr/>
                </a:pPr>
                <a:r>
                  <a:rPr lang="ru-RU"/>
                  <a:t> Диалогическая (разговорная) речь</a:t>
                </a:r>
              </a:p>
              <a:p>
                <a:pPr>
                  <a:lnSpc>
                    <a:spcPct val="90000"/>
                  </a:lnSpc>
                  <a:buFont typeface="Arial" pitchFamily="34" charset="0"/>
                  <a:buChar char="•"/>
                  <a:defRPr/>
                </a:pPr>
                <a:r>
                  <a:rPr lang="ru-RU"/>
                  <a:t> Монологическая речь </a:t>
                </a:r>
                <a:br>
                  <a:rPr lang="ru-RU"/>
                </a:br>
                <a:r>
                  <a:rPr lang="ru-RU"/>
                  <a:t>  (рассказывание</a:t>
                </a:r>
                <a:r>
                  <a:rPr lang="en-US"/>
                  <a:t>)</a:t>
                </a:r>
                <a:endParaRPr lang="ru-RU"/>
              </a:p>
            </p:txBody>
          </p:sp>
          <p:sp>
            <p:nvSpPr>
              <p:cNvPr id="72714" name="Text Box 9"/>
              <p:cNvSpPr txBox="1">
                <a:spLocks noChangeArrowheads="1"/>
              </p:cNvSpPr>
              <p:nvPr/>
            </p:nvSpPr>
            <p:spPr bwMode="auto">
              <a:xfrm>
                <a:off x="7406" y="4962"/>
                <a:ext cx="6124" cy="20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b="1"/>
                  <a:t>5. Формирование элементарного</a:t>
                </a:r>
                <a:br>
                  <a:rPr lang="ru-RU" b="1"/>
                </a:br>
                <a:r>
                  <a:rPr lang="ru-RU" b="1"/>
                  <a:t>    осознания явлений языка и речи:</a:t>
                </a:r>
                <a:br>
                  <a:rPr lang="ru-RU" b="1"/>
                </a:br>
                <a:r>
                  <a:rPr lang="ru-RU" b="1"/>
                  <a:t>    </a:t>
                </a:r>
                <a:r>
                  <a:rPr lang="ru-RU"/>
                  <a:t>различение звука и слова,</a:t>
                </a:r>
                <a:br>
                  <a:rPr lang="ru-RU"/>
                </a:br>
                <a:r>
                  <a:rPr lang="ru-RU"/>
                  <a:t>    нахождение  места звука в слове</a:t>
                </a:r>
              </a:p>
            </p:txBody>
          </p:sp>
          <p:sp>
            <p:nvSpPr>
              <p:cNvPr id="72715" name="Text Box 10"/>
              <p:cNvSpPr txBox="1">
                <a:spLocks noChangeArrowheads="1"/>
              </p:cNvSpPr>
              <p:nvPr/>
            </p:nvSpPr>
            <p:spPr bwMode="auto">
              <a:xfrm>
                <a:off x="7406" y="7342"/>
                <a:ext cx="6124" cy="21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b="1"/>
                  <a:t>6. Воспитание любви и интереса</a:t>
                </a:r>
                <a:br>
                  <a:rPr lang="ru-RU" b="1"/>
                </a:br>
                <a:r>
                  <a:rPr lang="ru-RU" b="1"/>
                  <a:t>    к художественному слову</a:t>
                </a:r>
              </a:p>
            </p:txBody>
          </p:sp>
        </p:grp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EB09C-F6F8-49F7-99E3-5002248B6B64}" type="slidenum">
              <a:rPr lang="ru-RU" smtClean="0"/>
              <a:pPr>
                <a:defRPr/>
              </a:pPr>
              <a:t>69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713788" cy="11430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BCDE1-6FE5-4A49-8B32-8A30F1C30044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1309384"/>
            <a:ext cx="7056783" cy="144655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Утвержден приказом Минобрнауки России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от 17 октября 2013 г. № 1155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Зарегистрирован в Минюсте России 14 ноября 2013 г., регистрационный № 30 384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1600" y="4171000"/>
            <a:ext cx="2848228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+mn-lt"/>
                <a:cs typeface="+mn-cs"/>
              </a:rPr>
              <a:t>Обязательная часть (не менее 60%)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27984" y="4185374"/>
            <a:ext cx="3888432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+mn-lt"/>
                <a:cs typeface="+mn-cs"/>
              </a:rPr>
              <a:t>Часть, формируемая участниками образовательных отношений (не более 40%)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37638" y="2996952"/>
            <a:ext cx="6790350" cy="76944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ОСНОВНАЯ ОБРАЗОВАТЕЛЬНАЯ ПРОГРАММА ДОШКОЛЬНОГО ОБРАЗОВАНИЯ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522" y="5201037"/>
            <a:ext cx="3456384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+mn-lt"/>
                <a:cs typeface="+mn-cs"/>
              </a:rPr>
              <a:t>Комплексная программа = Примерная основная образовательная программа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4008" y="5490283"/>
            <a:ext cx="3456384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+mn-lt"/>
                <a:cs typeface="+mn-cs"/>
              </a:rPr>
              <a:t>Парциальные программы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708400" y="1628775"/>
            <a:ext cx="1727200" cy="43180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71842" dir="2700000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73731" name="Group 2"/>
          <p:cNvGrpSpPr>
            <a:grpSpLocks/>
          </p:cNvGrpSpPr>
          <p:nvPr/>
        </p:nvGrpSpPr>
        <p:grpSpPr bwMode="auto">
          <a:xfrm>
            <a:off x="323850" y="2565400"/>
            <a:ext cx="8424863" cy="3527425"/>
            <a:chOff x="735" y="6120"/>
            <a:chExt cx="13267" cy="5558"/>
          </a:xfrm>
        </p:grpSpPr>
        <p:sp>
          <p:nvSpPr>
            <p:cNvPr id="4099" name="Text Box 3"/>
            <p:cNvSpPr txBox="1">
              <a:spLocks noChangeArrowheads="1"/>
            </p:cNvSpPr>
            <p:nvPr/>
          </p:nvSpPr>
          <p:spPr bwMode="auto">
            <a:xfrm>
              <a:off x="735" y="6120"/>
              <a:ext cx="13267" cy="5558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Методы развития речи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grpSp>
          <p:nvGrpSpPr>
            <p:cNvPr id="73741" name="Group 4"/>
            <p:cNvGrpSpPr>
              <a:grpSpLocks/>
            </p:cNvGrpSpPr>
            <p:nvPr/>
          </p:nvGrpSpPr>
          <p:grpSpPr bwMode="auto">
            <a:xfrm>
              <a:off x="889" y="6801"/>
              <a:ext cx="12884" cy="4537"/>
              <a:chOff x="889" y="6801"/>
              <a:chExt cx="12884" cy="4537"/>
            </a:xfrm>
          </p:grpSpPr>
          <p:sp>
            <p:nvSpPr>
              <p:cNvPr id="73742" name="Text Box 5"/>
              <p:cNvSpPr txBox="1">
                <a:spLocks noChangeArrowheads="1"/>
              </p:cNvSpPr>
              <p:nvPr/>
            </p:nvSpPr>
            <p:spPr bwMode="auto">
              <a:xfrm>
                <a:off x="889" y="6801"/>
                <a:ext cx="7087" cy="294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2000" b="1"/>
                  <a:t>Наглядные:</a:t>
                </a:r>
              </a:p>
              <a:p>
                <a:pPr>
                  <a:lnSpc>
                    <a:spcPct val="90000"/>
                  </a:lnSpc>
                  <a:buFont typeface="Arial" pitchFamily="34" charset="0"/>
                  <a:buChar char="•"/>
                </a:pPr>
                <a:r>
                  <a:rPr lang="ru-RU" altLang="ru-RU" sz="1600" b="1"/>
                  <a:t> Непосредственное наблюдение и его</a:t>
                </a:r>
                <a:br>
                  <a:rPr lang="ru-RU" altLang="ru-RU" sz="1600" b="1"/>
                </a:br>
                <a:r>
                  <a:rPr lang="ru-RU" altLang="ru-RU" sz="1600" b="1"/>
                  <a:t>  разновидности </a:t>
                </a:r>
                <a:r>
                  <a:rPr lang="ru-RU" altLang="ru-RU" sz="1600"/>
                  <a:t>(наблюдение в природе, </a:t>
                </a:r>
                <a:br>
                  <a:rPr lang="ru-RU" altLang="ru-RU" sz="1600"/>
                </a:br>
                <a:r>
                  <a:rPr lang="ru-RU" altLang="ru-RU" sz="1600"/>
                  <a:t>  экскурсии)</a:t>
                </a:r>
              </a:p>
              <a:p>
                <a:pPr>
                  <a:lnSpc>
                    <a:spcPct val="90000"/>
                  </a:lnSpc>
                  <a:buFont typeface="Arial" pitchFamily="34" charset="0"/>
                  <a:buChar char="•"/>
                </a:pPr>
                <a:r>
                  <a:rPr lang="ru-RU" altLang="ru-RU" sz="1600" b="1"/>
                  <a:t> Опосредованное наблюдение </a:t>
                </a:r>
                <a:br>
                  <a:rPr lang="ru-RU" altLang="ru-RU" sz="1600" b="1"/>
                </a:br>
                <a:r>
                  <a:rPr lang="ru-RU" altLang="ru-RU" sz="1600" b="1"/>
                  <a:t>  </a:t>
                </a:r>
                <a:r>
                  <a:rPr lang="ru-RU" altLang="ru-RU" sz="1600"/>
                  <a:t>(изобразительная наглядность: рассматривание</a:t>
                </a:r>
                <a:br>
                  <a:rPr lang="ru-RU" altLang="ru-RU" sz="1600"/>
                </a:br>
                <a:r>
                  <a:rPr lang="ru-RU" altLang="ru-RU" sz="1600"/>
                  <a:t>   игрушек и картин, рассказывание по игрушкам</a:t>
                </a:r>
                <a:br>
                  <a:rPr lang="ru-RU" altLang="ru-RU" sz="1600"/>
                </a:br>
                <a:r>
                  <a:rPr lang="ru-RU" altLang="ru-RU" sz="1600"/>
                  <a:t>   и картинам)</a:t>
                </a:r>
              </a:p>
            </p:txBody>
          </p:sp>
          <p:sp>
            <p:nvSpPr>
              <p:cNvPr id="73743" name="Text Box 6"/>
              <p:cNvSpPr txBox="1">
                <a:spLocks noChangeArrowheads="1"/>
              </p:cNvSpPr>
              <p:nvPr/>
            </p:nvSpPr>
            <p:spPr bwMode="auto">
              <a:xfrm>
                <a:off x="8446" y="6801"/>
                <a:ext cx="5327" cy="294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2000" b="1"/>
                  <a:t>Словесные:</a:t>
                </a:r>
              </a:p>
              <a:p>
                <a:pPr>
                  <a:lnSpc>
                    <a:spcPct val="90000"/>
                  </a:lnSpc>
                  <a:buFont typeface="Arial" pitchFamily="34" charset="0"/>
                  <a:buChar char="•"/>
                </a:pPr>
                <a:r>
                  <a:rPr lang="ru-RU" altLang="ru-RU" sz="1600" b="1"/>
                  <a:t> Чтение и рассказывание </a:t>
                </a:r>
                <a:br>
                  <a:rPr lang="ru-RU" altLang="ru-RU" sz="1600" b="1"/>
                </a:br>
                <a:r>
                  <a:rPr lang="ru-RU" altLang="ru-RU" sz="1600" b="1"/>
                  <a:t>   художественных произведений</a:t>
                </a:r>
              </a:p>
              <a:p>
                <a:pPr>
                  <a:lnSpc>
                    <a:spcPct val="90000"/>
                  </a:lnSpc>
                  <a:buFont typeface="Arial" pitchFamily="34" charset="0"/>
                  <a:buChar char="•"/>
                </a:pPr>
                <a:r>
                  <a:rPr lang="ru-RU" altLang="ru-RU" sz="1600" b="1"/>
                  <a:t> Заучивание наизусть</a:t>
                </a:r>
              </a:p>
              <a:p>
                <a:pPr>
                  <a:lnSpc>
                    <a:spcPct val="90000"/>
                  </a:lnSpc>
                  <a:buFont typeface="Arial" pitchFamily="34" charset="0"/>
                  <a:buChar char="•"/>
                </a:pPr>
                <a:r>
                  <a:rPr lang="ru-RU" altLang="ru-RU" sz="1600" b="1"/>
                  <a:t> Пересказ</a:t>
                </a:r>
              </a:p>
              <a:p>
                <a:pPr>
                  <a:lnSpc>
                    <a:spcPct val="90000"/>
                  </a:lnSpc>
                  <a:buFont typeface="Arial" pitchFamily="34" charset="0"/>
                  <a:buChar char="•"/>
                </a:pPr>
                <a:r>
                  <a:rPr lang="ru-RU" altLang="ru-RU" sz="1600" b="1"/>
                  <a:t> Обобщающая беседа</a:t>
                </a:r>
              </a:p>
              <a:p>
                <a:pPr>
                  <a:lnSpc>
                    <a:spcPct val="90000"/>
                  </a:lnSpc>
                  <a:buFont typeface="Arial" pitchFamily="34" charset="0"/>
                  <a:buChar char="•"/>
                </a:pPr>
                <a:r>
                  <a:rPr lang="ru-RU" altLang="ru-RU" sz="1600" b="1"/>
                  <a:t> Рассказывание без опоры</a:t>
                </a:r>
                <a:br>
                  <a:rPr lang="ru-RU" altLang="ru-RU" sz="1600" b="1"/>
                </a:br>
                <a:r>
                  <a:rPr lang="ru-RU" altLang="ru-RU" sz="1600" b="1"/>
                  <a:t>  на наглядный материал</a:t>
                </a:r>
                <a:endParaRPr lang="ru-RU" altLang="ru-RU" sz="1600"/>
              </a:p>
            </p:txBody>
          </p:sp>
          <p:sp>
            <p:nvSpPr>
              <p:cNvPr id="73744" name="Text Box 7"/>
              <p:cNvSpPr txBox="1">
                <a:spLocks noChangeArrowheads="1"/>
              </p:cNvSpPr>
              <p:nvPr/>
            </p:nvSpPr>
            <p:spPr bwMode="auto">
              <a:xfrm>
                <a:off x="1756" y="9977"/>
                <a:ext cx="11339" cy="136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2000" b="1"/>
                  <a:t>Практические: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altLang="ru-RU" sz="1600" b="1"/>
                  <a:t>Дидактические игры, игры-драматизации, инсценировки, дидактические упражнения, пластические этюды, хороводные игры</a:t>
                </a:r>
                <a:endParaRPr lang="ru-RU" altLang="ru-RU" sz="1600"/>
              </a:p>
            </p:txBody>
          </p:sp>
        </p:grpSp>
      </p:grpSp>
      <p:sp>
        <p:nvSpPr>
          <p:cNvPr id="73732" name="AutoShape 5"/>
          <p:cNvSpPr>
            <a:spLocks noChangeArrowheads="1"/>
          </p:cNvSpPr>
          <p:nvPr/>
        </p:nvSpPr>
        <p:spPr bwMode="auto">
          <a:xfrm>
            <a:off x="4435475" y="2133600"/>
            <a:ext cx="280988" cy="358775"/>
          </a:xfrm>
          <a:prstGeom prst="downArrow">
            <a:avLst>
              <a:gd name="adj1" fmla="val 39102"/>
              <a:gd name="adj2" fmla="val 55359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eaVert"/>
          <a:lstStyle/>
          <a:p>
            <a:pPr>
              <a:defRPr/>
            </a:pPr>
            <a:endParaRPr lang="ru-RU"/>
          </a:p>
        </p:txBody>
      </p:sp>
      <p:grpSp>
        <p:nvGrpSpPr>
          <p:cNvPr id="73733" name="Группа 15"/>
          <p:cNvGrpSpPr>
            <a:grpSpLocks/>
          </p:cNvGrpSpPr>
          <p:nvPr/>
        </p:nvGrpSpPr>
        <p:grpSpPr bwMode="auto">
          <a:xfrm>
            <a:off x="3132138" y="944563"/>
            <a:ext cx="2879725" cy="612775"/>
            <a:chOff x="3131840" y="944984"/>
            <a:chExt cx="2880320" cy="611808"/>
          </a:xfrm>
        </p:grpSpPr>
        <p:cxnSp>
          <p:nvCxnSpPr>
            <p:cNvPr id="17" name="Прямая со стрелкой 16"/>
            <p:cNvCxnSpPr>
              <a:stCxn id="19" idx="2"/>
            </p:cNvCxnSpPr>
            <p:nvPr/>
          </p:nvCxnSpPr>
          <p:spPr>
            <a:xfrm>
              <a:off x="3131840" y="944984"/>
              <a:ext cx="1440159" cy="61180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stCxn id="20" idx="2"/>
            </p:cNvCxnSpPr>
            <p:nvPr/>
          </p:nvCxnSpPr>
          <p:spPr>
            <a:xfrm flipH="1">
              <a:off x="4571999" y="981438"/>
              <a:ext cx="1440161" cy="57535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411413" y="549275"/>
            <a:ext cx="1439862" cy="395288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292725" y="549275"/>
            <a:ext cx="1439863" cy="431800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53882" dir="2700000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Задачи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3851275" y="800100"/>
            <a:ext cx="144145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E6FD4-E683-445B-9D0D-D70CB6386F56}" type="slidenum">
              <a:rPr lang="ru-RU" smtClean="0"/>
              <a:pPr>
                <a:defRPr/>
              </a:pPr>
              <a:t>70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12"/>
          <p:cNvGrpSpPr>
            <a:grpSpLocks/>
          </p:cNvGrpSpPr>
          <p:nvPr/>
        </p:nvGrpSpPr>
        <p:grpSpPr bwMode="auto">
          <a:xfrm>
            <a:off x="395288" y="3429000"/>
            <a:ext cx="8353425" cy="2663825"/>
            <a:chOff x="318" y="459"/>
            <a:chExt cx="13153" cy="4194"/>
          </a:xfrm>
        </p:grpSpPr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318" y="459"/>
              <a:ext cx="13153" cy="4194"/>
            </a:xfrm>
            <a:prstGeom prst="rect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Средства развития речи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4767" name="Text Box 14"/>
            <p:cNvSpPr txBox="1">
              <a:spLocks noChangeArrowheads="1"/>
            </p:cNvSpPr>
            <p:nvPr/>
          </p:nvSpPr>
          <p:spPr bwMode="auto">
            <a:xfrm>
              <a:off x="773" y="1309"/>
              <a:ext cx="3287" cy="14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Общение</a:t>
              </a:r>
              <a:endParaRPr lang="ru-RU"/>
            </a:p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взрослых и детей</a:t>
              </a:r>
              <a:endParaRPr lang="ru-RU"/>
            </a:p>
          </p:txBody>
        </p:sp>
        <p:sp>
          <p:nvSpPr>
            <p:cNvPr id="74768" name="Text Box 15"/>
            <p:cNvSpPr txBox="1">
              <a:spLocks noChangeArrowheads="1"/>
            </p:cNvSpPr>
            <p:nvPr/>
          </p:nvSpPr>
          <p:spPr bwMode="auto">
            <a:xfrm>
              <a:off x="5195" y="1251"/>
              <a:ext cx="3287" cy="14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Культурная</a:t>
              </a:r>
              <a:endParaRPr lang="ru-RU"/>
            </a:p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языковая среда</a:t>
              </a:r>
              <a:endParaRPr lang="ru-RU"/>
            </a:p>
          </p:txBody>
        </p:sp>
        <p:sp>
          <p:nvSpPr>
            <p:cNvPr id="74769" name="Text Box 16"/>
            <p:cNvSpPr txBox="1">
              <a:spLocks noChangeArrowheads="1"/>
            </p:cNvSpPr>
            <p:nvPr/>
          </p:nvSpPr>
          <p:spPr bwMode="auto">
            <a:xfrm>
              <a:off x="9617" y="1251"/>
              <a:ext cx="3287" cy="1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Обучение</a:t>
              </a:r>
              <a:r>
                <a:rPr lang="ru-RU"/>
                <a:t> </a:t>
              </a:r>
              <a:r>
                <a:rPr lang="ru-RU" b="1"/>
                <a:t>родной речи на занятиях</a:t>
              </a:r>
              <a:endParaRPr lang="ru-RU"/>
            </a:p>
          </p:txBody>
        </p:sp>
        <p:sp>
          <p:nvSpPr>
            <p:cNvPr id="74770" name="Text Box 17"/>
            <p:cNvSpPr txBox="1">
              <a:spLocks noChangeArrowheads="1"/>
            </p:cNvSpPr>
            <p:nvPr/>
          </p:nvSpPr>
          <p:spPr bwMode="auto">
            <a:xfrm>
              <a:off x="770" y="3066"/>
              <a:ext cx="3289" cy="1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Художественная</a:t>
              </a:r>
              <a:endParaRPr lang="ru-RU"/>
            </a:p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литература</a:t>
              </a:r>
              <a:endParaRPr lang="ru-RU"/>
            </a:p>
          </p:txBody>
        </p:sp>
        <p:sp>
          <p:nvSpPr>
            <p:cNvPr id="74771" name="Text Box 18"/>
            <p:cNvSpPr txBox="1">
              <a:spLocks noChangeArrowheads="1"/>
            </p:cNvSpPr>
            <p:nvPr/>
          </p:nvSpPr>
          <p:spPr bwMode="auto">
            <a:xfrm>
              <a:off x="5195" y="3066"/>
              <a:ext cx="3287" cy="1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Изобразительное</a:t>
              </a:r>
              <a:r>
                <a:rPr lang="ru-RU"/>
                <a:t> </a:t>
              </a:r>
              <a:r>
                <a:rPr lang="ru-RU" b="1"/>
                <a:t>искусство, музыка, театр</a:t>
              </a:r>
              <a:endParaRPr lang="ru-RU"/>
            </a:p>
          </p:txBody>
        </p:sp>
        <p:sp>
          <p:nvSpPr>
            <p:cNvPr id="74772" name="Text Box 19"/>
            <p:cNvSpPr txBox="1">
              <a:spLocks noChangeArrowheads="1"/>
            </p:cNvSpPr>
            <p:nvPr/>
          </p:nvSpPr>
          <p:spPr bwMode="auto">
            <a:xfrm>
              <a:off x="9729" y="3066"/>
              <a:ext cx="3287" cy="1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Занятия по другим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разделам программы</a:t>
              </a:r>
              <a:endParaRPr lang="ru-RU"/>
            </a:p>
          </p:txBody>
        </p:sp>
      </p:grp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708400" y="1628775"/>
            <a:ext cx="1727200" cy="43180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71842" dir="2700000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4756" name="AutoShape 5"/>
          <p:cNvSpPr>
            <a:spLocks noChangeArrowheads="1"/>
          </p:cNvSpPr>
          <p:nvPr/>
        </p:nvSpPr>
        <p:spPr bwMode="auto">
          <a:xfrm>
            <a:off x="4435475" y="2997200"/>
            <a:ext cx="280988" cy="360363"/>
          </a:xfrm>
          <a:prstGeom prst="downArrow">
            <a:avLst>
              <a:gd name="adj1" fmla="val 39102"/>
              <a:gd name="adj2" fmla="val 55604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eaVert"/>
          <a:lstStyle/>
          <a:p>
            <a:pPr>
              <a:defRPr/>
            </a:pPr>
            <a:endParaRPr lang="ru-RU"/>
          </a:p>
        </p:txBody>
      </p:sp>
      <p:grpSp>
        <p:nvGrpSpPr>
          <p:cNvPr id="74757" name="Группа 21"/>
          <p:cNvGrpSpPr>
            <a:grpSpLocks/>
          </p:cNvGrpSpPr>
          <p:nvPr/>
        </p:nvGrpSpPr>
        <p:grpSpPr bwMode="auto">
          <a:xfrm>
            <a:off x="3132138" y="944563"/>
            <a:ext cx="2879725" cy="612775"/>
            <a:chOff x="3131840" y="944984"/>
            <a:chExt cx="2880320" cy="611808"/>
          </a:xfrm>
        </p:grpSpPr>
        <p:cxnSp>
          <p:nvCxnSpPr>
            <p:cNvPr id="23" name="Прямая со стрелкой 22"/>
            <p:cNvCxnSpPr>
              <a:stCxn id="25" idx="2"/>
            </p:cNvCxnSpPr>
            <p:nvPr/>
          </p:nvCxnSpPr>
          <p:spPr>
            <a:xfrm>
              <a:off x="3131840" y="944984"/>
              <a:ext cx="1440159" cy="61180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>
              <a:stCxn id="26" idx="2"/>
            </p:cNvCxnSpPr>
            <p:nvPr/>
          </p:nvCxnSpPr>
          <p:spPr>
            <a:xfrm flipH="1">
              <a:off x="4571999" y="981438"/>
              <a:ext cx="1440161" cy="57535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2411413" y="549275"/>
            <a:ext cx="1439862" cy="395288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5292725" y="549275"/>
            <a:ext cx="1439863" cy="431800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53882" dir="2700000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Задачи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3851275" y="800100"/>
            <a:ext cx="144145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29" idx="0"/>
          </p:cNvCxnSpPr>
          <p:nvPr/>
        </p:nvCxnSpPr>
        <p:spPr>
          <a:xfrm>
            <a:off x="4572000" y="2133600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708400" y="2420938"/>
            <a:ext cx="1727200" cy="431800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89803" dir="2700000" algn="ctr" rotWithShape="0">
              <a:srgbClr val="4E6128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0A713-508A-4AE7-9E33-BF0AA7B1B723}" type="slidenum">
              <a:rPr lang="ru-RU" smtClean="0"/>
              <a:pPr>
                <a:defRPr/>
              </a:pPr>
              <a:t>71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FE20B-1396-489F-AB47-E09C18555210}" type="slidenum">
              <a:rPr lang="ru-RU" smtClean="0"/>
              <a:pPr>
                <a:defRPr/>
              </a:pPr>
              <a:t>72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58769" y="411391"/>
            <a:ext cx="799288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ВОСПИТАНИЕ ЛЮБВИ И ИНТЕРЕСА К ХУДОЖЕСТВЕННОМУ СЛОВУ</a:t>
            </a:r>
          </a:p>
          <a:p>
            <a:pPr algn="ctr"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ЗНАКОМСТВО ДЕТЕЙ С ХУДОЖЕСТВЕННОЙ ЛИТЕРАТУРОЙ</a:t>
            </a:r>
          </a:p>
        </p:txBody>
      </p:sp>
      <p:grpSp>
        <p:nvGrpSpPr>
          <p:cNvPr id="75780" name="Группа 44"/>
          <p:cNvGrpSpPr>
            <a:grpSpLocks/>
          </p:cNvGrpSpPr>
          <p:nvPr/>
        </p:nvGrpSpPr>
        <p:grpSpPr bwMode="auto">
          <a:xfrm>
            <a:off x="307975" y="1206500"/>
            <a:ext cx="8494713" cy="925513"/>
            <a:chOff x="333731" y="1055049"/>
            <a:chExt cx="8496000" cy="925844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33731" y="1631518"/>
              <a:ext cx="8496000" cy="34937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/>
                <a:t>Формирование интереса и потребности в чтении (восприятии книг)</a:t>
              </a:r>
            </a:p>
          </p:txBody>
        </p:sp>
        <p:grpSp>
          <p:nvGrpSpPr>
            <p:cNvPr id="75806" name="Группа 18"/>
            <p:cNvGrpSpPr>
              <a:grpSpLocks/>
            </p:cNvGrpSpPr>
            <p:nvPr/>
          </p:nvGrpSpPr>
          <p:grpSpPr bwMode="auto">
            <a:xfrm>
              <a:off x="3581599" y="1055049"/>
              <a:ext cx="2000264" cy="512519"/>
              <a:chOff x="3108376" y="1357298"/>
              <a:chExt cx="2000264" cy="512519"/>
            </a:xfrm>
          </p:grpSpPr>
          <p:sp>
            <p:nvSpPr>
              <p:cNvPr id="14" name="Стрелка вниз 13"/>
              <p:cNvSpPr/>
              <p:nvPr/>
            </p:nvSpPr>
            <p:spPr>
              <a:xfrm>
                <a:off x="3429749" y="1357298"/>
                <a:ext cx="1357519" cy="512946"/>
              </a:xfrm>
              <a:prstGeom prst="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75808" name="Заголовок 8"/>
              <p:cNvSpPr txBox="1">
                <a:spLocks/>
              </p:cNvSpPr>
              <p:nvPr/>
            </p:nvSpPr>
            <p:spPr bwMode="auto">
              <a:xfrm>
                <a:off x="3108376" y="1369751"/>
                <a:ext cx="200026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ru-RU" altLang="ru-RU" sz="1600" b="1"/>
                  <a:t>цель</a:t>
                </a:r>
              </a:p>
            </p:txBody>
          </p:sp>
        </p:grpSp>
      </p:grpSp>
      <p:grpSp>
        <p:nvGrpSpPr>
          <p:cNvPr id="75781" name="Группа 40"/>
          <p:cNvGrpSpPr>
            <a:grpSpLocks/>
          </p:cNvGrpSpPr>
          <p:nvPr/>
        </p:nvGrpSpPr>
        <p:grpSpPr bwMode="auto">
          <a:xfrm>
            <a:off x="79375" y="2195513"/>
            <a:ext cx="8951913" cy="1976437"/>
            <a:chOff x="105616" y="2033014"/>
            <a:chExt cx="8952230" cy="1975549"/>
          </a:xfrm>
        </p:grpSpPr>
        <p:grpSp>
          <p:nvGrpSpPr>
            <p:cNvPr id="75797" name="Группа 23"/>
            <p:cNvGrpSpPr>
              <a:grpSpLocks/>
            </p:cNvGrpSpPr>
            <p:nvPr/>
          </p:nvGrpSpPr>
          <p:grpSpPr bwMode="auto">
            <a:xfrm>
              <a:off x="105616" y="2604563"/>
              <a:ext cx="8952230" cy="1404000"/>
              <a:chOff x="142844" y="2238523"/>
              <a:chExt cx="8952230" cy="1404000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142844" y="2238217"/>
                <a:ext cx="2879827" cy="140430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/>
                  <a:t>Вызывать интерес к художественной литературе как средству познания, приобщения к словесному искусству, воспитания культуры чувств и переживаний</a:t>
                </a:r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3178251" y="2238217"/>
                <a:ext cx="2881415" cy="9727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/>
                  <a:t>Приобщение к словесному искусству, в том числе развитие художественного восприятия и эстетического вкуса</a:t>
                </a:r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6215247" y="2238217"/>
                <a:ext cx="2879827" cy="140430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/>
                  <a:t>Формировать и совершенствовать связную речь, поощрять собственное словесное творчество через прототипы, данные в художественном тексте</a:t>
                </a:r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3178251" y="3258521"/>
                <a:ext cx="2881415" cy="36020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/>
                  <a:t>Развитие литературной речи</a:t>
                </a:r>
              </a:p>
            </p:txBody>
          </p:sp>
        </p:grpSp>
        <p:grpSp>
          <p:nvGrpSpPr>
            <p:cNvPr id="75798" name="Группа 24"/>
            <p:cNvGrpSpPr>
              <a:grpSpLocks/>
            </p:cNvGrpSpPr>
            <p:nvPr/>
          </p:nvGrpSpPr>
          <p:grpSpPr bwMode="auto">
            <a:xfrm>
              <a:off x="3581599" y="2033014"/>
              <a:ext cx="2000264" cy="512519"/>
              <a:chOff x="3108376" y="1357298"/>
              <a:chExt cx="2000264" cy="512519"/>
            </a:xfrm>
          </p:grpSpPr>
          <p:sp>
            <p:nvSpPr>
              <p:cNvPr id="26" name="Стрелка вниз 25"/>
              <p:cNvSpPr/>
              <p:nvPr/>
            </p:nvSpPr>
            <p:spPr>
              <a:xfrm>
                <a:off x="3429827" y="1357298"/>
                <a:ext cx="1357361" cy="512532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75800" name="Заголовок 8"/>
              <p:cNvSpPr txBox="1">
                <a:spLocks/>
              </p:cNvSpPr>
              <p:nvPr/>
            </p:nvSpPr>
            <p:spPr bwMode="auto">
              <a:xfrm>
                <a:off x="3108376" y="1369751"/>
                <a:ext cx="200026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ru-RU" altLang="ru-RU" sz="1600" b="1"/>
                  <a:t>задачи</a:t>
                </a:r>
              </a:p>
            </p:txBody>
          </p:sp>
        </p:grpSp>
      </p:grpSp>
      <p:grpSp>
        <p:nvGrpSpPr>
          <p:cNvPr id="75782" name="Группа 43"/>
          <p:cNvGrpSpPr>
            <a:grpSpLocks/>
          </p:cNvGrpSpPr>
          <p:nvPr/>
        </p:nvGrpSpPr>
        <p:grpSpPr bwMode="auto">
          <a:xfrm>
            <a:off x="136525" y="4221163"/>
            <a:ext cx="8837613" cy="2108200"/>
            <a:chOff x="153138" y="4070345"/>
            <a:chExt cx="8837724" cy="2108574"/>
          </a:xfrm>
        </p:grpSpPr>
        <p:grpSp>
          <p:nvGrpSpPr>
            <p:cNvPr id="75783" name="Группа 41"/>
            <p:cNvGrpSpPr>
              <a:grpSpLocks/>
            </p:cNvGrpSpPr>
            <p:nvPr/>
          </p:nvGrpSpPr>
          <p:grpSpPr bwMode="auto">
            <a:xfrm>
              <a:off x="153138" y="4647311"/>
              <a:ext cx="8837724" cy="720000"/>
              <a:chOff x="121366" y="4647311"/>
              <a:chExt cx="8837724" cy="720000"/>
            </a:xfrm>
          </p:grpSpPr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121366" y="4646709"/>
                <a:ext cx="1403368" cy="72085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/>
                  <a:t>Чтение литературного произведения</a:t>
                </a:r>
              </a:p>
            </p:txBody>
          </p:sp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1635860" y="4646709"/>
                <a:ext cx="1403368" cy="72085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/>
                  <a:t>Рассказ литературного произведения</a:t>
                </a:r>
              </a:p>
            </p:txBody>
          </p:sp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3142417" y="4646709"/>
                <a:ext cx="1403368" cy="72085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/>
                  <a:t>Беседа о прочитанном произведении</a:t>
                </a:r>
              </a:p>
            </p:txBody>
          </p:sp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4661673" y="4646709"/>
                <a:ext cx="1403368" cy="72085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/>
                  <a:t>Обсуждение литературного произведения</a:t>
                </a:r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6187280" y="4646709"/>
                <a:ext cx="2771810" cy="72085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 err="1"/>
                  <a:t>Инсценирование</a:t>
                </a:r>
                <a:r>
                  <a:rPr lang="ru-RU" sz="1400" b="1" dirty="0"/>
                  <a:t> литературного </a:t>
                </a:r>
              </a:p>
              <a:p>
                <a:pPr algn="ctr">
                  <a:defRPr/>
                </a:pPr>
                <a:r>
                  <a:rPr lang="ru-RU" sz="1400" b="1" dirty="0"/>
                  <a:t>произведения</a:t>
                </a:r>
              </a:p>
              <a:p>
                <a:pPr algn="ctr">
                  <a:defRPr/>
                </a:pPr>
                <a:r>
                  <a:rPr lang="ru-RU" sz="1400" b="1" dirty="0"/>
                  <a:t>Театрализованная игра </a:t>
                </a:r>
              </a:p>
            </p:txBody>
          </p:sp>
        </p:grpSp>
        <p:grpSp>
          <p:nvGrpSpPr>
            <p:cNvPr id="75784" name="Группа 35"/>
            <p:cNvGrpSpPr>
              <a:grpSpLocks/>
            </p:cNvGrpSpPr>
            <p:nvPr/>
          </p:nvGrpSpPr>
          <p:grpSpPr bwMode="auto">
            <a:xfrm>
              <a:off x="3571868" y="4070345"/>
              <a:ext cx="2000264" cy="512519"/>
              <a:chOff x="3108376" y="1357298"/>
              <a:chExt cx="2000264" cy="512519"/>
            </a:xfrm>
          </p:grpSpPr>
          <p:sp>
            <p:nvSpPr>
              <p:cNvPr id="37" name="Стрелка вниз 36"/>
              <p:cNvSpPr/>
              <p:nvPr/>
            </p:nvSpPr>
            <p:spPr>
              <a:xfrm>
                <a:off x="3429843" y="1357298"/>
                <a:ext cx="1357330" cy="512853"/>
              </a:xfrm>
              <a:prstGeom prst="down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75791" name="Заголовок 8"/>
              <p:cNvSpPr txBox="1">
                <a:spLocks/>
              </p:cNvSpPr>
              <p:nvPr/>
            </p:nvSpPr>
            <p:spPr bwMode="auto">
              <a:xfrm>
                <a:off x="3108376" y="1369751"/>
                <a:ext cx="200026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ru-RU" altLang="ru-RU" sz="1600" b="1"/>
                  <a:t>формы</a:t>
                </a:r>
              </a:p>
            </p:txBody>
          </p:sp>
        </p:grpSp>
        <p:grpSp>
          <p:nvGrpSpPr>
            <p:cNvPr id="75785" name="Группа 42"/>
            <p:cNvGrpSpPr>
              <a:grpSpLocks/>
            </p:cNvGrpSpPr>
            <p:nvPr/>
          </p:nvGrpSpPr>
          <p:grpSpPr bwMode="auto">
            <a:xfrm>
              <a:off x="737704" y="5484334"/>
              <a:ext cx="7668593" cy="694585"/>
              <a:chOff x="153138" y="5484334"/>
              <a:chExt cx="7668593" cy="694585"/>
            </a:xfrm>
          </p:grpSpPr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152779" y="5485058"/>
                <a:ext cx="2052664" cy="68274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/>
                  <a:t>Игра на основе сюжета литературного произведения</a:t>
                </a:r>
              </a:p>
            </p:txBody>
          </p:sp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2335619" y="5486646"/>
                <a:ext cx="2089176" cy="68274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/>
                  <a:t>Продуктивная </a:t>
                </a:r>
              </a:p>
              <a:p>
                <a:pPr algn="ctr">
                  <a:defRPr/>
                </a:pPr>
                <a:r>
                  <a:rPr lang="ru-RU" sz="1400" b="1" dirty="0"/>
                  <a:t>деятельность по </a:t>
                </a:r>
              </a:p>
              <a:p>
                <a:pPr algn="ctr">
                  <a:defRPr/>
                </a:pPr>
                <a:r>
                  <a:rPr lang="ru-RU" sz="1400" b="1" dirty="0"/>
                  <a:t>мотивам прочитанного</a:t>
                </a:r>
              </a:p>
            </p:txBody>
          </p:sp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4553384" y="5485058"/>
                <a:ext cx="1331930" cy="68274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ru-RU" sz="1400" b="1" dirty="0"/>
                  <a:t>Сочинение </a:t>
                </a:r>
              </a:p>
              <a:p>
                <a:pPr>
                  <a:defRPr/>
                </a:pPr>
                <a:r>
                  <a:rPr lang="ru-RU" sz="1400" b="1" dirty="0"/>
                  <a:t>по мотивам прочитанного</a:t>
                </a:r>
              </a:p>
            </p:txBody>
          </p:sp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6021840" y="5496173"/>
                <a:ext cx="1800248" cy="68274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/>
                  <a:t>Ситуативная беседа</a:t>
                </a:r>
              </a:p>
              <a:p>
                <a:pPr algn="ctr">
                  <a:defRPr/>
                </a:pPr>
                <a:r>
                  <a:rPr lang="ru-RU" sz="1400" b="1" dirty="0"/>
                  <a:t> по мотивам прочитанного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9246" y="142876"/>
            <a:ext cx="8748000" cy="936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принципы организации работы по воспитанию у детей интереса к художественному слову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6850" y="1196975"/>
            <a:ext cx="8640763" cy="6429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/>
              <a:t>Ежедневное чтение детям вслух является обязательным и рассматривается как традиция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6850" y="1963738"/>
            <a:ext cx="8640763" cy="13319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/>
              <a:t>В отборе художественных текстов учитываются предпочтения педагогов и особенности детей, а также способность книги конкурировать с видеотехникой не только на уровне содержания, но и на уровне зрительного ряда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6850" y="3429000"/>
            <a:ext cx="8640763" cy="18573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/>
              <a:t>Создание по поводу художественной литературы детско-родительских проектов с включением различных видов деятельности: игровой, продуктивной, коммуникативной, познавательно-исследовательской, в ходе чего создаются целостные продукты в виде книг самоделок, выставок изобразительного творчества, макетов, плакатов, карт и схем, сценариев викторин, досугов, детско-родительских праздников и др.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6850" y="5445125"/>
            <a:ext cx="8640763" cy="7143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/>
              <a:t>Отказ от обучающих занятий по ознакомлению с художественной литературой в пользу свободного непринудительного чтения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EDE78-6F3C-48F8-BF8C-46051431C42B}" type="slidenum">
              <a:rPr lang="ru-RU" smtClean="0"/>
              <a:pPr>
                <a:defRPr/>
              </a:pPr>
              <a:t>73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3886200"/>
            <a:ext cx="7775575" cy="1752600"/>
          </a:xfrm>
        </p:spPr>
        <p:txBody>
          <a:bodyPr anchor="b"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 </a:t>
            </a:r>
            <a:r>
              <a:rPr lang="ru-RU" sz="4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«Познавательное развитие»</a:t>
            </a:r>
            <a:endParaRPr lang="ru-RU" sz="4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70" name="Picture 6" descr="D:\ПРОСВЕЩЕНИЕ\Картинки разные\Доналд_Золан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2000" y="548680"/>
            <a:ext cx="4500000" cy="3600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98463" y="333375"/>
            <a:ext cx="8353425" cy="1187450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800" b="1"/>
              <a:t>Основная цель</a:t>
            </a:r>
            <a:endParaRPr lang="en-US" sz="2800" b="1"/>
          </a:p>
          <a:p>
            <a:pPr algn="ctr">
              <a:lnSpc>
                <a:spcPct val="90000"/>
              </a:lnSpc>
              <a:defRPr/>
            </a:pPr>
            <a:r>
              <a:rPr lang="ru-RU" b="1"/>
              <a:t>развитие познавательных интересов и познавательных способностей детей, которые можно подразделить на сенсорные, интеллектуально-познавательные и интеллектуально-творческие</a:t>
            </a:r>
            <a:endParaRPr lang="ru-RU"/>
          </a:p>
        </p:txBody>
      </p:sp>
      <p:grpSp>
        <p:nvGrpSpPr>
          <p:cNvPr id="78851" name="Group 3"/>
          <p:cNvGrpSpPr>
            <a:grpSpLocks/>
          </p:cNvGrpSpPr>
          <p:nvPr/>
        </p:nvGrpSpPr>
        <p:grpSpPr bwMode="auto">
          <a:xfrm>
            <a:off x="395288" y="1916113"/>
            <a:ext cx="8353425" cy="4319587"/>
            <a:chOff x="984" y="2470"/>
            <a:chExt cx="13153" cy="6805"/>
          </a:xfrm>
        </p:grpSpPr>
        <p:sp>
          <p:nvSpPr>
            <p:cNvPr id="78854" name="Text Box 4"/>
            <p:cNvSpPr txBox="1">
              <a:spLocks noChangeArrowheads="1"/>
            </p:cNvSpPr>
            <p:nvPr/>
          </p:nvSpPr>
          <p:spPr bwMode="auto">
            <a:xfrm>
              <a:off x="984" y="2470"/>
              <a:ext cx="13153" cy="6805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2800" b="1"/>
                <a:t>Задачи познавательного развития</a:t>
              </a:r>
              <a:br>
                <a:rPr lang="ru-RU" sz="2800" b="1"/>
              </a:br>
              <a:r>
                <a:rPr lang="ru-RU" sz="1600" b="1"/>
                <a:t>в федеральном государственном образовательном стандарте дошкольного образования</a:t>
              </a:r>
              <a:endParaRPr lang="ru-RU" sz="1600"/>
            </a:p>
          </p:txBody>
        </p:sp>
        <p:grpSp>
          <p:nvGrpSpPr>
            <p:cNvPr id="78855" name="Group 5"/>
            <p:cNvGrpSpPr>
              <a:grpSpLocks/>
            </p:cNvGrpSpPr>
            <p:nvPr/>
          </p:nvGrpSpPr>
          <p:grpSpPr bwMode="auto">
            <a:xfrm>
              <a:off x="1210" y="3600"/>
              <a:ext cx="12699" cy="1817"/>
              <a:chOff x="1752" y="3574"/>
              <a:chExt cx="12699" cy="1842"/>
            </a:xfrm>
          </p:grpSpPr>
          <p:sp>
            <p:nvSpPr>
              <p:cNvPr id="78860" name="Text Box 6"/>
              <p:cNvSpPr txBox="1">
                <a:spLocks noChangeArrowheads="1"/>
              </p:cNvSpPr>
              <p:nvPr/>
            </p:nvSpPr>
            <p:spPr bwMode="auto">
              <a:xfrm>
                <a:off x="1751" y="3574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sz="1600" b="1"/>
                  <a:t>Развитие интересов детей, любознательности и познавательной мотивации</a:t>
                </a:r>
                <a:endParaRPr lang="ru-RU" sz="1600"/>
              </a:p>
            </p:txBody>
          </p:sp>
          <p:sp>
            <p:nvSpPr>
              <p:cNvPr id="78861" name="Text Box 7"/>
              <p:cNvSpPr txBox="1">
                <a:spLocks noChangeArrowheads="1"/>
              </p:cNvSpPr>
              <p:nvPr/>
            </p:nvSpPr>
            <p:spPr bwMode="auto">
              <a:xfrm>
                <a:off x="1751" y="4269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sz="1600" b="1"/>
                  <a:t>Формирование познавательных действий, становление сознания</a:t>
                </a:r>
                <a:endParaRPr lang="ru-RU" sz="1600"/>
              </a:p>
            </p:txBody>
          </p:sp>
          <p:sp>
            <p:nvSpPr>
              <p:cNvPr id="78862" name="Text Box 8"/>
              <p:cNvSpPr txBox="1">
                <a:spLocks noChangeArrowheads="1"/>
              </p:cNvSpPr>
              <p:nvPr/>
            </p:nvSpPr>
            <p:spPr bwMode="auto">
              <a:xfrm>
                <a:off x="1751" y="4956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sz="1600" b="1"/>
                  <a:t>Р</a:t>
                </a:r>
                <a:r>
                  <a:rPr lang="en-US" sz="1600" b="1"/>
                  <a:t>азвитие воображения и творческой</a:t>
                </a:r>
                <a:r>
                  <a:rPr lang="ru-RU" sz="1600" b="1"/>
                  <a:t> </a:t>
                </a:r>
                <a:r>
                  <a:rPr lang="en-US" sz="1600" b="1"/>
                  <a:t>активности</a:t>
                </a:r>
                <a:endParaRPr lang="ru-RU" sz="1600"/>
              </a:p>
            </p:txBody>
          </p:sp>
        </p:grpSp>
        <p:grpSp>
          <p:nvGrpSpPr>
            <p:cNvPr id="78856" name="Group 9"/>
            <p:cNvGrpSpPr>
              <a:grpSpLocks/>
            </p:cNvGrpSpPr>
            <p:nvPr/>
          </p:nvGrpSpPr>
          <p:grpSpPr bwMode="auto">
            <a:xfrm>
              <a:off x="1210" y="5646"/>
              <a:ext cx="12699" cy="3516"/>
              <a:chOff x="1510" y="6566"/>
              <a:chExt cx="12699" cy="3516"/>
            </a:xfrm>
          </p:grpSpPr>
          <p:sp>
            <p:nvSpPr>
              <p:cNvPr id="78857" name="Text Box 10"/>
              <p:cNvSpPr txBox="1">
                <a:spLocks noChangeArrowheads="1"/>
              </p:cNvSpPr>
              <p:nvPr/>
            </p:nvSpPr>
            <p:spPr bwMode="auto">
              <a:xfrm>
                <a:off x="1509" y="8267"/>
                <a:ext cx="12701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sz="1600" b="1"/>
                  <a:t>Формирование первичных представлений о малой родине и Отечестве, представлений о социокультурных ценностях народа, об отечественных традициях и праздниках</a:t>
                </a:r>
                <a:endParaRPr lang="ru-RU" sz="1600"/>
              </a:p>
            </p:txBody>
          </p:sp>
          <p:sp>
            <p:nvSpPr>
              <p:cNvPr id="78858" name="Text Box 11"/>
              <p:cNvSpPr txBox="1">
                <a:spLocks noChangeArrowheads="1"/>
              </p:cNvSpPr>
              <p:nvPr/>
            </p:nvSpPr>
            <p:spPr bwMode="auto">
              <a:xfrm>
                <a:off x="1509" y="6566"/>
                <a:ext cx="12701" cy="14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sz="1600" b="1"/>
                  <a:t>Формирование первичных представлений о себе, других людях, объектах окружающего мира, о свойствах и отношениях объектов окружающего мира </a:t>
                </a:r>
                <a:r>
                  <a:rPr lang="ru-RU" sz="1400"/>
                  <a:t>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</a:t>
                </a:r>
              </a:p>
            </p:txBody>
          </p:sp>
          <p:sp>
            <p:nvSpPr>
              <p:cNvPr id="78859" name="Text Box 12"/>
              <p:cNvSpPr txBox="1">
                <a:spLocks noChangeArrowheads="1"/>
              </p:cNvSpPr>
              <p:nvPr/>
            </p:nvSpPr>
            <p:spPr bwMode="auto">
              <a:xfrm>
                <a:off x="1509" y="9287"/>
                <a:ext cx="12701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sz="1600" b="1"/>
                  <a:t>Формирование первичных представлений о планете Земля как общем доме людей, </a:t>
                </a:r>
              </a:p>
              <a:p>
                <a:pPr>
                  <a:lnSpc>
                    <a:spcPct val="90000"/>
                  </a:lnSpc>
                  <a:defRPr/>
                </a:pPr>
                <a:r>
                  <a:rPr lang="ru-RU" sz="1600" b="1"/>
                  <a:t>об особенностях её природы, многообразии стран и народов</a:t>
                </a:r>
                <a:endParaRPr lang="ru-RU" sz="1600"/>
              </a:p>
            </p:txBody>
          </p:sp>
        </p:grpSp>
      </p:grpSp>
      <p:sp>
        <p:nvSpPr>
          <p:cNvPr id="78852" name="AutoShape 5"/>
          <p:cNvSpPr>
            <a:spLocks noChangeArrowheads="1"/>
          </p:cNvSpPr>
          <p:nvPr/>
        </p:nvSpPr>
        <p:spPr bwMode="auto">
          <a:xfrm>
            <a:off x="4435475" y="1557338"/>
            <a:ext cx="280988" cy="358775"/>
          </a:xfrm>
          <a:prstGeom prst="downArrow">
            <a:avLst>
              <a:gd name="adj1" fmla="val 39102"/>
              <a:gd name="adj2" fmla="val 55666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eaVert"/>
          <a:lstStyle/>
          <a:p>
            <a:pPr>
              <a:defRPr/>
            </a:pPr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2A039-6799-4E1D-8C84-B876650ADA15}" type="slidenum">
              <a:rPr lang="ru-RU" smtClean="0"/>
              <a:pPr>
                <a:defRPr/>
              </a:pPr>
              <a:t>75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Группа 17"/>
          <p:cNvGrpSpPr>
            <a:grpSpLocks/>
          </p:cNvGrpSpPr>
          <p:nvPr/>
        </p:nvGrpSpPr>
        <p:grpSpPr bwMode="auto">
          <a:xfrm>
            <a:off x="395288" y="549275"/>
            <a:ext cx="8280400" cy="5473700"/>
            <a:chOff x="365125" y="731838"/>
            <a:chExt cx="9922902" cy="5735637"/>
          </a:xfrm>
        </p:grpSpPr>
        <p:sp>
          <p:nvSpPr>
            <p:cNvPr id="79876" name="Line 2"/>
            <p:cNvSpPr>
              <a:spLocks noChangeShapeType="1"/>
            </p:cNvSpPr>
            <p:nvPr/>
          </p:nvSpPr>
          <p:spPr bwMode="auto">
            <a:xfrm>
              <a:off x="8661401" y="1410861"/>
              <a:ext cx="0" cy="42370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9877" name="Line 3"/>
            <p:cNvSpPr>
              <a:spLocks noChangeShapeType="1"/>
            </p:cNvSpPr>
            <p:nvPr/>
          </p:nvSpPr>
          <p:spPr bwMode="auto">
            <a:xfrm>
              <a:off x="5235575" y="1410861"/>
              <a:ext cx="0" cy="38766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9878" name="Line 4"/>
            <p:cNvSpPr>
              <a:spLocks noChangeShapeType="1"/>
            </p:cNvSpPr>
            <p:nvPr/>
          </p:nvSpPr>
          <p:spPr bwMode="auto">
            <a:xfrm>
              <a:off x="1898651" y="1410861"/>
              <a:ext cx="0" cy="47879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9879" name="Rectangle 5"/>
            <p:cNvSpPr>
              <a:spLocks noChangeArrowheads="1"/>
            </p:cNvSpPr>
            <p:nvPr/>
          </p:nvSpPr>
          <p:spPr bwMode="auto">
            <a:xfrm>
              <a:off x="365125" y="1877968"/>
              <a:ext cx="3133247" cy="96647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РАЗВИТИЕ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МЫШЛЕНИЯ,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ПАМЯТИ И ВНИМАНИЯ</a:t>
              </a:r>
              <a:endParaRPr lang="ru-RU"/>
            </a:p>
          </p:txBody>
        </p:sp>
        <p:sp>
          <p:nvSpPr>
            <p:cNvPr id="79880" name="Rectangle 6"/>
            <p:cNvSpPr>
              <a:spLocks noChangeArrowheads="1"/>
            </p:cNvSpPr>
            <p:nvPr/>
          </p:nvSpPr>
          <p:spPr bwMode="auto">
            <a:xfrm>
              <a:off x="3717148" y="1877968"/>
              <a:ext cx="3131345" cy="11178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РАЗВИТИЕ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ЛЮБОЗНАТЕЛЬНОСТИ</a:t>
              </a:r>
              <a:endParaRPr lang="ru-RU"/>
            </a:p>
          </p:txBody>
        </p:sp>
        <p:sp>
          <p:nvSpPr>
            <p:cNvPr id="79881" name="Rectangle 7"/>
            <p:cNvSpPr>
              <a:spLocks noChangeArrowheads="1"/>
            </p:cNvSpPr>
            <p:nvPr/>
          </p:nvSpPr>
          <p:spPr bwMode="auto">
            <a:xfrm>
              <a:off x="7099610" y="1862996"/>
              <a:ext cx="3133247" cy="113282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ФОРМИРОВАНИЕ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СПЕЦИАЛЬНЫХ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СПОСОБОВ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ОРИЕНТАЦИИ</a:t>
              </a:r>
              <a:endParaRPr lang="ru-RU"/>
            </a:p>
          </p:txBody>
        </p:sp>
        <p:sp>
          <p:nvSpPr>
            <p:cNvPr id="79882" name="Rectangle 8"/>
            <p:cNvSpPr>
              <a:spLocks noChangeArrowheads="1"/>
            </p:cNvSpPr>
            <p:nvPr/>
          </p:nvSpPr>
          <p:spPr bwMode="auto">
            <a:xfrm>
              <a:off x="365125" y="3145530"/>
              <a:ext cx="3133247" cy="613819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РАЗЛИЧНЫЕ ВИДЫ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ДЕЯТЕЛЬНОСТИ</a:t>
              </a:r>
              <a:endParaRPr lang="ru-RU"/>
            </a:p>
          </p:txBody>
        </p:sp>
        <p:sp>
          <p:nvSpPr>
            <p:cNvPr id="79883" name="Rectangle 9"/>
            <p:cNvSpPr>
              <a:spLocks noChangeArrowheads="1"/>
            </p:cNvSpPr>
            <p:nvPr/>
          </p:nvSpPr>
          <p:spPr bwMode="auto">
            <a:xfrm>
              <a:off x="365125" y="4126976"/>
              <a:ext cx="3133247" cy="63211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ВОПРОСЫ ДЕТЕЙ</a:t>
              </a:r>
              <a:endParaRPr lang="ru-RU"/>
            </a:p>
          </p:txBody>
        </p:sp>
        <p:sp>
          <p:nvSpPr>
            <p:cNvPr id="79884" name="Rectangle 10"/>
            <p:cNvSpPr>
              <a:spLocks noChangeArrowheads="1"/>
            </p:cNvSpPr>
            <p:nvPr/>
          </p:nvSpPr>
          <p:spPr bwMode="auto">
            <a:xfrm>
              <a:off x="365125" y="5108422"/>
              <a:ext cx="3133247" cy="6104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ЗАНЯТИЯ ПО РАЗВИТИЮ ЛОГИКИ</a:t>
              </a:r>
              <a:endParaRPr lang="ru-RU"/>
            </a:p>
          </p:txBody>
        </p:sp>
        <p:sp>
          <p:nvSpPr>
            <p:cNvPr id="79885" name="Rectangle 11"/>
            <p:cNvSpPr>
              <a:spLocks noChangeArrowheads="1"/>
            </p:cNvSpPr>
            <p:nvPr/>
          </p:nvSpPr>
          <p:spPr bwMode="auto">
            <a:xfrm>
              <a:off x="365125" y="6068243"/>
              <a:ext cx="3133247" cy="397569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РАЗВИВАЮЩИЕ ИГРЫ</a:t>
              </a:r>
              <a:endParaRPr lang="ru-RU"/>
            </a:p>
          </p:txBody>
        </p:sp>
        <p:sp>
          <p:nvSpPr>
            <p:cNvPr id="79886" name="Rectangle 12"/>
            <p:cNvSpPr>
              <a:spLocks noChangeArrowheads="1"/>
            </p:cNvSpPr>
            <p:nvPr/>
          </p:nvSpPr>
          <p:spPr bwMode="auto">
            <a:xfrm>
              <a:off x="3717148" y="3597994"/>
              <a:ext cx="3131345" cy="104465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РАЗВИТИЕ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ПОЗНАВАТЕЛЬНОЙ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МОТИВАЦИИ</a:t>
              </a:r>
              <a:endParaRPr lang="ru-RU"/>
            </a:p>
          </p:txBody>
        </p:sp>
        <p:sp>
          <p:nvSpPr>
            <p:cNvPr id="79887" name="Rectangle 13"/>
            <p:cNvSpPr>
              <a:spLocks noChangeArrowheads="1"/>
            </p:cNvSpPr>
            <p:nvPr/>
          </p:nvSpPr>
          <p:spPr bwMode="auto">
            <a:xfrm>
              <a:off x="3717148" y="5331327"/>
              <a:ext cx="3131345" cy="113614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РАЗВИТИЕ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ВООБРАЖЕНИЯ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И ТВОРЧЕСКОЙ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АКТИВНОСТИ</a:t>
              </a:r>
              <a:endParaRPr lang="ru-RU"/>
            </a:p>
          </p:txBody>
        </p:sp>
        <p:sp>
          <p:nvSpPr>
            <p:cNvPr id="79888" name="Rectangle 14"/>
            <p:cNvSpPr>
              <a:spLocks noChangeArrowheads="1"/>
            </p:cNvSpPr>
            <p:nvPr/>
          </p:nvSpPr>
          <p:spPr bwMode="auto">
            <a:xfrm>
              <a:off x="7095805" y="3597994"/>
              <a:ext cx="3192222" cy="105630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ЭКСПЕРИМЕНТИРОВАНИЕ С ПРИРОДНЫМ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МАТЕРИАЛОМ</a:t>
              </a:r>
              <a:endParaRPr lang="ru-RU"/>
            </a:p>
          </p:txBody>
        </p:sp>
        <p:sp>
          <p:nvSpPr>
            <p:cNvPr id="79889" name="Rectangle 15"/>
            <p:cNvSpPr>
              <a:spLocks noChangeArrowheads="1"/>
            </p:cNvSpPr>
            <p:nvPr/>
          </p:nvSpPr>
          <p:spPr bwMode="auto">
            <a:xfrm>
              <a:off x="7099610" y="5339644"/>
              <a:ext cx="3133247" cy="112616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ИСПОЛЬЗОВАНИЕ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СХЕМ, СИМВОЛОВ,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ЗНАКОВ</a:t>
              </a:r>
              <a:endParaRPr lang="ru-RU"/>
            </a:p>
          </p:txBody>
        </p:sp>
        <p:sp>
          <p:nvSpPr>
            <p:cNvPr id="8208" name="Rectangle 16"/>
            <p:cNvSpPr>
              <a:spLocks noChangeArrowheads="1"/>
            </p:cNvSpPr>
            <p:nvPr/>
          </p:nvSpPr>
          <p:spPr bwMode="auto">
            <a:xfrm>
              <a:off x="365125" y="731838"/>
              <a:ext cx="9920999" cy="6786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spcBef>
                  <a:spcPts val="1200"/>
                </a:spcBef>
                <a:spcAft>
                  <a:spcPts val="1000"/>
                </a:spcAft>
                <a:defRPr/>
              </a:pPr>
              <a:r>
                <a:rPr lang="ru-RU" sz="2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charset="0"/>
                </a:rPr>
                <a:t>ПОЗНАВАТЕЛЬНОЕ РАЗВИТИЕ ДОШКОЛЬНИКОВ</a:t>
              </a:r>
              <a:endPara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</p:grp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A7B81-6EC0-4FED-AFB0-5A5FA6E6347D}" type="slidenum">
              <a:rPr lang="ru-RU" smtClean="0"/>
              <a:pPr>
                <a:defRPr/>
              </a:pPr>
              <a:t>76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F8366-189A-4068-B56F-3DD2730A4EE7}" type="slidenum">
              <a:rPr lang="ru-RU" smtClean="0"/>
              <a:pPr>
                <a:defRPr/>
              </a:pPr>
              <a:t>77</a:t>
            </a:fld>
            <a:endParaRPr lang="ru-RU"/>
          </a:p>
        </p:txBody>
      </p:sp>
      <p:sp>
        <p:nvSpPr>
          <p:cNvPr id="80899" name="TextBox 2"/>
          <p:cNvSpPr txBox="1">
            <a:spLocks noChangeArrowheads="1"/>
          </p:cNvSpPr>
          <p:nvPr/>
        </p:nvSpPr>
        <p:spPr bwMode="auto">
          <a:xfrm>
            <a:off x="827088" y="404813"/>
            <a:ext cx="76327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chemeClr val="accent2"/>
                </a:solidFill>
              </a:rPr>
              <a:t>Построение образовательной деятельности </a:t>
            </a:r>
          </a:p>
          <a:p>
            <a:pPr algn="ctr"/>
            <a:r>
              <a:rPr lang="ru-RU" altLang="ru-RU" sz="2400" b="1">
                <a:solidFill>
                  <a:schemeClr val="accent2"/>
                </a:solidFill>
              </a:rPr>
              <a:t>в зоне ближайшего развития ребенка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11863" y="1693863"/>
            <a:ext cx="2663825" cy="1836737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0901" name="Группа 47"/>
          <p:cNvGrpSpPr>
            <a:grpSpLocks/>
          </p:cNvGrpSpPr>
          <p:nvPr/>
        </p:nvGrpSpPr>
        <p:grpSpPr bwMode="auto">
          <a:xfrm>
            <a:off x="447675" y="1693863"/>
            <a:ext cx="8202613" cy="4327525"/>
            <a:chOff x="447855" y="1694313"/>
            <a:chExt cx="8202016" cy="4326735"/>
          </a:xfrm>
        </p:grpSpPr>
        <p:grpSp>
          <p:nvGrpSpPr>
            <p:cNvPr id="80902" name="Группа 9"/>
            <p:cNvGrpSpPr>
              <a:grpSpLocks/>
            </p:cNvGrpSpPr>
            <p:nvPr/>
          </p:nvGrpSpPr>
          <p:grpSpPr bwMode="auto">
            <a:xfrm>
              <a:off x="3564008" y="3861048"/>
              <a:ext cx="2160000" cy="2160000"/>
              <a:chOff x="3564008" y="3717032"/>
              <a:chExt cx="2160000" cy="2160000"/>
            </a:xfrm>
          </p:grpSpPr>
          <p:grpSp>
            <p:nvGrpSpPr>
              <p:cNvPr id="80927" name="Группа 6"/>
              <p:cNvGrpSpPr>
                <a:grpSpLocks/>
              </p:cNvGrpSpPr>
              <p:nvPr/>
            </p:nvGrpSpPr>
            <p:grpSpPr bwMode="auto">
              <a:xfrm>
                <a:off x="3564008" y="3717032"/>
                <a:ext cx="2160000" cy="2160000"/>
                <a:chOff x="3492000" y="2349000"/>
                <a:chExt cx="2160000" cy="2160000"/>
              </a:xfrm>
            </p:grpSpPr>
            <p:sp>
              <p:nvSpPr>
                <p:cNvPr id="4" name="Овальная выноска 3"/>
                <p:cNvSpPr/>
                <p:nvPr/>
              </p:nvSpPr>
              <p:spPr>
                <a:xfrm>
                  <a:off x="3492000" y="2349000"/>
                  <a:ext cx="2160000" cy="2160000"/>
                </a:xfrm>
                <a:prstGeom prst="wedgeEllipseCallout">
                  <a:avLst>
                    <a:gd name="adj1" fmla="val -10024"/>
                    <a:gd name="adj2" fmla="val 40345"/>
                  </a:avLst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400" b="1" dirty="0"/>
                </a:p>
              </p:txBody>
            </p:sp>
            <p:sp>
              <p:nvSpPr>
                <p:cNvPr id="5" name="Овальная выноска 4"/>
                <p:cNvSpPr/>
                <p:nvPr/>
              </p:nvSpPr>
              <p:spPr>
                <a:xfrm>
                  <a:off x="4032000" y="2889000"/>
                  <a:ext cx="1080000" cy="1080000"/>
                </a:xfrm>
                <a:prstGeom prst="wedgeEllipseCallout">
                  <a:avLst>
                    <a:gd name="adj1" fmla="val -10024"/>
                    <a:gd name="adj2" fmla="val 40345"/>
                  </a:avLst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2400" b="1" dirty="0"/>
                    <a:t>УАР</a:t>
                  </a:r>
                </a:p>
              </p:txBody>
            </p:sp>
          </p:grpSp>
          <p:sp>
            <p:nvSpPr>
              <p:cNvPr id="80928" name="TextBox 5"/>
              <p:cNvSpPr txBox="1">
                <a:spLocks noChangeArrowheads="1"/>
              </p:cNvSpPr>
              <p:nvPr/>
            </p:nvSpPr>
            <p:spPr bwMode="auto">
              <a:xfrm>
                <a:off x="4283968" y="3805320"/>
                <a:ext cx="72008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altLang="ru-RU" sz="2400" b="1">
                    <a:solidFill>
                      <a:schemeClr val="bg1"/>
                    </a:solidFill>
                  </a:rPr>
                  <a:t>ЗБР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057672" y="1694313"/>
              <a:ext cx="2592199" cy="183640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500" b="1" dirty="0"/>
                <a:t>«Зона ближайшего развития» (ЗБР)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ru-RU" sz="1500" b="1" dirty="0"/>
                <a:t>обозначает  то, что ребенок не может выполнить самостоятельно, но с чем он справляется с небольшой помощью</a:t>
              </a:r>
              <a:endParaRPr lang="ru-RU" sz="1500" dirty="0"/>
            </a:p>
          </p:txBody>
        </p:sp>
        <p:grpSp>
          <p:nvGrpSpPr>
            <p:cNvPr id="80904" name="Группа 21"/>
            <p:cNvGrpSpPr>
              <a:grpSpLocks/>
            </p:cNvGrpSpPr>
            <p:nvPr/>
          </p:nvGrpSpPr>
          <p:grpSpPr bwMode="auto">
            <a:xfrm>
              <a:off x="467544" y="1694314"/>
              <a:ext cx="2664296" cy="1836400"/>
              <a:chOff x="467544" y="1665861"/>
              <a:chExt cx="2664296" cy="1836400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466904" y="1665860"/>
                <a:ext cx="2665219" cy="1836402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12939" y="1735697"/>
                <a:ext cx="2592198" cy="16967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sz="1600" b="1" dirty="0">
                    <a:solidFill>
                      <a:schemeClr val="tx1"/>
                    </a:solidFill>
                    <a:cs typeface="Arial" pitchFamily="34" charset="0"/>
                  </a:rPr>
                  <a:t>«Уровень актуального развития» (УАР)</a:t>
                </a:r>
              </a:p>
              <a:p>
                <a:pPr algn="ctr">
                  <a:spcAft>
                    <a:spcPts val="1000"/>
                  </a:spcAft>
                  <a:defRPr/>
                </a:pPr>
                <a:r>
                  <a:rPr lang="ru-RU" sz="1600" b="1" dirty="0">
                    <a:solidFill>
                      <a:schemeClr val="tx1"/>
                    </a:solidFill>
                    <a:cs typeface="Arial" pitchFamily="34" charset="0"/>
                  </a:rPr>
                  <a:t>характеризуется тем, какие задания ребенок может выполнить вполне самостоятельно</a:t>
                </a:r>
                <a:endParaRPr lang="ru-RU" sz="16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0905" name="Группа 28"/>
            <p:cNvGrpSpPr>
              <a:grpSpLocks/>
            </p:cNvGrpSpPr>
            <p:nvPr/>
          </p:nvGrpSpPr>
          <p:grpSpPr bwMode="auto">
            <a:xfrm>
              <a:off x="447855" y="4705128"/>
              <a:ext cx="1872208" cy="1215584"/>
              <a:chOff x="365420" y="4267311"/>
              <a:chExt cx="1872208" cy="121558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65420" y="4267433"/>
                <a:ext cx="1871527" cy="33807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600" b="1" dirty="0" err="1"/>
                  <a:t>обученность</a:t>
                </a:r>
                <a:endParaRPr lang="ru-RU" sz="160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65420" y="4705503"/>
                <a:ext cx="1871527" cy="33807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600" b="1" dirty="0"/>
                  <a:t>воспитанность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65420" y="5145161"/>
                <a:ext cx="1871527" cy="33807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600" b="1" dirty="0"/>
                  <a:t>развитость</a:t>
                </a:r>
              </a:p>
            </p:txBody>
          </p:sp>
        </p:grpSp>
        <p:grpSp>
          <p:nvGrpSpPr>
            <p:cNvPr id="80906" name="Группа 27"/>
            <p:cNvGrpSpPr>
              <a:grpSpLocks/>
            </p:cNvGrpSpPr>
            <p:nvPr/>
          </p:nvGrpSpPr>
          <p:grpSpPr bwMode="auto">
            <a:xfrm>
              <a:off x="6777663" y="4761989"/>
              <a:ext cx="1872208" cy="1203081"/>
              <a:chOff x="6783477" y="4254402"/>
              <a:chExt cx="1872208" cy="120308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6784158" y="4254803"/>
                <a:ext cx="1871527" cy="338076"/>
              </a:xfrm>
              <a:prstGeom prst="rect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r">
                  <a:defRPr/>
                </a:pPr>
                <a:r>
                  <a:rPr lang="ru-RU" sz="1600" b="1" dirty="0"/>
                  <a:t>обучаемость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784158" y="4692873"/>
                <a:ext cx="1871527" cy="338076"/>
              </a:xfrm>
              <a:prstGeom prst="rect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r">
                  <a:defRPr/>
                </a:pPr>
                <a:r>
                  <a:rPr lang="ru-RU" sz="1600" b="1" dirty="0" err="1"/>
                  <a:t>воспитуемость</a:t>
                </a:r>
                <a:endParaRPr lang="ru-RU" sz="1600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784158" y="5119833"/>
                <a:ext cx="1871527" cy="338075"/>
              </a:xfrm>
              <a:prstGeom prst="rect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r">
                  <a:defRPr/>
                </a:pPr>
                <a:r>
                  <a:rPr lang="ru-RU" sz="1600" b="1" dirty="0" err="1"/>
                  <a:t>развиваемость</a:t>
                </a:r>
                <a:endParaRPr lang="ru-RU" sz="1600" b="1" dirty="0"/>
              </a:p>
            </p:txBody>
          </p:sp>
        </p:grpSp>
        <p:grpSp>
          <p:nvGrpSpPr>
            <p:cNvPr id="80907" name="Группа 36"/>
            <p:cNvGrpSpPr>
              <a:grpSpLocks/>
            </p:cNvGrpSpPr>
            <p:nvPr/>
          </p:nvGrpSpPr>
          <p:grpSpPr bwMode="auto">
            <a:xfrm>
              <a:off x="2308729" y="3502261"/>
              <a:ext cx="535079" cy="2286000"/>
              <a:chOff x="2308729" y="3502261"/>
              <a:chExt cx="535079" cy="2286000"/>
            </a:xfrm>
          </p:grpSpPr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2843219" y="3502145"/>
                <a:ext cx="0" cy="228558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/>
              <p:cNvCxnSpPr>
                <a:endCxn id="21" idx="3"/>
              </p:cNvCxnSpPr>
              <p:nvPr/>
            </p:nvCxnSpPr>
            <p:spPr>
              <a:xfrm flipH="1">
                <a:off x="2319382" y="4873495"/>
                <a:ext cx="523837" cy="0"/>
              </a:xfrm>
              <a:prstGeom prst="straightConnector1">
                <a:avLst/>
              </a:prstGeom>
              <a:ln w="38100"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 стрелкой 34"/>
              <p:cNvCxnSpPr/>
              <p:nvPr/>
            </p:nvCxnSpPr>
            <p:spPr>
              <a:xfrm flipH="1">
                <a:off x="2319382" y="5311565"/>
                <a:ext cx="523837" cy="0"/>
              </a:xfrm>
              <a:prstGeom prst="straightConnector1">
                <a:avLst/>
              </a:prstGeom>
              <a:ln w="38100"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 стрелкой 35"/>
              <p:cNvCxnSpPr/>
              <p:nvPr/>
            </p:nvCxnSpPr>
            <p:spPr>
              <a:xfrm flipH="1">
                <a:off x="2308270" y="5763920"/>
                <a:ext cx="523837" cy="0"/>
              </a:xfrm>
              <a:prstGeom prst="straightConnector1">
                <a:avLst/>
              </a:prstGeom>
              <a:ln w="38100"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908" name="Группа 37"/>
            <p:cNvGrpSpPr>
              <a:grpSpLocks/>
            </p:cNvGrpSpPr>
            <p:nvPr/>
          </p:nvGrpSpPr>
          <p:grpSpPr bwMode="auto">
            <a:xfrm flipH="1">
              <a:off x="6242584" y="3562128"/>
              <a:ext cx="535079" cy="2286000"/>
              <a:chOff x="2308729" y="3502261"/>
              <a:chExt cx="535079" cy="2286000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2844584" y="3502592"/>
                <a:ext cx="0" cy="228558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 стрелкой 39"/>
              <p:cNvCxnSpPr/>
              <p:nvPr/>
            </p:nvCxnSpPr>
            <p:spPr>
              <a:xfrm flipH="1">
                <a:off x="2319159" y="4873942"/>
                <a:ext cx="525425" cy="0"/>
              </a:xfrm>
              <a:prstGeom prst="straightConnector1">
                <a:avLst/>
              </a:prstGeom>
              <a:ln w="38100"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 стрелкой 40"/>
              <p:cNvCxnSpPr/>
              <p:nvPr/>
            </p:nvCxnSpPr>
            <p:spPr>
              <a:xfrm flipH="1">
                <a:off x="2319159" y="5312012"/>
                <a:ext cx="525425" cy="0"/>
              </a:xfrm>
              <a:prstGeom prst="straightConnector1">
                <a:avLst/>
              </a:prstGeom>
              <a:ln w="38100"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/>
              <p:nvPr/>
            </p:nvCxnSpPr>
            <p:spPr>
              <a:xfrm flipH="1">
                <a:off x="2308048" y="5764367"/>
                <a:ext cx="525424" cy="0"/>
              </a:xfrm>
              <a:prstGeom prst="straightConnector1">
                <a:avLst/>
              </a:prstGeom>
              <a:ln w="38100"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Прямая соединительная линия 43"/>
            <p:cNvCxnSpPr>
              <a:stCxn id="19" idx="3"/>
            </p:cNvCxnSpPr>
            <p:nvPr/>
          </p:nvCxnSpPr>
          <p:spPr>
            <a:xfrm>
              <a:off x="3132123" y="2611720"/>
              <a:ext cx="1368325" cy="21221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>
              <a:stCxn id="16" idx="1"/>
            </p:cNvCxnSpPr>
            <p:nvPr/>
          </p:nvCxnSpPr>
          <p:spPr>
            <a:xfrm flipH="1">
              <a:off x="5003648" y="2611720"/>
              <a:ext cx="1007990" cy="1609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условия успешного</a:t>
            </a:r>
            <a:b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полноценного интеллектуального развития детей дошкольного возраста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1923" name="Group 8"/>
          <p:cNvGrpSpPr>
            <a:grpSpLocks/>
          </p:cNvGrpSpPr>
          <p:nvPr/>
        </p:nvGrpSpPr>
        <p:grpSpPr bwMode="auto">
          <a:xfrm>
            <a:off x="395288" y="3716338"/>
            <a:ext cx="8353425" cy="2449512"/>
            <a:chOff x="567" y="4237"/>
            <a:chExt cx="13156" cy="3856"/>
          </a:xfrm>
        </p:grpSpPr>
        <p:sp>
          <p:nvSpPr>
            <p:cNvPr id="9225" name="Text Box 9" descr="Букет"/>
            <p:cNvSpPr txBox="1">
              <a:spLocks noChangeArrowheads="1"/>
            </p:cNvSpPr>
            <p:nvPr/>
          </p:nvSpPr>
          <p:spPr bwMode="auto">
            <a:xfrm>
              <a:off x="567" y="4237"/>
              <a:ext cx="13156" cy="38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charset="0"/>
              </a:endParaRPr>
            </a:p>
          </p:txBody>
        </p:sp>
        <p:grpSp>
          <p:nvGrpSpPr>
            <p:cNvPr id="81933" name="Group 10"/>
            <p:cNvGrpSpPr>
              <a:grpSpLocks/>
            </p:cNvGrpSpPr>
            <p:nvPr/>
          </p:nvGrpSpPr>
          <p:grpSpPr bwMode="auto">
            <a:xfrm>
              <a:off x="680" y="4351"/>
              <a:ext cx="12929" cy="3604"/>
              <a:chOff x="680" y="4351"/>
              <a:chExt cx="12929" cy="3604"/>
            </a:xfrm>
          </p:grpSpPr>
          <p:sp>
            <p:nvSpPr>
              <p:cNvPr id="9232" name="Text Box 16"/>
              <p:cNvSpPr txBox="1">
                <a:spLocks noChangeArrowheads="1"/>
              </p:cNvSpPr>
              <p:nvPr/>
            </p:nvSpPr>
            <p:spPr bwMode="auto">
              <a:xfrm>
                <a:off x="720" y="4352"/>
                <a:ext cx="5103" cy="26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Организация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речевого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общения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детей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, обеспечивающая </a:t>
                </a:r>
                <a:r>
                  <a:rPr lang="ru-RU" sz="1600" dirty="0" err="1">
                    <a:latin typeface="Arial" pitchFamily="34" charset="0"/>
                    <a:cs typeface="Arial" charset="0"/>
                  </a:rPr>
                  <a:t>самостоя-тельное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использование слов, обозначающих математические понятия, явления окружающей действительности</a:t>
                </a:r>
              </a:p>
            </p:txBody>
          </p:sp>
          <p:sp>
            <p:nvSpPr>
              <p:cNvPr id="9230" name="Text Box 14"/>
              <p:cNvSpPr txBox="1">
                <a:spLocks noChangeArrowheads="1"/>
              </p:cNvSpPr>
              <p:nvPr/>
            </p:nvSpPr>
            <p:spPr bwMode="auto">
              <a:xfrm>
                <a:off x="6577" y="4352"/>
                <a:ext cx="7031" cy="26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Организация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обучения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детей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, предполагающая использование детьми</a:t>
                </a:r>
              </a:p>
              <a:p>
                <a:pPr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i="1" dirty="0">
                    <a:latin typeface="Arial" pitchFamily="34" charset="0"/>
                    <a:cs typeface="Arial" charset="0"/>
                  </a:rPr>
                  <a:t>совместных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i="1" dirty="0">
                    <a:latin typeface="Arial" pitchFamily="34" charset="0"/>
                    <a:cs typeface="Arial" charset="0"/>
                  </a:rPr>
                  <a:t>действий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в освоении различных понятий. Для этого на занятиях дети организуются в </a:t>
                </a:r>
                <a:r>
                  <a:rPr lang="ru-RU" sz="1600" dirty="0" err="1">
                    <a:latin typeface="Arial" pitchFamily="34" charset="0"/>
                    <a:cs typeface="Arial" charset="0"/>
                  </a:rPr>
                  <a:t>микрогруппы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по 3-4 человека. Такая организация </a:t>
                </a:r>
              </a:p>
              <a:p>
                <a:pPr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dirty="0">
                    <a:latin typeface="Arial" pitchFamily="34" charset="0"/>
                    <a:cs typeface="Arial" charset="0"/>
                  </a:rPr>
                  <a:t>провоцирует</a:t>
                </a:r>
                <a:r>
                  <a:rPr lang="ru-RU" sz="1600" b="1" i="1" dirty="0">
                    <a:latin typeface="Arial" pitchFamily="34" charset="0"/>
                    <a:cs typeface="Arial" charset="0"/>
                  </a:rPr>
                  <a:t> активное речевое общение детей со сверстниками</a:t>
                </a:r>
                <a:endParaRPr lang="ru-RU" sz="1600" dirty="0"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9231" name="Text Box 15"/>
              <p:cNvSpPr txBox="1">
                <a:spLocks noChangeArrowheads="1"/>
              </p:cNvSpPr>
              <p:nvPr/>
            </p:nvSpPr>
            <p:spPr bwMode="auto">
              <a:xfrm>
                <a:off x="680" y="7073"/>
                <a:ext cx="12928" cy="88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Организация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разнообразных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форм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взаимодействия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:</a:t>
                </a:r>
                <a:br>
                  <a:rPr lang="ru-RU" sz="1600" dirty="0">
                    <a:latin typeface="Arial" pitchFamily="34" charset="0"/>
                    <a:cs typeface="Arial" charset="0"/>
                  </a:rPr>
                </a:br>
                <a:r>
                  <a:rPr lang="ru-RU" sz="1600" dirty="0">
                    <a:latin typeface="Arial" pitchFamily="34" charset="0"/>
                    <a:cs typeface="Arial" charset="0"/>
                  </a:rPr>
                  <a:t>“педагог - дети”, “</a:t>
                </a:r>
                <a:r>
                  <a:rPr lang="ru-RU" sz="1600" dirty="0" err="1">
                    <a:latin typeface="Arial" pitchFamily="34" charset="0"/>
                    <a:cs typeface="Arial" charset="0"/>
                  </a:rPr>
                  <a:t>дети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- </a:t>
                </a:r>
                <a:r>
                  <a:rPr lang="ru-RU" sz="1600" dirty="0" err="1">
                    <a:latin typeface="Arial" pitchFamily="34" charset="0"/>
                    <a:cs typeface="Arial" charset="0"/>
                  </a:rPr>
                  <a:t>дети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”</a:t>
                </a:r>
              </a:p>
            </p:txBody>
          </p:sp>
          <p:sp>
            <p:nvSpPr>
              <p:cNvPr id="81937" name="Line 13"/>
              <p:cNvSpPr>
                <a:spLocks noChangeShapeType="1"/>
              </p:cNvSpPr>
              <p:nvPr/>
            </p:nvSpPr>
            <p:spPr bwMode="auto">
              <a:xfrm>
                <a:off x="1474" y="6619"/>
                <a:ext cx="0" cy="7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8" name="Line 13"/>
              <p:cNvSpPr>
                <a:spLocks noChangeShapeType="1"/>
              </p:cNvSpPr>
              <p:nvPr/>
            </p:nvSpPr>
            <p:spPr bwMode="auto">
              <a:xfrm>
                <a:off x="12815" y="6619"/>
                <a:ext cx="0" cy="7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9" name="Line 13"/>
              <p:cNvSpPr>
                <a:spLocks noChangeShapeType="1"/>
              </p:cNvSpPr>
              <p:nvPr/>
            </p:nvSpPr>
            <p:spPr bwMode="auto">
              <a:xfrm>
                <a:off x="5812" y="5699"/>
                <a:ext cx="766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1924" name="AutoShape 17"/>
          <p:cNvSpPr>
            <a:spLocks noChangeArrowheads="1"/>
          </p:cNvSpPr>
          <p:nvPr/>
        </p:nvSpPr>
        <p:spPr bwMode="auto">
          <a:xfrm>
            <a:off x="8435975" y="2852738"/>
            <a:ext cx="457200" cy="1463675"/>
          </a:xfrm>
          <a:prstGeom prst="curvedLeftArrow">
            <a:avLst>
              <a:gd name="adj1" fmla="val 33629"/>
              <a:gd name="adj2" fmla="val 108655"/>
              <a:gd name="adj3" fmla="val 40278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grpSp>
        <p:nvGrpSpPr>
          <p:cNvPr id="81925" name="Group 2"/>
          <p:cNvGrpSpPr>
            <a:grpSpLocks/>
          </p:cNvGrpSpPr>
          <p:nvPr/>
        </p:nvGrpSpPr>
        <p:grpSpPr bwMode="auto">
          <a:xfrm>
            <a:off x="417513" y="1524000"/>
            <a:ext cx="8258175" cy="1833563"/>
            <a:chOff x="432" y="2160"/>
            <a:chExt cx="13005" cy="2888"/>
          </a:xfrm>
        </p:grpSpPr>
        <p:grpSp>
          <p:nvGrpSpPr>
            <p:cNvPr id="81927" name="Group 3"/>
            <p:cNvGrpSpPr>
              <a:grpSpLocks/>
            </p:cNvGrpSpPr>
            <p:nvPr/>
          </p:nvGrpSpPr>
          <p:grpSpPr bwMode="auto">
            <a:xfrm>
              <a:off x="432" y="2160"/>
              <a:ext cx="13005" cy="2888"/>
              <a:chOff x="432" y="2160"/>
              <a:chExt cx="13005" cy="2888"/>
            </a:xfrm>
          </p:grpSpPr>
          <p:sp>
            <p:nvSpPr>
              <p:cNvPr id="9220" name="Text Box 4" descr="Белый мрамор"/>
              <p:cNvSpPr txBox="1">
                <a:spLocks noChangeArrowheads="1"/>
              </p:cNvSpPr>
              <p:nvPr/>
            </p:nvSpPr>
            <p:spPr bwMode="auto">
              <a:xfrm>
                <a:off x="432" y="2160"/>
                <a:ext cx="13005" cy="2888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81930" name="Text Box 5"/>
              <p:cNvSpPr txBox="1">
                <a:spLocks noChangeArrowheads="1"/>
              </p:cNvSpPr>
              <p:nvPr/>
            </p:nvSpPr>
            <p:spPr bwMode="auto">
              <a:xfrm>
                <a:off x="510" y="2325"/>
                <a:ext cx="6124" cy="26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b="1" u="sng">
                    <a:latin typeface="Arial" pitchFamily="34" charset="0"/>
                  </a:rPr>
                  <a:t>Обеспечение</a:t>
                </a:r>
                <a:r>
                  <a:rPr lang="ru-RU" altLang="ru-RU" sz="1600">
                    <a:latin typeface="Arial" pitchFamily="34" charset="0"/>
                  </a:rPr>
                  <a:t> </a:t>
                </a:r>
                <a:r>
                  <a:rPr lang="ru-RU" altLang="ru-RU" sz="1600" b="1" u="sng">
                    <a:latin typeface="Arial" pitchFamily="34" charset="0"/>
                  </a:rPr>
                  <a:t>использования</a:t>
                </a:r>
                <a:r>
                  <a:rPr lang="ru-RU" altLang="ru-RU" sz="1600">
                    <a:latin typeface="Arial" pitchFamily="34" charset="0"/>
                  </a:rPr>
                  <a:t> собственных, в том числе “ручных”, </a:t>
                </a:r>
                <a:r>
                  <a:rPr lang="ru-RU" altLang="ru-RU" sz="1600" b="1" u="sng">
                    <a:latin typeface="Arial" pitchFamily="34" charset="0"/>
                  </a:rPr>
                  <a:t>действий</a:t>
                </a:r>
                <a:r>
                  <a:rPr lang="ru-RU" altLang="ru-RU" sz="1600">
                    <a:latin typeface="Arial" pitchFamily="34" charset="0"/>
                  </a:rPr>
                  <a:t> в познании различных количественных групп, дающих возможность накопления чувственного опыта предметно-количественного содержания</a:t>
                </a:r>
              </a:p>
            </p:txBody>
          </p:sp>
          <p:sp>
            <p:nvSpPr>
              <p:cNvPr id="81931" name="Text Box 6"/>
              <p:cNvSpPr txBox="1">
                <a:spLocks noChangeArrowheads="1"/>
              </p:cNvSpPr>
              <p:nvPr/>
            </p:nvSpPr>
            <p:spPr bwMode="auto">
              <a:xfrm>
                <a:off x="7540" y="2325"/>
                <a:ext cx="5783" cy="26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b="1" u="sng">
                    <a:latin typeface="Arial" pitchFamily="34" charset="0"/>
                  </a:rPr>
                  <a:t>Использование</a:t>
                </a:r>
                <a:r>
                  <a:rPr lang="ru-RU" altLang="ru-RU" sz="1600">
                    <a:latin typeface="Arial" pitchFamily="34" charset="0"/>
                  </a:rPr>
                  <a:t> </a:t>
                </a:r>
                <a:r>
                  <a:rPr lang="ru-RU" altLang="ru-RU" sz="1600" b="1" u="sng">
                    <a:latin typeface="Arial" pitchFamily="34" charset="0"/>
                  </a:rPr>
                  <a:t>разнообразного</a:t>
                </a:r>
                <a:r>
                  <a:rPr lang="ru-RU" altLang="ru-RU" sz="1600">
                    <a:latin typeface="Arial" pitchFamily="34" charset="0"/>
                  </a:rPr>
                  <a:t> </a:t>
                </a:r>
                <a:r>
                  <a:rPr lang="ru-RU" altLang="ru-RU" sz="1600" b="1" u="sng">
                    <a:latin typeface="Arial" pitchFamily="34" charset="0"/>
                  </a:rPr>
                  <a:t>дидактического</a:t>
                </a:r>
                <a:endParaRPr lang="ru-RU" altLang="ru-RU" sz="1600">
                  <a:latin typeface="Arial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b="1" u="sng">
                    <a:latin typeface="Arial" pitchFamily="34" charset="0"/>
                  </a:rPr>
                  <a:t>наглядного</a:t>
                </a:r>
                <a:r>
                  <a:rPr lang="ru-RU" altLang="ru-RU" sz="1600">
                    <a:latin typeface="Arial" pitchFamily="34" charset="0"/>
                  </a:rPr>
                  <a:t> </a:t>
                </a:r>
                <a:r>
                  <a:rPr lang="ru-RU" altLang="ru-RU" sz="1600" b="1" u="sng">
                    <a:latin typeface="Arial" pitchFamily="34" charset="0"/>
                  </a:rPr>
                  <a:t>материала</a:t>
                </a:r>
                <a:r>
                  <a:rPr lang="ru-RU" altLang="ru-RU" sz="1600">
                    <a:latin typeface="Arial" pitchFamily="34" charset="0"/>
                  </a:rPr>
                  <a:t>,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>
                    <a:latin typeface="Arial" pitchFamily="34" charset="0"/>
                  </a:rPr>
                  <a:t>способствующего выполнению каждым ребенком действий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>
                    <a:latin typeface="Arial" pitchFamily="34" charset="0"/>
                  </a:rPr>
                  <a:t>с различными предметами, величинами</a:t>
                </a:r>
              </a:p>
            </p:txBody>
          </p:sp>
        </p:grpSp>
        <p:sp>
          <p:nvSpPr>
            <p:cNvPr id="81928" name="Line 7"/>
            <p:cNvSpPr>
              <a:spLocks noChangeShapeType="1"/>
            </p:cNvSpPr>
            <p:nvPr/>
          </p:nvSpPr>
          <p:spPr bwMode="auto">
            <a:xfrm>
              <a:off x="6633" y="3687"/>
              <a:ext cx="8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08670-4843-4699-AB42-8EC921345753}" type="slidenum">
              <a:rPr lang="ru-RU" smtClean="0"/>
              <a:pPr>
                <a:defRPr/>
              </a:pPr>
              <a:t>78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условия успешного</a:t>
            </a:r>
            <a:b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полноценного интеллектуального развития детей дошкольного возраста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2947" name="Group 2"/>
          <p:cNvGrpSpPr>
            <a:grpSpLocks/>
          </p:cNvGrpSpPr>
          <p:nvPr/>
        </p:nvGrpSpPr>
        <p:grpSpPr bwMode="auto">
          <a:xfrm>
            <a:off x="400050" y="3068638"/>
            <a:ext cx="8348663" cy="3095625"/>
            <a:chOff x="432" y="7920"/>
            <a:chExt cx="13149" cy="4875"/>
          </a:xfrm>
        </p:grpSpPr>
        <p:sp>
          <p:nvSpPr>
            <p:cNvPr id="10243" name="Text Box 3" descr="Почтовая бумага"/>
            <p:cNvSpPr txBox="1">
              <a:spLocks noChangeArrowheads="1"/>
            </p:cNvSpPr>
            <p:nvPr/>
          </p:nvSpPr>
          <p:spPr bwMode="auto">
            <a:xfrm>
              <a:off x="432" y="7920"/>
              <a:ext cx="13149" cy="4875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charset="0"/>
              </a:endParaRPr>
            </a:p>
          </p:txBody>
        </p:sp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5983" y="8032"/>
              <a:ext cx="4536" cy="4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+mn-lt"/>
                  <a:cs typeface="Arial" charset="0"/>
                </a:rPr>
                <a:t>Психологическая перестройка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  <a:cs typeface="Arial" charset="0"/>
                </a:rPr>
                <a:t>позиции педагога на </a:t>
              </a:r>
              <a:r>
                <a:rPr lang="ru-RU" sz="1600" b="1" u="sng" dirty="0">
                  <a:latin typeface="+mn-lt"/>
                  <a:cs typeface="Arial" charset="0"/>
                </a:rPr>
                <a:t>личностно</a:t>
              </a:r>
              <a:r>
                <a:rPr lang="ru-RU" sz="1600" dirty="0">
                  <a:latin typeface="+mn-lt"/>
                  <a:cs typeface="Arial" charset="0"/>
                </a:rPr>
                <a:t>-</a:t>
              </a:r>
              <a:r>
                <a:rPr lang="ru-RU" sz="1600" b="1" u="sng" dirty="0">
                  <a:latin typeface="+mn-lt"/>
                  <a:cs typeface="Arial" charset="0"/>
                </a:rPr>
                <a:t>ориентированное</a:t>
              </a:r>
              <a:r>
                <a:rPr lang="ru-RU" sz="1600" dirty="0">
                  <a:latin typeface="+mn-lt"/>
                  <a:cs typeface="Arial" charset="0"/>
                </a:rPr>
                <a:t> </a:t>
              </a:r>
              <a:r>
                <a:rPr lang="ru-RU" sz="1600" b="1" u="sng" dirty="0">
                  <a:latin typeface="+mn-lt"/>
                  <a:cs typeface="Arial" charset="0"/>
                </a:rPr>
                <a:t>взаимодействие</a:t>
              </a:r>
              <a:r>
                <a:rPr lang="ru-RU" sz="1600" dirty="0">
                  <a:latin typeface="+mn-lt"/>
                  <a:cs typeface="Arial" charset="0"/>
                </a:rPr>
                <a:t> с ребенком</a:t>
              </a:r>
              <a:br>
                <a:rPr lang="ru-RU" sz="1600" dirty="0">
                  <a:latin typeface="+mn-lt"/>
                  <a:cs typeface="Arial" charset="0"/>
                </a:rPr>
              </a:br>
              <a:r>
                <a:rPr lang="ru-RU" sz="1600" dirty="0">
                  <a:latin typeface="+mn-lt"/>
                  <a:cs typeface="Arial" charset="0"/>
                </a:rPr>
                <a:t>в процессе обучения,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  <a:cs typeface="Arial" charset="0"/>
                </a:rPr>
                <a:t>содержанием которого является </a:t>
              </a:r>
              <a:r>
                <a:rPr lang="ru-RU" sz="1600" b="1" i="1" dirty="0">
                  <a:latin typeface="+mn-lt"/>
                  <a:cs typeface="Arial" charset="0"/>
                </a:rPr>
                <a:t>формирование у детей средств и способов приобретения знаний</a:t>
              </a:r>
              <a:br>
                <a:rPr lang="ru-RU" sz="1600" b="1" i="1" dirty="0">
                  <a:latin typeface="+mn-lt"/>
                  <a:cs typeface="Arial" charset="0"/>
                </a:rPr>
              </a:br>
              <a:r>
                <a:rPr lang="ru-RU" sz="1600" dirty="0">
                  <a:latin typeface="+mn-lt"/>
                  <a:cs typeface="Arial" charset="0"/>
                </a:rPr>
                <a:t>в ходе специально организованной самостоятельной деятельности</a:t>
              </a:r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577" y="8032"/>
              <a:ext cx="5293" cy="4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u="sng" dirty="0">
                  <a:latin typeface="+mn-lt"/>
                  <a:cs typeface="Arial" charset="0"/>
                </a:rPr>
                <a:t>Позиция</a:t>
              </a:r>
              <a:r>
                <a:rPr lang="ru-RU" sz="1600" dirty="0">
                  <a:latin typeface="+mn-lt"/>
                  <a:cs typeface="Arial" charset="0"/>
                </a:rPr>
                <a:t> </a:t>
              </a:r>
              <a:r>
                <a:rPr lang="ru-RU" sz="1600" b="1" u="sng" dirty="0">
                  <a:latin typeface="+mn-lt"/>
                  <a:cs typeface="Arial" charset="0"/>
                </a:rPr>
                <a:t>педагога</a:t>
              </a:r>
              <a:r>
                <a:rPr lang="ru-RU" sz="1600" dirty="0">
                  <a:latin typeface="+mn-lt"/>
                  <a:cs typeface="Arial" charset="0"/>
                </a:rPr>
                <a:t> </a:t>
              </a:r>
              <a:br>
                <a:rPr lang="ru-RU" sz="1600" dirty="0">
                  <a:latin typeface="+mn-lt"/>
                  <a:cs typeface="Arial" charset="0"/>
                </a:rPr>
              </a:br>
              <a:r>
                <a:rPr lang="ru-RU" sz="1600" dirty="0">
                  <a:latin typeface="+mn-lt"/>
                  <a:cs typeface="Arial" charset="0"/>
                </a:rPr>
                <a:t>при организации жизни детей в детском саду, дающая возможность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  <a:cs typeface="Arial" charset="0"/>
                </a:rPr>
                <a:t>самостоятельного накопления </a:t>
              </a:r>
              <a:r>
                <a:rPr lang="ru-RU" sz="1600" dirty="0" err="1">
                  <a:latin typeface="+mn-lt"/>
                  <a:cs typeface="Arial" charset="0"/>
                </a:rPr>
                <a:t>чув-ственного</a:t>
              </a:r>
              <a:r>
                <a:rPr lang="ru-RU" sz="1600" dirty="0">
                  <a:latin typeface="+mn-lt"/>
                  <a:cs typeface="Arial" charset="0"/>
                </a:rPr>
                <a:t> опыта и его осмысления. Основная роль воспитателя -</a:t>
              </a:r>
              <a:r>
                <a:rPr lang="ru-RU" sz="1600" b="1" i="1" dirty="0">
                  <a:latin typeface="+mn-lt"/>
                  <a:cs typeface="Arial" charset="0"/>
                </a:rPr>
                <a:t>организация ситуаций для </a:t>
              </a:r>
              <a:r>
                <a:rPr lang="ru-RU" sz="1600" b="1" i="1" dirty="0" err="1">
                  <a:latin typeface="+mn-lt"/>
                  <a:cs typeface="Arial" charset="0"/>
                </a:rPr>
                <a:t>позна-ния</a:t>
              </a:r>
              <a:r>
                <a:rPr lang="ru-RU" sz="1600" b="1" i="1" dirty="0">
                  <a:latin typeface="+mn-lt"/>
                  <a:cs typeface="Arial" charset="0"/>
                </a:rPr>
                <a:t> детьми отношений между предметами</a:t>
              </a:r>
              <a:r>
                <a:rPr lang="ru-RU" sz="1600" dirty="0">
                  <a:latin typeface="+mn-lt"/>
                  <a:cs typeface="Arial" charset="0"/>
                </a:rPr>
                <a:t>, когда ребенок сохраняет в процессе обучения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i="1" dirty="0">
                  <a:latin typeface="+mn-lt"/>
                  <a:cs typeface="Arial" charset="0"/>
                </a:rPr>
                <a:t>чувство комфортности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i="1" dirty="0">
                  <a:latin typeface="+mn-lt"/>
                  <a:cs typeface="Arial" charset="0"/>
                </a:rPr>
                <a:t>и уверенности в собственных силах</a:t>
              </a:r>
              <a:endParaRPr lang="ru-RU" sz="1600" dirty="0">
                <a:latin typeface="+mn-lt"/>
                <a:cs typeface="Arial" charset="0"/>
              </a:endParaRPr>
            </a:p>
          </p:txBody>
        </p: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10633" y="8032"/>
              <a:ext cx="2833" cy="4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u="sng" dirty="0">
                  <a:latin typeface="+mn-lt"/>
                  <a:cs typeface="Arial" charset="0"/>
                </a:rPr>
                <a:t>Фиксация</a:t>
              </a:r>
              <a:r>
                <a:rPr lang="ru-RU" sz="1600" dirty="0">
                  <a:latin typeface="+mn-lt"/>
                  <a:cs typeface="Arial" charset="0"/>
                </a:rPr>
                <a:t> </a:t>
              </a:r>
              <a:r>
                <a:rPr lang="ru-RU" sz="1600" b="1" u="sng" dirty="0">
                  <a:latin typeface="+mn-lt"/>
                  <a:cs typeface="Arial" charset="0"/>
                </a:rPr>
                <a:t>успеха</a:t>
              </a:r>
              <a:r>
                <a:rPr lang="ru-RU" sz="1600" dirty="0">
                  <a:latin typeface="+mn-lt"/>
                  <a:cs typeface="Arial" charset="0"/>
                </a:rPr>
                <a:t>,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  <a:cs typeface="Arial" charset="0"/>
                </a:rPr>
                <a:t>достигнутого ребенком,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  <a:cs typeface="Arial" charset="0"/>
                </a:rPr>
                <a:t>его аргументация создает </a:t>
              </a:r>
              <a:r>
                <a:rPr lang="ru-RU" sz="1600" dirty="0" err="1">
                  <a:latin typeface="+mn-lt"/>
                  <a:cs typeface="Arial" charset="0"/>
                </a:rPr>
                <a:t>положи-тельный</a:t>
              </a:r>
              <a:r>
                <a:rPr lang="ru-RU" sz="1600" dirty="0">
                  <a:latin typeface="+mn-lt"/>
                  <a:cs typeface="Arial" charset="0"/>
                </a:rPr>
                <a:t> </a:t>
              </a:r>
              <a:r>
                <a:rPr lang="ru-RU" sz="1600" dirty="0" err="1">
                  <a:latin typeface="+mn-lt"/>
                  <a:cs typeface="Arial" charset="0"/>
                </a:rPr>
                <a:t>эмоцио-нальный</a:t>
              </a:r>
              <a:r>
                <a:rPr lang="ru-RU" sz="1600" dirty="0">
                  <a:latin typeface="+mn-lt"/>
                  <a:cs typeface="Arial" charset="0"/>
                </a:rPr>
                <a:t> фон для проведения обучения, способствует возникновению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+mn-lt"/>
                  <a:cs typeface="Arial" charset="0"/>
                </a:rPr>
                <a:t>познавательного интереса</a:t>
              </a:r>
            </a:p>
          </p:txBody>
        </p:sp>
      </p:grpSp>
      <p:grpSp>
        <p:nvGrpSpPr>
          <p:cNvPr id="82948" name="Группа 18"/>
          <p:cNvGrpSpPr>
            <a:grpSpLocks/>
          </p:cNvGrpSpPr>
          <p:nvPr/>
        </p:nvGrpSpPr>
        <p:grpSpPr bwMode="auto">
          <a:xfrm>
            <a:off x="200025" y="1412875"/>
            <a:ext cx="4443413" cy="2182813"/>
            <a:chOff x="200025" y="1412776"/>
            <a:chExt cx="4443983" cy="2182168"/>
          </a:xfrm>
        </p:grpSpPr>
        <p:sp>
          <p:nvSpPr>
            <p:cNvPr id="82959" name="AutoShape 8"/>
            <p:cNvSpPr>
              <a:spLocks noChangeArrowheads="1"/>
            </p:cNvSpPr>
            <p:nvPr/>
          </p:nvSpPr>
          <p:spPr bwMode="auto">
            <a:xfrm>
              <a:off x="4355976" y="1412776"/>
              <a:ext cx="288032" cy="1728192"/>
            </a:xfrm>
            <a:prstGeom prst="downArrow">
              <a:avLst>
                <a:gd name="adj1" fmla="val 50000"/>
                <a:gd name="adj2" fmla="val 71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82960" name="AutoShape 7"/>
            <p:cNvSpPr>
              <a:spLocks noChangeArrowheads="1"/>
            </p:cNvSpPr>
            <p:nvPr/>
          </p:nvSpPr>
          <p:spPr bwMode="auto">
            <a:xfrm flipH="1">
              <a:off x="200025" y="2132856"/>
              <a:ext cx="457200" cy="1462088"/>
            </a:xfrm>
            <a:prstGeom prst="curvedLeftArrow">
              <a:avLst>
                <a:gd name="adj1" fmla="val 33593"/>
                <a:gd name="adj2" fmla="val 108537"/>
                <a:gd name="adj3" fmla="val 40278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</p:grpSp>
      <p:grpSp>
        <p:nvGrpSpPr>
          <p:cNvPr id="82949" name="Group 8"/>
          <p:cNvGrpSpPr>
            <a:grpSpLocks/>
          </p:cNvGrpSpPr>
          <p:nvPr/>
        </p:nvGrpSpPr>
        <p:grpSpPr bwMode="auto">
          <a:xfrm>
            <a:off x="395288" y="1557338"/>
            <a:ext cx="8353425" cy="1295400"/>
            <a:chOff x="567" y="4237"/>
            <a:chExt cx="13156" cy="2041"/>
          </a:xfrm>
        </p:grpSpPr>
        <p:sp>
          <p:nvSpPr>
            <p:cNvPr id="4" name="Text Box 9" descr="Букет"/>
            <p:cNvSpPr txBox="1">
              <a:spLocks noChangeArrowheads="1"/>
            </p:cNvSpPr>
            <p:nvPr/>
          </p:nvSpPr>
          <p:spPr bwMode="auto">
            <a:xfrm>
              <a:off x="567" y="4237"/>
              <a:ext cx="13156" cy="2041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charset="0"/>
              </a:endParaRPr>
            </a:p>
          </p:txBody>
        </p:sp>
        <p:grpSp>
          <p:nvGrpSpPr>
            <p:cNvPr id="82952" name="Group 10"/>
            <p:cNvGrpSpPr>
              <a:grpSpLocks/>
            </p:cNvGrpSpPr>
            <p:nvPr/>
          </p:nvGrpSpPr>
          <p:grpSpPr bwMode="auto">
            <a:xfrm>
              <a:off x="680" y="4351"/>
              <a:ext cx="12929" cy="1701"/>
              <a:chOff x="680" y="4351"/>
              <a:chExt cx="12929" cy="1701"/>
            </a:xfrm>
          </p:grpSpPr>
          <p:sp>
            <p:nvSpPr>
              <p:cNvPr id="6" name="Text Box 16"/>
              <p:cNvSpPr txBox="1">
                <a:spLocks noChangeArrowheads="1"/>
              </p:cNvSpPr>
              <p:nvPr/>
            </p:nvSpPr>
            <p:spPr bwMode="auto">
              <a:xfrm>
                <a:off x="720" y="4352"/>
                <a:ext cx="5103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Организация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речевого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общения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детей</a:t>
                </a:r>
                <a:endParaRPr lang="ru-RU" sz="1600" dirty="0"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7" name="Text Box 14"/>
              <p:cNvSpPr txBox="1">
                <a:spLocks noChangeArrowheads="1"/>
              </p:cNvSpPr>
              <p:nvPr/>
            </p:nvSpPr>
            <p:spPr bwMode="auto">
              <a:xfrm>
                <a:off x="6577" y="4352"/>
                <a:ext cx="7031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Организация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обучения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детей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</a:p>
            </p:txBody>
          </p:sp>
          <p:sp>
            <p:nvSpPr>
              <p:cNvPr id="8" name="Text Box 15"/>
              <p:cNvSpPr txBox="1">
                <a:spLocks noChangeArrowheads="1"/>
              </p:cNvSpPr>
              <p:nvPr/>
            </p:nvSpPr>
            <p:spPr bwMode="auto">
              <a:xfrm>
                <a:off x="680" y="5485"/>
                <a:ext cx="12928" cy="56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Организация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разнообразных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форм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взаимодействия</a:t>
                </a:r>
                <a:endParaRPr lang="ru-RU" sz="1600" dirty="0"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82956" name="Line 13"/>
              <p:cNvSpPr>
                <a:spLocks noChangeShapeType="1"/>
              </p:cNvSpPr>
              <p:nvPr/>
            </p:nvSpPr>
            <p:spPr bwMode="auto">
              <a:xfrm>
                <a:off x="1474" y="5031"/>
                <a:ext cx="0" cy="7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57" name="Line 13"/>
              <p:cNvSpPr>
                <a:spLocks noChangeShapeType="1"/>
              </p:cNvSpPr>
              <p:nvPr/>
            </p:nvSpPr>
            <p:spPr bwMode="auto">
              <a:xfrm>
                <a:off x="12815" y="5031"/>
                <a:ext cx="0" cy="7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58" name="Line 13"/>
              <p:cNvSpPr>
                <a:spLocks noChangeShapeType="1"/>
              </p:cNvSpPr>
              <p:nvPr/>
            </p:nvSpPr>
            <p:spPr bwMode="auto">
              <a:xfrm>
                <a:off x="5784" y="4917"/>
                <a:ext cx="766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04AFC-4C2D-44D8-8630-6025B599602B}" type="slidenum">
              <a:rPr lang="ru-RU" smtClean="0"/>
              <a:pPr>
                <a:defRPr/>
              </a:pPr>
              <a:t>79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FF0000"/>
                </a:solidFill>
              </a:rPr>
              <a:t>Обязательная часть основной общеобразовательной программы дошкольного образования</a:t>
            </a:r>
            <a:endParaRPr lang="ru-RU" altLang="ru-RU" sz="3200" smtClean="0">
              <a:solidFill>
                <a:srgbClr val="FF0000"/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cs typeface="Times New Roman" pitchFamily="18" charset="0"/>
              </a:rPr>
              <a:t>Предполагает </a:t>
            </a:r>
            <a:r>
              <a:rPr lang="ru-RU" sz="2800" b="1" dirty="0">
                <a:cs typeface="Times New Roman" pitchFamily="18" charset="0"/>
              </a:rPr>
              <a:t>комплексность подхода, обеспечивая развитие детей во всех пяти взаимодополняющих образовательных </a:t>
            </a:r>
            <a:r>
              <a:rPr lang="ru-RU" sz="2800" b="1" dirty="0" smtClean="0">
                <a:cs typeface="Times New Roman" pitchFamily="18" charset="0"/>
              </a:rPr>
              <a:t>областях: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err="1">
                <a:cs typeface="Times New Roman" pitchFamily="18" charset="0"/>
              </a:rPr>
              <a:t>социально‑коммуникативное</a:t>
            </a:r>
            <a:r>
              <a:rPr lang="ru-RU" sz="2800" b="1" dirty="0">
                <a:cs typeface="Times New Roman" pitchFamily="18" charset="0"/>
              </a:rPr>
              <a:t> </a:t>
            </a:r>
            <a:r>
              <a:rPr lang="ru-RU" sz="2800" b="1" dirty="0" smtClean="0">
                <a:cs typeface="Times New Roman" pitchFamily="18" charset="0"/>
              </a:rPr>
              <a:t>развитие</a:t>
            </a:r>
            <a:endParaRPr lang="ru-RU" sz="2800" b="1" dirty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cs typeface="Times New Roman" pitchFamily="18" charset="0"/>
              </a:rPr>
              <a:t>познавательное </a:t>
            </a:r>
            <a:r>
              <a:rPr lang="ru-RU" sz="2800" b="1" dirty="0" smtClean="0">
                <a:cs typeface="Times New Roman" pitchFamily="18" charset="0"/>
              </a:rPr>
              <a:t>развитие</a:t>
            </a:r>
            <a:endParaRPr lang="ru-RU" sz="2800" b="1" dirty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cs typeface="Times New Roman" pitchFamily="18" charset="0"/>
              </a:rPr>
              <a:t>речевое </a:t>
            </a:r>
            <a:r>
              <a:rPr lang="ru-RU" sz="2800" b="1" dirty="0" smtClean="0">
                <a:cs typeface="Times New Roman" pitchFamily="18" charset="0"/>
              </a:rPr>
              <a:t>развитие</a:t>
            </a:r>
            <a:endParaRPr lang="ru-RU" sz="2800" b="1" dirty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err="1">
                <a:cs typeface="Times New Roman" pitchFamily="18" charset="0"/>
              </a:rPr>
              <a:t>художественно‑эстетическое</a:t>
            </a:r>
            <a:r>
              <a:rPr lang="ru-RU" sz="2800" b="1" dirty="0">
                <a:cs typeface="Times New Roman" pitchFamily="18" charset="0"/>
              </a:rPr>
              <a:t> </a:t>
            </a:r>
            <a:r>
              <a:rPr lang="ru-RU" sz="2800" b="1" dirty="0" smtClean="0">
                <a:cs typeface="Times New Roman" pitchFamily="18" charset="0"/>
              </a:rPr>
              <a:t>развитие</a:t>
            </a:r>
            <a:endParaRPr lang="ru-RU" sz="2800" b="1" dirty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cs typeface="Times New Roman" pitchFamily="18" charset="0"/>
              </a:rPr>
              <a:t>физическое </a:t>
            </a:r>
            <a:r>
              <a:rPr lang="ru-RU" sz="2800" b="1" dirty="0" smtClean="0">
                <a:cs typeface="Times New Roman" pitchFamily="18" charset="0"/>
              </a:rPr>
              <a:t>развитие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CFE3C-E020-4006-AAC5-7C95BA20669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ACA2C-CF20-4472-80A1-CE9083A86B1B}" type="slidenum">
              <a:rPr lang="ru-RU" smtClean="0"/>
              <a:pPr>
                <a:defRPr/>
              </a:pPr>
              <a:t>80</a:t>
            </a:fld>
            <a:endParaRPr lang="ru-RU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8313" y="387350"/>
            <a:ext cx="8207375" cy="449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РАЗВИТИЕ ЭЛЕМЕНТАРНЫХ МАТЕМАТИЧЕСКИХ ПРЕДСТАВЛЕНИЙ</a:t>
            </a:r>
            <a:endParaRPr lang="ru-RU" sz="2200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83972" name="Text Box 3"/>
          <p:cNvSpPr txBox="1">
            <a:spLocks noChangeArrowheads="1"/>
          </p:cNvSpPr>
          <p:nvPr/>
        </p:nvSpPr>
        <p:spPr bwMode="auto">
          <a:xfrm>
            <a:off x="395288" y="981075"/>
            <a:ext cx="8345487" cy="10080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81320" dir="3080412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1600" b="1" i="1"/>
              <a:t>Цель:</a:t>
            </a:r>
            <a:endParaRPr lang="ru-RU" sz="1600" b="1"/>
          </a:p>
          <a:p>
            <a:pPr algn="ctr">
              <a:lnSpc>
                <a:spcPct val="90000"/>
              </a:lnSpc>
              <a:defRPr/>
            </a:pPr>
            <a:r>
              <a:rPr lang="ru-RU" sz="1600" b="1"/>
              <a:t>интеллектуальное развитие детей, формирование приемов умственной деятельности, творческого и вариативного мышления на основе овладения детьми количественными отношениями предметов и явлений окружающего мира</a:t>
            </a:r>
            <a:endParaRPr lang="ru-RU" sz="1600"/>
          </a:p>
        </p:txBody>
      </p:sp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755650" y="2139950"/>
            <a:ext cx="7877175" cy="8572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71842" dir="2700000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800"/>
              </a:spcAft>
              <a:defRPr/>
            </a:pPr>
            <a:r>
              <a:rPr lang="ru-RU" sz="1400" b="1"/>
              <a:t>Традиционные направления РЭМП в ДОУ</a:t>
            </a:r>
            <a:endParaRPr lang="ru-RU" sz="1400"/>
          </a:p>
        </p:txBody>
      </p:sp>
      <p:sp>
        <p:nvSpPr>
          <p:cNvPr id="83974" name="Text Box 5"/>
          <p:cNvSpPr txBox="1">
            <a:spLocks noChangeArrowheads="1"/>
          </p:cNvSpPr>
          <p:nvPr/>
        </p:nvSpPr>
        <p:spPr bwMode="auto">
          <a:xfrm>
            <a:off x="882650" y="2455863"/>
            <a:ext cx="1008063" cy="468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200" b="1"/>
              <a:t>Количество и счет</a:t>
            </a:r>
            <a:endParaRPr lang="ru-RU" altLang="ru-RU"/>
          </a:p>
        </p:txBody>
      </p:sp>
      <p:sp>
        <p:nvSpPr>
          <p:cNvPr id="83975" name="Text Box 6"/>
          <p:cNvSpPr txBox="1">
            <a:spLocks noChangeArrowheads="1"/>
          </p:cNvSpPr>
          <p:nvPr/>
        </p:nvSpPr>
        <p:spPr bwMode="auto">
          <a:xfrm>
            <a:off x="2106613" y="2451100"/>
            <a:ext cx="900112" cy="468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1800"/>
              </a:spcBef>
            </a:pPr>
            <a:r>
              <a:rPr lang="ru-RU" altLang="ru-RU" sz="1200" b="1"/>
              <a:t>Величина</a:t>
            </a:r>
            <a:endParaRPr lang="ru-RU" altLang="ru-RU"/>
          </a:p>
        </p:txBody>
      </p:sp>
      <p:sp>
        <p:nvSpPr>
          <p:cNvPr id="83976" name="Text Box 7"/>
          <p:cNvSpPr txBox="1">
            <a:spLocks noChangeArrowheads="1"/>
          </p:cNvSpPr>
          <p:nvPr/>
        </p:nvSpPr>
        <p:spPr bwMode="auto">
          <a:xfrm>
            <a:off x="3270250" y="2455863"/>
            <a:ext cx="684213" cy="468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  <a:spcAft>
                <a:spcPts val="1000"/>
              </a:spcAft>
            </a:pPr>
            <a:r>
              <a:rPr lang="ru-RU" altLang="ru-RU" sz="1200" b="1"/>
              <a:t>Форма</a:t>
            </a:r>
            <a:endParaRPr lang="ru-RU" altLang="ru-RU"/>
          </a:p>
        </p:txBody>
      </p:sp>
      <p:sp>
        <p:nvSpPr>
          <p:cNvPr id="83977" name="Text Box 8"/>
          <p:cNvSpPr txBox="1">
            <a:spLocks noChangeArrowheads="1"/>
          </p:cNvSpPr>
          <p:nvPr/>
        </p:nvSpPr>
        <p:spPr bwMode="auto">
          <a:xfrm>
            <a:off x="4316413" y="2455863"/>
            <a:ext cx="1042987" cy="468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200" b="1"/>
              <a:t>Число и цифра </a:t>
            </a:r>
            <a:endParaRPr lang="ru-RU" altLang="ru-RU"/>
          </a:p>
        </p:txBody>
      </p:sp>
      <p:sp>
        <p:nvSpPr>
          <p:cNvPr id="83978" name="Text Box 9"/>
          <p:cNvSpPr txBox="1">
            <a:spLocks noChangeArrowheads="1"/>
          </p:cNvSpPr>
          <p:nvPr/>
        </p:nvSpPr>
        <p:spPr bwMode="auto">
          <a:xfrm>
            <a:off x="5715000" y="2455863"/>
            <a:ext cx="1223963" cy="468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200" b="1"/>
              <a:t>Ориентировка во времени </a:t>
            </a:r>
            <a:endParaRPr lang="ru-RU" altLang="ru-RU"/>
          </a:p>
        </p:txBody>
      </p:sp>
      <p:sp>
        <p:nvSpPr>
          <p:cNvPr id="83979" name="Text Box 10"/>
          <p:cNvSpPr txBox="1">
            <a:spLocks noChangeArrowheads="1"/>
          </p:cNvSpPr>
          <p:nvPr/>
        </p:nvSpPr>
        <p:spPr bwMode="auto">
          <a:xfrm>
            <a:off x="7156450" y="2432050"/>
            <a:ext cx="1295400" cy="468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200" b="1"/>
              <a:t>Ориентировка в пространстве</a:t>
            </a:r>
            <a:endParaRPr lang="ru-RU" altLang="ru-RU"/>
          </a:p>
        </p:txBody>
      </p:sp>
      <p:grpSp>
        <p:nvGrpSpPr>
          <p:cNvPr id="83980" name="Группа 22"/>
          <p:cNvGrpSpPr>
            <a:grpSpLocks/>
          </p:cNvGrpSpPr>
          <p:nvPr/>
        </p:nvGrpSpPr>
        <p:grpSpPr bwMode="auto">
          <a:xfrm>
            <a:off x="179388" y="3284538"/>
            <a:ext cx="8785225" cy="2773362"/>
            <a:chOff x="179512" y="2708920"/>
            <a:chExt cx="8784976" cy="2772000"/>
          </a:xfrm>
        </p:grpSpPr>
        <p:sp>
          <p:nvSpPr>
            <p:cNvPr id="83981" name="Text Box 11"/>
            <p:cNvSpPr txBox="1">
              <a:spLocks noChangeArrowheads="1"/>
            </p:cNvSpPr>
            <p:nvPr/>
          </p:nvSpPr>
          <p:spPr bwMode="auto">
            <a:xfrm>
              <a:off x="179512" y="2708920"/>
              <a:ext cx="8784976" cy="2772000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81320" dir="3080412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400" b="1"/>
                <a:t>Развивающие задачи РЭМП</a:t>
              </a:r>
              <a:endParaRPr lang="ru-RU" sz="1400"/>
            </a:p>
          </p:txBody>
        </p:sp>
        <p:grpSp>
          <p:nvGrpSpPr>
            <p:cNvPr id="83982" name="Группа 21"/>
            <p:cNvGrpSpPr>
              <a:grpSpLocks/>
            </p:cNvGrpSpPr>
            <p:nvPr/>
          </p:nvGrpSpPr>
          <p:grpSpPr bwMode="auto">
            <a:xfrm>
              <a:off x="315262" y="2966448"/>
              <a:ext cx="8568000" cy="2356894"/>
              <a:chOff x="315262" y="2966448"/>
              <a:chExt cx="8568000" cy="2356894"/>
            </a:xfrm>
          </p:grpSpPr>
          <p:grpSp>
            <p:nvGrpSpPr>
              <p:cNvPr id="83983" name="Группа 20"/>
              <p:cNvGrpSpPr>
                <a:grpSpLocks/>
              </p:cNvGrpSpPr>
              <p:nvPr/>
            </p:nvGrpSpPr>
            <p:grpSpPr bwMode="auto">
              <a:xfrm>
                <a:off x="328671" y="2966448"/>
                <a:ext cx="8419619" cy="662614"/>
                <a:chOff x="328671" y="2966448"/>
                <a:chExt cx="8419619" cy="662614"/>
              </a:xfrm>
            </p:grpSpPr>
            <p:sp>
              <p:nvSpPr>
                <p:cNvPr id="8398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28733" y="2965968"/>
                  <a:ext cx="1260439" cy="648968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BD4B4"/>
                    </a:gs>
                  </a:gsLst>
                  <a:lin ang="5400000" scaled="1"/>
                </a:gradFill>
                <a:ln w="12700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81320" dir="3080412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algn="ctr">
                    <a:defRPr/>
                  </a:pPr>
                  <a:r>
                    <a:rPr lang="ru-RU" sz="1200" b="1"/>
                    <a:t>Формировать </a:t>
                  </a:r>
                </a:p>
                <a:p>
                  <a:pPr algn="ctr">
                    <a:defRPr/>
                  </a:pPr>
                  <a:r>
                    <a:rPr lang="ru-RU" sz="1200" b="1"/>
                    <a:t>представление </a:t>
                  </a:r>
                </a:p>
                <a:p>
                  <a:pPr algn="ctr">
                    <a:defRPr/>
                  </a:pPr>
                  <a:r>
                    <a:rPr lang="ru-RU" sz="1200" b="1"/>
                    <a:t>о числе</a:t>
                  </a:r>
                  <a:endParaRPr lang="ru-RU"/>
                </a:p>
              </p:txBody>
            </p:sp>
            <p:sp>
              <p:nvSpPr>
                <p:cNvPr id="8398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793953" y="2965968"/>
                  <a:ext cx="1331875" cy="648968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BD4B4"/>
                    </a:gs>
                  </a:gsLst>
                  <a:lin ang="5400000" scaled="1"/>
                </a:gradFill>
                <a:ln w="12700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81320" dir="3080412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algn="ctr">
                    <a:defRPr/>
                  </a:pPr>
                  <a:r>
                    <a:rPr lang="ru-RU" sz="1200" b="1"/>
                    <a:t>Формировать </a:t>
                  </a:r>
                </a:p>
                <a:p>
                  <a:pPr algn="ctr">
                    <a:defRPr/>
                  </a:pPr>
                  <a:r>
                    <a:rPr lang="ru-RU" sz="1200" b="1"/>
                    <a:t>геометрические </a:t>
                  </a:r>
                </a:p>
                <a:p>
                  <a:pPr algn="ctr">
                    <a:defRPr/>
                  </a:pPr>
                  <a:r>
                    <a:rPr lang="ru-RU" sz="1200" b="1"/>
                    <a:t>представления</a:t>
                  </a:r>
                  <a:endParaRPr lang="ru-RU"/>
                </a:p>
              </p:txBody>
            </p:sp>
            <p:sp>
              <p:nvSpPr>
                <p:cNvPr id="8398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360772" y="2977075"/>
                  <a:ext cx="3995624" cy="647381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BD4B4"/>
                    </a:gs>
                  </a:gsLst>
                  <a:lin ang="5400000" scaled="1"/>
                </a:gradFill>
                <a:ln w="12700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81320" dir="3080412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algn="ctr">
                    <a:defRPr/>
                  </a:pPr>
                  <a:r>
                    <a:rPr lang="ru-RU" sz="1200" b="1"/>
                    <a:t>Формировать представление о преобразованиях </a:t>
                  </a:r>
                </a:p>
                <a:p>
                  <a:pPr algn="ctr">
                    <a:defRPr/>
                  </a:pPr>
                  <a:r>
                    <a:rPr lang="ru-RU" sz="1200" b="1"/>
                    <a:t>(временные представления, представления об </a:t>
                  </a:r>
                </a:p>
                <a:p>
                  <a:pPr algn="ctr">
                    <a:defRPr/>
                  </a:pPr>
                  <a:r>
                    <a:rPr lang="ru-RU" sz="1200" b="1"/>
                    <a:t>изменении количества, об арифметических действиях)</a:t>
                  </a:r>
                  <a:endParaRPr lang="ru-RU"/>
                </a:p>
              </p:txBody>
            </p:sp>
            <p:sp>
              <p:nvSpPr>
                <p:cNvPr id="8399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524666" y="2980248"/>
                  <a:ext cx="1223928" cy="648969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BD4B4"/>
                    </a:gs>
                  </a:gsLst>
                  <a:lin ang="5400000" scaled="1"/>
                </a:gradFill>
                <a:ln w="12700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81320" dir="3080412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algn="ctr">
                    <a:defRPr/>
                  </a:pPr>
                  <a:r>
                    <a:rPr lang="ru-RU" sz="1200" b="1"/>
                    <a:t>Развивать </a:t>
                  </a:r>
                </a:p>
                <a:p>
                  <a:pPr algn="ctr">
                    <a:defRPr/>
                  </a:pPr>
                  <a:r>
                    <a:rPr lang="ru-RU" sz="1200" b="1"/>
                    <a:t>сенсорные </a:t>
                  </a:r>
                </a:p>
                <a:p>
                  <a:pPr algn="ctr">
                    <a:defRPr/>
                  </a:pPr>
                  <a:r>
                    <a:rPr lang="ru-RU" sz="1200" b="1"/>
                    <a:t>возможности</a:t>
                  </a:r>
                  <a:endParaRPr lang="ru-RU"/>
                </a:p>
              </p:txBody>
            </p:sp>
          </p:grpSp>
          <p:sp>
            <p:nvSpPr>
              <p:cNvPr id="83984" name="Text Box 16"/>
              <p:cNvSpPr txBox="1">
                <a:spLocks noChangeArrowheads="1"/>
              </p:cNvSpPr>
              <p:nvPr/>
            </p:nvSpPr>
            <p:spPr bwMode="auto">
              <a:xfrm>
                <a:off x="316033" y="4221064"/>
                <a:ext cx="8567494" cy="46808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81320" dir="3080412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ru-RU" sz="1200" b="1"/>
                  <a:t>Развивать логическое мышление (формирование представлений о порядке и закономерности, об операциях классификации и сериации, знакомство с элементами логики высказываний) навыков счета и измерения различных величин</a:t>
                </a:r>
                <a:endParaRPr lang="ru-RU"/>
              </a:p>
            </p:txBody>
          </p:sp>
          <p:sp>
            <p:nvSpPr>
              <p:cNvPr id="83985" name="Text Box 17"/>
              <p:cNvSpPr txBox="1">
                <a:spLocks noChangeArrowheads="1"/>
              </p:cNvSpPr>
              <p:nvPr/>
            </p:nvSpPr>
            <p:spPr bwMode="auto">
              <a:xfrm>
                <a:off x="328733" y="3754568"/>
                <a:ext cx="8496059" cy="323691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81320" dir="3080412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sz="1200" b="1"/>
                  <a:t>Формировать навыки выражения количества через число (формирование навыков счета и измерения различных величин)</a:t>
                </a:r>
                <a:endParaRPr lang="ru-RU"/>
              </a:p>
            </p:txBody>
          </p:sp>
          <p:sp>
            <p:nvSpPr>
              <p:cNvPr id="83986" name="Text Box 18"/>
              <p:cNvSpPr txBox="1">
                <a:spLocks noChangeArrowheads="1"/>
              </p:cNvSpPr>
              <p:nvPr/>
            </p:nvSpPr>
            <p:spPr bwMode="auto">
              <a:xfrm>
                <a:off x="739883" y="4855752"/>
                <a:ext cx="7811866" cy="46808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81320" dir="3080412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ru-RU" sz="1200" b="1"/>
                  <a:t>Развивать абстрактное воображение, образную память, ассоциативное мышление, мышление по аналогии – </a:t>
                </a:r>
              </a:p>
              <a:p>
                <a:pPr algn="ctr">
                  <a:defRPr/>
                </a:pPr>
                <a:r>
                  <a:rPr lang="ru-RU" sz="1200" b="1"/>
                  <a:t>предпосылки творческого продуктивного мышления</a:t>
                </a:r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7B5B8-DBC5-4DAB-BB62-7C7255D75004}" type="slidenum">
              <a:rPr lang="ru-RU" smtClean="0"/>
              <a:pPr>
                <a:defRPr/>
              </a:pPr>
              <a:t>81</a:t>
            </a:fld>
            <a:endParaRPr lang="ru-RU"/>
          </a:p>
        </p:txBody>
      </p:sp>
      <p:grpSp>
        <p:nvGrpSpPr>
          <p:cNvPr id="84995" name="Группа 28"/>
          <p:cNvGrpSpPr>
            <a:grpSpLocks/>
          </p:cNvGrpSpPr>
          <p:nvPr/>
        </p:nvGrpSpPr>
        <p:grpSpPr bwMode="auto">
          <a:xfrm>
            <a:off x="215900" y="3009900"/>
            <a:ext cx="8712200" cy="3092450"/>
            <a:chOff x="216000" y="3009680"/>
            <a:chExt cx="8712000" cy="3092314"/>
          </a:xfrm>
        </p:grpSpPr>
        <p:sp>
          <p:nvSpPr>
            <p:cNvPr id="85004" name="Text Box 2"/>
            <p:cNvSpPr txBox="1">
              <a:spLocks noChangeArrowheads="1"/>
            </p:cNvSpPr>
            <p:nvPr/>
          </p:nvSpPr>
          <p:spPr bwMode="auto">
            <a:xfrm>
              <a:off x="216000" y="3009680"/>
              <a:ext cx="8712000" cy="3092314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b="1"/>
                <a:t>Формы работы по развитию элементарных математических представлений</a:t>
              </a:r>
              <a:endParaRPr lang="ru-RU" sz="1600"/>
            </a:p>
          </p:txBody>
        </p:sp>
        <p:grpSp>
          <p:nvGrpSpPr>
            <p:cNvPr id="85005" name="Группа 26"/>
            <p:cNvGrpSpPr>
              <a:grpSpLocks/>
            </p:cNvGrpSpPr>
            <p:nvPr/>
          </p:nvGrpSpPr>
          <p:grpSpPr bwMode="auto">
            <a:xfrm>
              <a:off x="395652" y="3327820"/>
              <a:ext cx="8352697" cy="1476960"/>
              <a:chOff x="430559" y="3327820"/>
              <a:chExt cx="8352697" cy="1476960"/>
            </a:xfrm>
          </p:grpSpPr>
          <p:sp>
            <p:nvSpPr>
              <p:cNvPr id="85010" name="Text Box 3"/>
              <p:cNvSpPr txBox="1">
                <a:spLocks noChangeArrowheads="1"/>
              </p:cNvSpPr>
              <p:nvPr/>
            </p:nvSpPr>
            <p:spPr bwMode="auto">
              <a:xfrm>
                <a:off x="430559" y="3485222"/>
                <a:ext cx="1260000" cy="111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altLang="ru-RU" sz="1300" b="1"/>
                  <a:t>Обучение в </a:t>
                </a:r>
              </a:p>
              <a:p>
                <a:pPr algn="ctr"/>
                <a:r>
                  <a:rPr lang="ru-RU" altLang="ru-RU" sz="1300" b="1"/>
                  <a:t>повседневных </a:t>
                </a:r>
              </a:p>
              <a:p>
                <a:pPr algn="ctr"/>
                <a:r>
                  <a:rPr lang="ru-RU" altLang="ru-RU" sz="1300" b="1"/>
                  <a:t>бытовых ситуациях </a:t>
                </a:r>
              </a:p>
              <a:p>
                <a:pPr algn="ctr"/>
                <a:r>
                  <a:rPr lang="ru-RU" altLang="ru-RU" sz="1300" b="1"/>
                  <a:t>(МлДВ)</a:t>
                </a:r>
                <a:endParaRPr lang="ru-RU" altLang="ru-RU" sz="1300"/>
              </a:p>
            </p:txBody>
          </p:sp>
          <p:sp>
            <p:nvSpPr>
              <p:cNvPr id="85011" name="Text Box 5"/>
              <p:cNvSpPr txBox="1">
                <a:spLocks noChangeArrowheads="1"/>
              </p:cNvSpPr>
              <p:nvPr/>
            </p:nvSpPr>
            <p:spPr bwMode="auto">
              <a:xfrm>
                <a:off x="1779770" y="3683222"/>
                <a:ext cx="1692000" cy="720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altLang="ru-RU" sz="1300" b="1"/>
                  <a:t>Демонстрационные опыты </a:t>
                </a:r>
              </a:p>
              <a:p>
                <a:pPr algn="ctr"/>
                <a:r>
                  <a:rPr lang="ru-RU" altLang="ru-RU" sz="1300" b="1"/>
                  <a:t>(МлДВ)</a:t>
                </a:r>
                <a:endParaRPr lang="ru-RU" altLang="ru-RU" sz="1300"/>
              </a:p>
            </p:txBody>
          </p:sp>
          <p:sp>
            <p:nvSpPr>
              <p:cNvPr id="85012" name="Text Box 6"/>
              <p:cNvSpPr txBox="1">
                <a:spLocks noChangeArrowheads="1"/>
              </p:cNvSpPr>
              <p:nvPr/>
            </p:nvSpPr>
            <p:spPr bwMode="auto">
              <a:xfrm>
                <a:off x="3576882" y="3395222"/>
                <a:ext cx="1260000" cy="12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altLang="ru-RU" sz="1300" b="1"/>
                  <a:t>Сенсорные праздники </a:t>
                </a:r>
              </a:p>
              <a:p>
                <a:pPr algn="ctr"/>
                <a:r>
                  <a:rPr lang="ru-RU" altLang="ru-RU" sz="1300" b="1"/>
                  <a:t>на основе народного </a:t>
                </a:r>
              </a:p>
              <a:p>
                <a:pPr algn="ctr"/>
                <a:r>
                  <a:rPr lang="ru-RU" altLang="ru-RU" sz="1300" b="1"/>
                  <a:t>календаря (МлДВ)</a:t>
                </a:r>
                <a:endParaRPr lang="ru-RU" altLang="ru-RU" sz="1300"/>
              </a:p>
            </p:txBody>
          </p:sp>
          <p:sp>
            <p:nvSpPr>
              <p:cNvPr id="85013" name="Text Box 7"/>
              <p:cNvSpPr txBox="1">
                <a:spLocks noChangeArrowheads="1"/>
              </p:cNvSpPr>
              <p:nvPr/>
            </p:nvSpPr>
            <p:spPr bwMode="auto">
              <a:xfrm>
                <a:off x="4937674" y="3328780"/>
                <a:ext cx="2196000" cy="147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altLang="ru-RU" sz="1300" b="1"/>
                  <a:t>Театрализация с математическим </a:t>
                </a:r>
              </a:p>
              <a:p>
                <a:pPr algn="ctr"/>
                <a:r>
                  <a:rPr lang="ru-RU" altLang="ru-RU" sz="1300" b="1"/>
                  <a:t>содержанием – на этапе объяснения </a:t>
                </a:r>
              </a:p>
              <a:p>
                <a:pPr algn="ctr"/>
                <a:r>
                  <a:rPr lang="ru-RU" altLang="ru-RU" sz="1300" b="1"/>
                  <a:t>или повторения и закрепления  </a:t>
                </a:r>
              </a:p>
              <a:p>
                <a:pPr algn="ctr"/>
                <a:r>
                  <a:rPr lang="ru-RU" altLang="ru-RU" sz="1300" b="1"/>
                  <a:t>(средняя и старшая группы)</a:t>
                </a:r>
                <a:endParaRPr lang="ru-RU" altLang="ru-RU" sz="1300"/>
              </a:p>
            </p:txBody>
          </p:sp>
          <p:sp>
            <p:nvSpPr>
              <p:cNvPr id="85014" name="Text Box 8"/>
              <p:cNvSpPr txBox="1">
                <a:spLocks noChangeArrowheads="1"/>
              </p:cNvSpPr>
              <p:nvPr/>
            </p:nvSpPr>
            <p:spPr bwMode="auto">
              <a:xfrm>
                <a:off x="7235256" y="3327820"/>
                <a:ext cx="1548000" cy="147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altLang="ru-RU" sz="1300" b="1"/>
                  <a:t>Коллективное занятие </a:t>
                </a:r>
              </a:p>
              <a:p>
                <a:pPr algn="ctr"/>
                <a:r>
                  <a:rPr lang="ru-RU" altLang="ru-RU" sz="1300" b="1"/>
                  <a:t>при условии свободы </a:t>
                </a:r>
              </a:p>
              <a:p>
                <a:pPr algn="ctr"/>
                <a:r>
                  <a:rPr lang="ru-RU" altLang="ru-RU" sz="1300" b="1"/>
                  <a:t>участия в нем (средняя </a:t>
                </a:r>
              </a:p>
              <a:p>
                <a:pPr algn="ctr"/>
                <a:r>
                  <a:rPr lang="ru-RU" altLang="ru-RU" sz="1300" b="1"/>
                  <a:t>и старшая группы)</a:t>
                </a:r>
                <a:endParaRPr lang="ru-RU" altLang="ru-RU" sz="1300"/>
              </a:p>
            </p:txBody>
          </p:sp>
        </p:grpSp>
        <p:sp>
          <p:nvSpPr>
            <p:cNvPr id="85006" name="Text Box 12"/>
            <p:cNvSpPr txBox="1">
              <a:spLocks noChangeArrowheads="1"/>
            </p:cNvSpPr>
            <p:nvPr/>
          </p:nvSpPr>
          <p:spPr bwMode="auto">
            <a:xfrm>
              <a:off x="1584000" y="5661248"/>
              <a:ext cx="5976000" cy="288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sz="1300" b="1"/>
                <a:t>Самостоятельная деятельность в развивающей среде (все возрастные группы)</a:t>
              </a:r>
              <a:endParaRPr lang="ru-RU" altLang="ru-RU" sz="1300"/>
            </a:p>
          </p:txBody>
        </p:sp>
        <p:grpSp>
          <p:nvGrpSpPr>
            <p:cNvPr id="85007" name="Группа 27"/>
            <p:cNvGrpSpPr>
              <a:grpSpLocks/>
            </p:cNvGrpSpPr>
            <p:nvPr/>
          </p:nvGrpSpPr>
          <p:grpSpPr bwMode="auto">
            <a:xfrm>
              <a:off x="403682" y="4886285"/>
              <a:ext cx="8336637" cy="684000"/>
              <a:chOff x="446619" y="4886285"/>
              <a:chExt cx="8336637" cy="684000"/>
            </a:xfrm>
          </p:grpSpPr>
          <p:sp>
            <p:nvSpPr>
              <p:cNvPr id="85008" name="Text Box 9"/>
              <p:cNvSpPr txBox="1">
                <a:spLocks noChangeArrowheads="1"/>
              </p:cNvSpPr>
              <p:nvPr/>
            </p:nvSpPr>
            <p:spPr bwMode="auto">
              <a:xfrm>
                <a:off x="446619" y="4886285"/>
                <a:ext cx="4716000" cy="684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altLang="ru-RU" sz="1300" b="1"/>
                  <a:t>Занятие с четкими правилами, обязательное для всех, фиксированной продолжительности  (подготовительная группа, на основе соглашения с детьми)</a:t>
                </a:r>
                <a:endParaRPr lang="ru-RU" altLang="ru-RU" sz="1300"/>
              </a:p>
            </p:txBody>
          </p:sp>
          <p:sp>
            <p:nvSpPr>
              <p:cNvPr id="85009" name="Text Box 13"/>
              <p:cNvSpPr txBox="1">
                <a:spLocks noChangeArrowheads="1"/>
              </p:cNvSpPr>
              <p:nvPr/>
            </p:nvSpPr>
            <p:spPr bwMode="auto">
              <a:xfrm>
                <a:off x="5219256" y="4886285"/>
                <a:ext cx="3564000" cy="684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altLang="ru-RU" sz="1300" b="1"/>
                  <a:t>Свободные беседы гуманитарной </a:t>
                </a:r>
              </a:p>
              <a:p>
                <a:pPr algn="ctr"/>
                <a:r>
                  <a:rPr lang="ru-RU" altLang="ru-RU" sz="1300" b="1"/>
                  <a:t>направленности по истории математики, о прикладных аспектах математики  (МлДВ)</a:t>
                </a:r>
                <a:endParaRPr lang="ru-RU" altLang="ru-RU" sz="1300"/>
              </a:p>
            </p:txBody>
          </p:sp>
        </p:grpSp>
      </p:grpSp>
      <p:grpSp>
        <p:nvGrpSpPr>
          <p:cNvPr id="84996" name="Группа 25"/>
          <p:cNvGrpSpPr>
            <a:grpSpLocks/>
          </p:cNvGrpSpPr>
          <p:nvPr/>
        </p:nvGrpSpPr>
        <p:grpSpPr bwMode="auto">
          <a:xfrm>
            <a:off x="200025" y="927100"/>
            <a:ext cx="8785225" cy="1871663"/>
            <a:chOff x="200633" y="926745"/>
            <a:chExt cx="8784976" cy="1872208"/>
          </a:xfrm>
        </p:grpSpPr>
        <p:sp>
          <p:nvSpPr>
            <p:cNvPr id="84998" name="Text Box 2"/>
            <p:cNvSpPr txBox="1">
              <a:spLocks noChangeArrowheads="1"/>
            </p:cNvSpPr>
            <p:nvPr/>
          </p:nvSpPr>
          <p:spPr bwMode="auto">
            <a:xfrm>
              <a:off x="200633" y="926745"/>
              <a:ext cx="8784976" cy="1872208"/>
            </a:xfrm>
            <a:prstGeom prst="rect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8900000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b="1">
                  <a:solidFill>
                    <a:schemeClr val="bg1"/>
                  </a:solidFill>
                </a:rPr>
                <a:t>Принципы организации работы по развитию элементарных математических представлений</a:t>
              </a:r>
              <a:endParaRPr lang="ru-RU" sz="1600">
                <a:solidFill>
                  <a:schemeClr val="bg1"/>
                </a:solidFill>
              </a:endParaRPr>
            </a:p>
          </p:txBody>
        </p:sp>
        <p:grpSp>
          <p:nvGrpSpPr>
            <p:cNvPr id="84999" name="Группа 24"/>
            <p:cNvGrpSpPr>
              <a:grpSpLocks/>
            </p:cNvGrpSpPr>
            <p:nvPr/>
          </p:nvGrpSpPr>
          <p:grpSpPr bwMode="auto">
            <a:xfrm>
              <a:off x="430559" y="1246986"/>
              <a:ext cx="8352697" cy="1455477"/>
              <a:chOff x="395535" y="1254633"/>
              <a:chExt cx="8352697" cy="1455477"/>
            </a:xfrm>
          </p:grpSpPr>
          <p:sp>
            <p:nvSpPr>
              <p:cNvPr id="85000" name="Text Box 3"/>
              <p:cNvSpPr txBox="1">
                <a:spLocks noChangeArrowheads="1"/>
              </p:cNvSpPr>
              <p:nvPr/>
            </p:nvSpPr>
            <p:spPr bwMode="auto">
              <a:xfrm>
                <a:off x="395535" y="1268759"/>
                <a:ext cx="2052000" cy="14401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altLang="ru-RU" sz="1300" b="1"/>
                  <a:t>Формирование математических представлений на основе перцептивных (ручных) действий детей,  накопления чувственного опыта и его осмысления     </a:t>
                </a:r>
                <a:endParaRPr lang="ru-RU" altLang="ru-RU" sz="1300"/>
              </a:p>
            </p:txBody>
          </p:sp>
          <p:sp>
            <p:nvSpPr>
              <p:cNvPr id="85001" name="Text Box 3"/>
              <p:cNvSpPr txBox="1">
                <a:spLocks noChangeArrowheads="1"/>
              </p:cNvSpPr>
              <p:nvPr/>
            </p:nvSpPr>
            <p:spPr bwMode="auto">
              <a:xfrm>
                <a:off x="2569858" y="1269925"/>
                <a:ext cx="2232000" cy="14401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altLang="ru-RU" sz="1300" b="1"/>
                  <a:t>Использование разнообразного и разнопланового  дидактического материала, позволяющего обобщить понятия «число», «множество», «форма»</a:t>
                </a:r>
                <a:endParaRPr lang="ru-RU" altLang="ru-RU" sz="1300"/>
              </a:p>
            </p:txBody>
          </p:sp>
          <p:sp>
            <p:nvSpPr>
              <p:cNvPr id="85002" name="Text Box 3"/>
              <p:cNvSpPr txBox="1">
                <a:spLocks noChangeArrowheads="1"/>
              </p:cNvSpPr>
              <p:nvPr/>
            </p:nvSpPr>
            <p:spPr bwMode="auto">
              <a:xfrm>
                <a:off x="4914043" y="1269925"/>
                <a:ext cx="1620000" cy="14401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altLang="ru-RU" sz="1300" b="1"/>
                  <a:t>Стимулирование активной речевой деятельности детей, речевое сопровождение перцептивных действий </a:t>
                </a:r>
                <a:endParaRPr lang="ru-RU" altLang="ru-RU" sz="1300"/>
              </a:p>
            </p:txBody>
          </p:sp>
          <p:sp>
            <p:nvSpPr>
              <p:cNvPr id="85003" name="Text Box 3"/>
              <p:cNvSpPr txBox="1">
                <a:spLocks noChangeArrowheads="1"/>
              </p:cNvSpPr>
              <p:nvPr/>
            </p:nvSpPr>
            <p:spPr bwMode="auto">
              <a:xfrm>
                <a:off x="6660232" y="1254633"/>
                <a:ext cx="2088000" cy="14401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altLang="ru-RU" sz="1300" b="1"/>
                  <a:t>Возможность сочетания самостоятельной деятельности детей и их разнообразного взаимодействия при освоении математических понятий</a:t>
                </a:r>
                <a:endParaRPr lang="ru-RU" altLang="ru-RU" sz="1300"/>
              </a:p>
            </p:txBody>
          </p:sp>
        </p:grpSp>
      </p:grp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468313" y="387350"/>
            <a:ext cx="8207375" cy="449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РАЗВИТИЕ ЭЛЕМЕНТАРНЫХ МАТЕМАТИЧЕСКИХ ПРЕДСТАВЛЕНИЙ</a:t>
            </a:r>
            <a:endParaRPr lang="ru-RU" sz="2200" dirty="0">
              <a:solidFill>
                <a:schemeClr val="accent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Детское экспериментирование</a:t>
            </a:r>
            <a:endParaRPr lang="ru-RU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6019" name="Group 2"/>
          <p:cNvGrpSpPr>
            <a:grpSpLocks/>
          </p:cNvGrpSpPr>
          <p:nvPr/>
        </p:nvGrpSpPr>
        <p:grpSpPr bwMode="auto">
          <a:xfrm>
            <a:off x="803275" y="1268413"/>
            <a:ext cx="7537450" cy="4752975"/>
            <a:chOff x="1573" y="1723"/>
            <a:chExt cx="14130" cy="8742"/>
          </a:xfrm>
        </p:grpSpPr>
        <p:sp>
          <p:nvSpPr>
            <p:cNvPr id="86021" name="AutoShape 3"/>
            <p:cNvSpPr>
              <a:spLocks noChangeArrowheads="1"/>
            </p:cNvSpPr>
            <p:nvPr/>
          </p:nvSpPr>
          <p:spPr bwMode="auto">
            <a:xfrm>
              <a:off x="1618" y="1723"/>
              <a:ext cx="13859" cy="1349"/>
            </a:xfrm>
            <a:prstGeom prst="wedgeRoundRectCallout">
              <a:avLst>
                <a:gd name="adj1" fmla="val -32514"/>
                <a:gd name="adj2" fmla="val 43778"/>
                <a:gd name="adj3" fmla="val 16667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2200" b="1"/>
                <a:t>Экспериментирование как методическая система познавательного развития дошкольников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86022" name="AutoShape 4" descr="Белый мрамор"/>
            <p:cNvSpPr>
              <a:spLocks noChangeArrowheads="1"/>
            </p:cNvSpPr>
            <p:nvPr/>
          </p:nvSpPr>
          <p:spPr bwMode="auto">
            <a:xfrm>
              <a:off x="7648" y="5564"/>
              <a:ext cx="2370" cy="1020"/>
            </a:xfrm>
            <a:prstGeom prst="wedgeRoundRectCallout">
              <a:avLst>
                <a:gd name="adj1" fmla="val -23185"/>
                <a:gd name="adj2" fmla="val -285722"/>
                <a:gd name="adj3" fmla="val 16667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ru-RU" altLang="ru-RU" b="1"/>
                <a:t>Опыты</a:t>
              </a:r>
              <a:endParaRPr lang="ru-RU" altLang="ru-RU"/>
            </a:p>
          </p:txBody>
        </p:sp>
        <p:sp>
          <p:nvSpPr>
            <p:cNvPr id="86023" name="AutoShape 5" descr="Почтовая бумага"/>
            <p:cNvSpPr>
              <a:spLocks noChangeArrowheads="1"/>
            </p:cNvSpPr>
            <p:nvPr/>
          </p:nvSpPr>
          <p:spPr bwMode="auto">
            <a:xfrm>
              <a:off x="1573" y="3577"/>
              <a:ext cx="4995" cy="2516"/>
            </a:xfrm>
            <a:prstGeom prst="wedgeRoundRectCallout">
              <a:avLst>
                <a:gd name="adj1" fmla="val 39060"/>
                <a:gd name="adj2" fmla="val -68222"/>
                <a:gd name="adj3" fmla="val 1666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b="1"/>
                <a:t>Наблюдения</a:t>
              </a:r>
              <a:r>
                <a:rPr lang="ru-RU" altLang="ru-RU" sz="1600" b="1"/>
                <a:t> – целенаправленный процесс, в результате которого ребенок должен сам получать знания</a:t>
              </a:r>
              <a:endParaRPr lang="ru-RU" altLang="ru-RU" sz="1600"/>
            </a:p>
          </p:txBody>
        </p:sp>
        <p:sp>
          <p:nvSpPr>
            <p:cNvPr id="86024" name="AutoShape 6" descr="Букет"/>
            <p:cNvSpPr>
              <a:spLocks noChangeArrowheads="1"/>
            </p:cNvSpPr>
            <p:nvPr/>
          </p:nvSpPr>
          <p:spPr bwMode="auto">
            <a:xfrm>
              <a:off x="10888" y="3811"/>
              <a:ext cx="4530" cy="2150"/>
            </a:xfrm>
            <a:prstGeom prst="wedgeRoundRectCallout">
              <a:avLst>
                <a:gd name="adj1" fmla="val -46856"/>
                <a:gd name="adj2" fmla="val -81579"/>
                <a:gd name="adj3" fmla="val 16667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b="1"/>
                <a:t>Поисковая деятельность</a:t>
              </a:r>
              <a:br>
                <a:rPr lang="ru-RU" altLang="ru-RU" b="1"/>
              </a:br>
              <a:r>
                <a:rPr lang="ru-RU" altLang="ru-RU" sz="1600" b="1"/>
                <a:t>как нахождение способа действия</a:t>
              </a:r>
              <a:endParaRPr lang="ru-RU" altLang="ru-RU" sz="1600"/>
            </a:p>
          </p:txBody>
        </p:sp>
        <p:sp>
          <p:nvSpPr>
            <p:cNvPr id="86025" name="AutoShape 7" descr="Белый мрамор"/>
            <p:cNvSpPr>
              <a:spLocks noChangeArrowheads="1"/>
            </p:cNvSpPr>
            <p:nvPr/>
          </p:nvSpPr>
          <p:spPr bwMode="auto">
            <a:xfrm>
              <a:off x="1573" y="6756"/>
              <a:ext cx="5220" cy="3330"/>
            </a:xfrm>
            <a:prstGeom prst="wedgeEllipseCallout">
              <a:avLst>
                <a:gd name="adj1" fmla="val 66167"/>
                <a:gd name="adj2" fmla="val -55583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altLang="ru-RU" sz="1600" b="1"/>
                <a:t>Демонстрационные (показ воспитателя) и лабораторные 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(дети вместе</a:t>
              </a:r>
              <a:br>
                <a:rPr lang="ru-RU" altLang="ru-RU" sz="1600" b="1"/>
              </a:br>
              <a:r>
                <a:rPr lang="ru-RU" altLang="ru-RU" sz="1600" b="1"/>
                <a:t>с воспитателем,</a:t>
              </a:r>
              <a:br>
                <a:rPr lang="ru-RU" altLang="ru-RU" sz="1600" b="1"/>
              </a:br>
              <a:r>
                <a:rPr lang="ru-RU" altLang="ru-RU" sz="1600" b="1"/>
                <a:t>с его помощью)</a:t>
              </a:r>
              <a:endParaRPr lang="ru-RU" altLang="ru-RU" sz="1600"/>
            </a:p>
          </p:txBody>
        </p:sp>
        <p:sp>
          <p:nvSpPr>
            <p:cNvPr id="86026" name="AutoShape 8" descr="Белый мрамор"/>
            <p:cNvSpPr>
              <a:spLocks noChangeArrowheads="1"/>
            </p:cNvSpPr>
            <p:nvPr/>
          </p:nvSpPr>
          <p:spPr bwMode="auto">
            <a:xfrm>
              <a:off x="6568" y="9008"/>
              <a:ext cx="4950" cy="1457"/>
            </a:xfrm>
            <a:prstGeom prst="wedgeEllipseCallout">
              <a:avLst>
                <a:gd name="adj1" fmla="val -12565"/>
                <a:gd name="adj2" fmla="val -207222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altLang="ru-RU" sz="1600" b="1"/>
                <a:t>Кратковременные и долгосрочные</a:t>
              </a:r>
              <a:endParaRPr lang="ru-RU" altLang="ru-RU" sz="1600"/>
            </a:p>
          </p:txBody>
        </p:sp>
        <p:sp>
          <p:nvSpPr>
            <p:cNvPr id="86027" name="AutoShape 9" descr="Белый мрамор"/>
            <p:cNvSpPr>
              <a:spLocks noChangeArrowheads="1"/>
            </p:cNvSpPr>
            <p:nvPr/>
          </p:nvSpPr>
          <p:spPr bwMode="auto">
            <a:xfrm>
              <a:off x="10483" y="7286"/>
              <a:ext cx="5220" cy="1791"/>
            </a:xfrm>
            <a:prstGeom prst="wedgeEllipseCallout">
              <a:avLst>
                <a:gd name="adj1" fmla="val -57778"/>
                <a:gd name="adj2" fmla="val -87653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altLang="ru-RU" sz="1600" b="1"/>
                <a:t>Опыт-доказательство и опыт-исследование</a:t>
              </a:r>
              <a:endParaRPr lang="ru-RU" altLang="ru-RU" sz="1600"/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FB34A-74BB-4901-9E88-ED571B9E1FA5}" type="slidenum">
              <a:rPr lang="ru-RU" smtClean="0"/>
              <a:pPr>
                <a:defRPr/>
              </a:pPr>
              <a:t>82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И МИР ПРИРОДЫ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BA838-EAA6-4105-B99E-C8853FE09A57}" type="slidenum">
              <a:rPr lang="ru-RU" smtClean="0"/>
              <a:pPr>
                <a:defRPr/>
              </a:pPr>
              <a:t>83</a:t>
            </a:fld>
            <a:endParaRPr lang="ru-RU"/>
          </a:p>
        </p:txBody>
      </p:sp>
      <p:grpSp>
        <p:nvGrpSpPr>
          <p:cNvPr id="87044" name="Group 2"/>
          <p:cNvGrpSpPr>
            <a:grpSpLocks/>
          </p:cNvGrpSpPr>
          <p:nvPr/>
        </p:nvGrpSpPr>
        <p:grpSpPr bwMode="auto">
          <a:xfrm>
            <a:off x="900113" y="1052513"/>
            <a:ext cx="7848600" cy="5472112"/>
            <a:chOff x="2741" y="420"/>
            <a:chExt cx="16914" cy="11864"/>
          </a:xfrm>
        </p:grpSpPr>
        <p:sp>
          <p:nvSpPr>
            <p:cNvPr id="87045" name="AutoShape 3"/>
            <p:cNvSpPr>
              <a:spLocks noChangeArrowheads="1"/>
            </p:cNvSpPr>
            <p:nvPr/>
          </p:nvSpPr>
          <p:spPr bwMode="auto">
            <a:xfrm>
              <a:off x="2741" y="570"/>
              <a:ext cx="13740" cy="10200"/>
            </a:xfrm>
            <a:prstGeom prst="sun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87046" name="AutoShape 4"/>
            <p:cNvSpPr>
              <a:spLocks/>
            </p:cNvSpPr>
            <p:nvPr/>
          </p:nvSpPr>
          <p:spPr bwMode="auto">
            <a:xfrm>
              <a:off x="3672" y="420"/>
              <a:ext cx="2730" cy="1200"/>
            </a:xfrm>
            <a:prstGeom prst="accentBorderCallout3">
              <a:avLst>
                <a:gd name="adj1" fmla="val 15000"/>
                <a:gd name="adj2" fmla="val -4394"/>
                <a:gd name="adj3" fmla="val 15000"/>
                <a:gd name="adj4" fmla="val -59963"/>
                <a:gd name="adj5" fmla="val 63083"/>
                <a:gd name="adj6" fmla="val -59963"/>
                <a:gd name="adj7" fmla="val 304315"/>
                <a:gd name="adj8" fmla="val 47968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1400" b="1">
                  <a:latin typeface="Arial" pitchFamily="34" charset="0"/>
                </a:rPr>
                <a:t>Общий дом природы</a:t>
              </a:r>
              <a:endParaRPr lang="ru-RU" altLang="ru-RU" sz="1400">
                <a:latin typeface="Arial" pitchFamily="34" charset="0"/>
              </a:endParaRPr>
            </a:p>
          </p:txBody>
        </p:sp>
        <p:sp>
          <p:nvSpPr>
            <p:cNvPr id="20486" name="AutoShape 5"/>
            <p:cNvSpPr>
              <a:spLocks noChangeArrowheads="1"/>
            </p:cNvSpPr>
            <p:nvPr/>
          </p:nvSpPr>
          <p:spPr bwMode="auto">
            <a:xfrm>
              <a:off x="8328" y="2451"/>
              <a:ext cx="2942" cy="1263"/>
            </a:xfrm>
            <a:prstGeom prst="wedgeRoundRectCallout">
              <a:avLst>
                <a:gd name="adj1" fmla="val -48215"/>
                <a:gd name="adj2" fmla="val 19900"/>
                <a:gd name="adj3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3939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1400" b="1" u="sng" dirty="0">
                  <a:latin typeface="+mn-lt"/>
                  <a:cs typeface="Arial" charset="0"/>
                </a:rPr>
                <a:t>Содержание образования</a:t>
              </a:r>
              <a:endParaRPr lang="ru-RU" sz="1400" dirty="0">
                <a:latin typeface="+mn-lt"/>
                <a:cs typeface="Arial" charset="0"/>
              </a:endParaRPr>
            </a:p>
          </p:txBody>
        </p:sp>
        <p:sp>
          <p:nvSpPr>
            <p:cNvPr id="87048" name="AutoShape 6" descr="Газетная бумага"/>
            <p:cNvSpPr>
              <a:spLocks noChangeArrowheads="1"/>
            </p:cNvSpPr>
            <p:nvPr/>
          </p:nvSpPr>
          <p:spPr bwMode="auto">
            <a:xfrm>
              <a:off x="10500" y="4011"/>
              <a:ext cx="3710" cy="850"/>
            </a:xfrm>
            <a:prstGeom prst="wedgeRoundRectCallout">
              <a:avLst>
                <a:gd name="adj1" fmla="val -40806"/>
                <a:gd name="adj2" fmla="val -99120"/>
                <a:gd name="adj3" fmla="val 16667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300"/>
                </a:spcBef>
                <a:spcAft>
                  <a:spcPts val="1000"/>
                </a:spcAft>
              </a:pPr>
              <a:r>
                <a:rPr lang="ru-RU" altLang="ru-RU" sz="1400" b="1"/>
                <a:t>Неживая природа</a:t>
              </a:r>
              <a:endParaRPr lang="ru-RU" altLang="ru-RU" sz="1400">
                <a:latin typeface="Arial" pitchFamily="34" charset="0"/>
              </a:endParaRPr>
            </a:p>
          </p:txBody>
        </p:sp>
        <p:sp>
          <p:nvSpPr>
            <p:cNvPr id="20488" name="AutoShape 7"/>
            <p:cNvSpPr>
              <a:spLocks noChangeArrowheads="1"/>
            </p:cNvSpPr>
            <p:nvPr/>
          </p:nvSpPr>
          <p:spPr bwMode="auto">
            <a:xfrm>
              <a:off x="5167" y="3941"/>
              <a:ext cx="3472" cy="850"/>
            </a:xfrm>
            <a:prstGeom prst="wedgeRoundRectCallout">
              <a:avLst>
                <a:gd name="adj1" fmla="val 43014"/>
                <a:gd name="adj2" fmla="val -88116"/>
                <a:gd name="adj3" fmla="val 16667"/>
              </a:avLst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altLang="ru-RU" sz="1400" b="1" dirty="0">
                  <a:latin typeface="+mn-lt"/>
                  <a:cs typeface="Arial" charset="0"/>
                </a:rPr>
                <a:t>Живая природа</a:t>
              </a:r>
              <a:endParaRPr lang="ru-RU" altLang="ru-RU" sz="1400" dirty="0">
                <a:latin typeface="+mn-lt"/>
                <a:cs typeface="Arial" charset="0"/>
              </a:endParaRPr>
            </a:p>
          </p:txBody>
        </p:sp>
        <p:sp>
          <p:nvSpPr>
            <p:cNvPr id="87050" name="AutoShape 8" descr="Коричневый мрамор"/>
            <p:cNvSpPr>
              <a:spLocks noChangeArrowheads="1"/>
            </p:cNvSpPr>
            <p:nvPr/>
          </p:nvSpPr>
          <p:spPr bwMode="auto">
            <a:xfrm>
              <a:off x="10762" y="7133"/>
              <a:ext cx="2531" cy="850"/>
            </a:xfrm>
            <a:prstGeom prst="cloudCallout">
              <a:avLst>
                <a:gd name="adj1" fmla="val -3037"/>
                <a:gd name="adj2" fmla="val -307856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ru-RU" altLang="ru-RU" sz="1600" b="1">
                  <a:solidFill>
                    <a:srgbClr val="FFFFFF"/>
                  </a:solidFill>
                </a:rPr>
                <a:t>Почва</a:t>
              </a:r>
              <a:endParaRPr lang="ru-RU" altLang="ru-RU" sz="1600"/>
            </a:p>
          </p:txBody>
        </p:sp>
        <p:sp>
          <p:nvSpPr>
            <p:cNvPr id="87051" name="AutoShape 9"/>
            <p:cNvSpPr>
              <a:spLocks noChangeArrowheads="1"/>
            </p:cNvSpPr>
            <p:nvPr/>
          </p:nvSpPr>
          <p:spPr bwMode="auto">
            <a:xfrm>
              <a:off x="8793" y="6509"/>
              <a:ext cx="2474" cy="850"/>
            </a:xfrm>
            <a:prstGeom prst="cloudCallout">
              <a:avLst>
                <a:gd name="adj1" fmla="val 48787"/>
                <a:gd name="adj2" fmla="val -226250"/>
              </a:avLst>
            </a:prstGeom>
            <a:gradFill rotWithShape="0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ru-RU" altLang="ru-RU" sz="1600" b="1"/>
                <a:t>Вода</a:t>
              </a:r>
              <a:endParaRPr lang="ru-RU" altLang="ru-RU" sz="1600"/>
            </a:p>
          </p:txBody>
        </p:sp>
        <p:sp>
          <p:nvSpPr>
            <p:cNvPr id="87052" name="AutoShape 10"/>
            <p:cNvSpPr>
              <a:spLocks noChangeArrowheads="1"/>
            </p:cNvSpPr>
            <p:nvPr/>
          </p:nvSpPr>
          <p:spPr bwMode="auto">
            <a:xfrm>
              <a:off x="12180" y="5570"/>
              <a:ext cx="2820" cy="850"/>
            </a:xfrm>
            <a:prstGeom prst="cloudCallout">
              <a:avLst>
                <a:gd name="adj1" fmla="val -18356"/>
                <a:gd name="adj2" fmla="val -116662"/>
              </a:avLst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ru-RU" altLang="ru-RU" sz="1600" b="1"/>
                <a:t>Воздух</a:t>
              </a:r>
              <a:endParaRPr lang="ru-RU" altLang="ru-RU" sz="1600"/>
            </a:p>
          </p:txBody>
        </p:sp>
        <p:sp>
          <p:nvSpPr>
            <p:cNvPr id="87053" name="AutoShape 13"/>
            <p:cNvSpPr>
              <a:spLocks noChangeArrowheads="1"/>
            </p:cNvSpPr>
            <p:nvPr/>
          </p:nvSpPr>
          <p:spPr bwMode="auto">
            <a:xfrm>
              <a:off x="6000" y="7601"/>
              <a:ext cx="3283" cy="1073"/>
            </a:xfrm>
            <a:prstGeom prst="wedgeEllipseCallout">
              <a:avLst>
                <a:gd name="adj1" fmla="val -17444"/>
                <a:gd name="adj2" fmla="val -307968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ru-RU" sz="1400" b="1"/>
                <a:t>Животные</a:t>
              </a:r>
              <a:endParaRPr lang="ru-RU" altLang="ru-RU" sz="1400"/>
            </a:p>
          </p:txBody>
        </p:sp>
        <p:sp>
          <p:nvSpPr>
            <p:cNvPr id="87054" name="AutoShape 14"/>
            <p:cNvSpPr>
              <a:spLocks noChangeArrowheads="1"/>
            </p:cNvSpPr>
            <p:nvPr/>
          </p:nvSpPr>
          <p:spPr bwMode="auto">
            <a:xfrm>
              <a:off x="7397" y="5260"/>
              <a:ext cx="2638" cy="1093"/>
            </a:xfrm>
            <a:prstGeom prst="wedgeEllipseCallout">
              <a:avLst>
                <a:gd name="adj1" fmla="val -47505"/>
                <a:gd name="adj2" fmla="val -85556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99CC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52000"/>
                </a:lnSpc>
                <a:spcBef>
                  <a:spcPts val="600"/>
                </a:spcBef>
              </a:pPr>
              <a:r>
                <a:rPr lang="ru-RU" altLang="ru-RU" sz="1400" b="1"/>
                <a:t>Человек</a:t>
              </a:r>
              <a:endParaRPr lang="ru-RU" altLang="ru-RU" sz="1400"/>
            </a:p>
          </p:txBody>
        </p:sp>
        <p:sp>
          <p:nvSpPr>
            <p:cNvPr id="87055" name="AutoShape 15"/>
            <p:cNvSpPr>
              <a:spLocks/>
            </p:cNvSpPr>
            <p:nvPr/>
          </p:nvSpPr>
          <p:spPr bwMode="auto">
            <a:xfrm>
              <a:off x="13138" y="9317"/>
              <a:ext cx="6517" cy="29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1400" b="1"/>
                <a:t>Законы общего дома природы:</a:t>
              </a:r>
            </a:p>
            <a:p>
              <a:pPr lvl="1">
                <a:lnSpc>
                  <a:spcPct val="90000"/>
                </a:lnSpc>
                <a:buSzPts val="1400"/>
                <a:buFont typeface="Webdings" pitchFamily="18" charset="2"/>
                <a:buChar char="Y"/>
                <a:defRPr/>
              </a:pPr>
              <a:r>
                <a:rPr lang="ru-RU" sz="1300" b="1"/>
                <a:t>Все живые организмы имеют равное право на жизнь</a:t>
              </a:r>
            </a:p>
            <a:p>
              <a:pPr lvl="1">
                <a:lnSpc>
                  <a:spcPct val="90000"/>
                </a:lnSpc>
                <a:buSzPts val="1400"/>
                <a:buFont typeface="Webdings" pitchFamily="18" charset="2"/>
                <a:buChar char="Y"/>
                <a:defRPr/>
              </a:pPr>
              <a:r>
                <a:rPr lang="ru-RU" sz="1300" b="1"/>
                <a:t>В природе всё взаимосвязано</a:t>
              </a:r>
            </a:p>
            <a:p>
              <a:pPr lvl="1">
                <a:lnSpc>
                  <a:spcPct val="90000"/>
                </a:lnSpc>
                <a:buSzPts val="1400"/>
                <a:buFont typeface="Webdings" pitchFamily="18" charset="2"/>
                <a:buChar char="Y"/>
                <a:defRPr/>
              </a:pPr>
              <a:r>
                <a:rPr lang="ru-RU" sz="1300" b="1"/>
                <a:t>В природе ничто никуда</a:t>
              </a:r>
              <a:br>
                <a:rPr lang="ru-RU" sz="1300" b="1"/>
              </a:br>
              <a:r>
                <a:rPr lang="ru-RU" sz="1300" b="1"/>
                <a:t>не исчезает, а переходит из одного состояния в другое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87056" name="AutoShape 12"/>
            <p:cNvSpPr>
              <a:spLocks noChangeArrowheads="1"/>
            </p:cNvSpPr>
            <p:nvPr/>
          </p:nvSpPr>
          <p:spPr bwMode="auto">
            <a:xfrm>
              <a:off x="5069" y="6509"/>
              <a:ext cx="2438" cy="937"/>
            </a:xfrm>
            <a:prstGeom prst="wedgeEllipseCallout">
              <a:avLst>
                <a:gd name="adj1" fmla="val 1074"/>
                <a:gd name="adj2" fmla="val -222074"/>
              </a:avLst>
            </a:prstGeom>
            <a:gradFill rotWithShape="0">
              <a:gsLst>
                <a:gs pos="0">
                  <a:srgbClr val="800000"/>
                </a:gs>
                <a:gs pos="100000">
                  <a:srgbClr val="FFCC99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ru-RU" sz="1400" b="1"/>
                <a:t>Грибы</a:t>
              </a:r>
              <a:endParaRPr lang="ru-RU" altLang="ru-RU" sz="1400"/>
            </a:p>
          </p:txBody>
        </p:sp>
        <p:sp>
          <p:nvSpPr>
            <p:cNvPr id="87057" name="AutoShape 11"/>
            <p:cNvSpPr>
              <a:spLocks noChangeArrowheads="1"/>
            </p:cNvSpPr>
            <p:nvPr/>
          </p:nvSpPr>
          <p:spPr bwMode="auto">
            <a:xfrm>
              <a:off x="3326" y="5260"/>
              <a:ext cx="3139" cy="1093"/>
            </a:xfrm>
            <a:prstGeom prst="wedgeEllipseCallout">
              <a:avLst>
                <a:gd name="adj1" fmla="val 31662"/>
                <a:gd name="adj2" fmla="val -85819"/>
              </a:avLst>
            </a:prstGeom>
            <a:gradFill rotWithShape="0">
              <a:gsLst>
                <a:gs pos="0">
                  <a:srgbClr val="99CC00"/>
                </a:gs>
                <a:gs pos="100000">
                  <a:srgbClr val="CCFF33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ru-RU" sz="1400" b="1"/>
                <a:t>Растения</a:t>
              </a:r>
              <a:endParaRPr lang="ru-RU" altLang="ru-RU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И МИР ПРИРОДЫ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8067" name="Group 2"/>
          <p:cNvGrpSpPr>
            <a:grpSpLocks/>
          </p:cNvGrpSpPr>
          <p:nvPr/>
        </p:nvGrpSpPr>
        <p:grpSpPr bwMode="auto">
          <a:xfrm>
            <a:off x="395288" y="1196975"/>
            <a:ext cx="8237537" cy="4968875"/>
            <a:chOff x="430" y="1846"/>
            <a:chExt cx="15810" cy="8978"/>
          </a:xfrm>
        </p:grpSpPr>
        <p:sp>
          <p:nvSpPr>
            <p:cNvPr id="88070" name="Line 23"/>
            <p:cNvSpPr>
              <a:spLocks noChangeShapeType="1"/>
            </p:cNvSpPr>
            <p:nvPr/>
          </p:nvSpPr>
          <p:spPr bwMode="auto">
            <a:xfrm>
              <a:off x="8584" y="5619"/>
              <a:ext cx="1521" cy="5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71" name="Line 21"/>
            <p:cNvSpPr>
              <a:spLocks noChangeShapeType="1"/>
            </p:cNvSpPr>
            <p:nvPr/>
          </p:nvSpPr>
          <p:spPr bwMode="auto">
            <a:xfrm>
              <a:off x="1535" y="5422"/>
              <a:ext cx="0" cy="1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72" name="Line 22"/>
            <p:cNvSpPr>
              <a:spLocks noChangeShapeType="1"/>
            </p:cNvSpPr>
            <p:nvPr/>
          </p:nvSpPr>
          <p:spPr bwMode="auto">
            <a:xfrm>
              <a:off x="7912" y="6022"/>
              <a:ext cx="0" cy="8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73" name="Line 23"/>
            <p:cNvSpPr>
              <a:spLocks noChangeShapeType="1"/>
            </p:cNvSpPr>
            <p:nvPr/>
          </p:nvSpPr>
          <p:spPr bwMode="auto">
            <a:xfrm>
              <a:off x="6649" y="5619"/>
              <a:ext cx="0" cy="2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74" name="Line 18"/>
            <p:cNvSpPr>
              <a:spLocks noChangeShapeType="1"/>
            </p:cNvSpPr>
            <p:nvPr/>
          </p:nvSpPr>
          <p:spPr bwMode="auto">
            <a:xfrm flipH="1">
              <a:off x="2088" y="3798"/>
              <a:ext cx="23" cy="5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75" name="Line 19"/>
            <p:cNvSpPr>
              <a:spLocks noChangeShapeType="1"/>
            </p:cNvSpPr>
            <p:nvPr/>
          </p:nvSpPr>
          <p:spPr bwMode="auto">
            <a:xfrm>
              <a:off x="3747" y="3798"/>
              <a:ext cx="0" cy="5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76" name="Line 24"/>
            <p:cNvSpPr>
              <a:spLocks noChangeShapeType="1"/>
            </p:cNvSpPr>
            <p:nvPr/>
          </p:nvSpPr>
          <p:spPr bwMode="auto">
            <a:xfrm flipH="1">
              <a:off x="6235" y="3798"/>
              <a:ext cx="582" cy="5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77" name="Line 25"/>
            <p:cNvSpPr>
              <a:spLocks noChangeShapeType="1"/>
            </p:cNvSpPr>
            <p:nvPr/>
          </p:nvSpPr>
          <p:spPr bwMode="auto">
            <a:xfrm>
              <a:off x="8446" y="3798"/>
              <a:ext cx="0" cy="5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78" name="Line 26"/>
            <p:cNvSpPr>
              <a:spLocks noChangeShapeType="1"/>
            </p:cNvSpPr>
            <p:nvPr/>
          </p:nvSpPr>
          <p:spPr bwMode="auto">
            <a:xfrm>
              <a:off x="9966" y="3798"/>
              <a:ext cx="691" cy="5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79" name="Line 27"/>
            <p:cNvSpPr>
              <a:spLocks noChangeShapeType="1"/>
            </p:cNvSpPr>
            <p:nvPr/>
          </p:nvSpPr>
          <p:spPr bwMode="auto">
            <a:xfrm>
              <a:off x="13560" y="3798"/>
              <a:ext cx="0" cy="4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430" y="1846"/>
              <a:ext cx="15810" cy="72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>
                  <a:solidFill>
                    <a:schemeClr val="bg1"/>
                  </a:solidFill>
                  <a:latin typeface="+mn-lt"/>
                  <a:cs typeface="Arial" charset="0"/>
                </a:rPr>
                <a:t>Методы ознакомления дошкольников с природой</a:t>
              </a:r>
              <a:endParaRPr lang="ru-RU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8081" name="Text Box 5"/>
            <p:cNvSpPr txBox="1">
              <a:spLocks noChangeArrowheads="1"/>
            </p:cNvSpPr>
            <p:nvPr/>
          </p:nvSpPr>
          <p:spPr bwMode="auto">
            <a:xfrm>
              <a:off x="1396" y="3148"/>
              <a:ext cx="3266" cy="6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Наглядные</a:t>
              </a:r>
            </a:p>
          </p:txBody>
        </p:sp>
        <p:sp>
          <p:nvSpPr>
            <p:cNvPr id="88082" name="Text Box 6"/>
            <p:cNvSpPr txBox="1">
              <a:spLocks noChangeArrowheads="1"/>
            </p:cNvSpPr>
            <p:nvPr/>
          </p:nvSpPr>
          <p:spPr bwMode="auto">
            <a:xfrm>
              <a:off x="6725" y="3148"/>
              <a:ext cx="3266" cy="6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Практические</a:t>
              </a:r>
            </a:p>
          </p:txBody>
        </p:sp>
        <p:sp>
          <p:nvSpPr>
            <p:cNvPr id="88083" name="Text Box 7"/>
            <p:cNvSpPr txBox="1">
              <a:spLocks noChangeArrowheads="1"/>
            </p:cNvSpPr>
            <p:nvPr/>
          </p:nvSpPr>
          <p:spPr bwMode="auto">
            <a:xfrm>
              <a:off x="11877" y="3165"/>
              <a:ext cx="3266" cy="6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Словесные </a:t>
              </a:r>
            </a:p>
          </p:txBody>
        </p:sp>
        <p:sp>
          <p:nvSpPr>
            <p:cNvPr id="88084" name="Text Box 8"/>
            <p:cNvSpPr txBox="1">
              <a:spLocks noChangeArrowheads="1"/>
            </p:cNvSpPr>
            <p:nvPr/>
          </p:nvSpPr>
          <p:spPr bwMode="auto">
            <a:xfrm>
              <a:off x="568" y="4318"/>
              <a:ext cx="1797" cy="11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altLang="ru-RU" sz="1600" b="1"/>
                <a:t>Наблю</a:t>
              </a:r>
              <a:r>
                <a:rPr lang="ru-RU" altLang="ru-RU" sz="1600" b="1"/>
                <a:t>-</a:t>
              </a:r>
              <a:r>
                <a:rPr lang="en-US" altLang="ru-RU" sz="1600" b="1"/>
                <a:t>дения</a:t>
              </a:r>
              <a:endParaRPr lang="ru-RU" altLang="ru-RU" sz="1600"/>
            </a:p>
          </p:txBody>
        </p:sp>
        <p:sp>
          <p:nvSpPr>
            <p:cNvPr id="88085" name="Text Box 9"/>
            <p:cNvSpPr txBox="1">
              <a:spLocks noChangeArrowheads="1"/>
            </p:cNvSpPr>
            <p:nvPr/>
          </p:nvSpPr>
          <p:spPr bwMode="auto">
            <a:xfrm>
              <a:off x="2503" y="4318"/>
              <a:ext cx="2935" cy="18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Рассматри-вание картин,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демонстрация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фильмов</a:t>
              </a:r>
              <a:endParaRPr lang="ru-RU" altLang="ru-RU" sz="1600"/>
            </a:p>
          </p:txBody>
        </p:sp>
        <p:sp>
          <p:nvSpPr>
            <p:cNvPr id="88086" name="Text Box 10"/>
            <p:cNvSpPr txBox="1">
              <a:spLocks noChangeArrowheads="1"/>
            </p:cNvSpPr>
            <p:nvPr/>
          </p:nvSpPr>
          <p:spPr bwMode="auto">
            <a:xfrm>
              <a:off x="568" y="6455"/>
              <a:ext cx="4837" cy="43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lvl="1">
                <a:lnSpc>
                  <a:spcPct val="90000"/>
                </a:lnSpc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ru-RU" altLang="ru-RU" sz="1600" b="1"/>
                <a:t>Кратковременные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ru-RU" altLang="ru-RU" sz="1600" b="1"/>
                <a:t>Длительные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ru-RU" altLang="ru-RU" sz="1600" b="1"/>
                <a:t>Определение состояния </a:t>
              </a:r>
              <a:br>
                <a:rPr lang="ru-RU" altLang="ru-RU" sz="1600" b="1"/>
              </a:br>
              <a:r>
                <a:rPr lang="ru-RU" altLang="ru-RU" sz="1600" b="1"/>
                <a:t>  предмета по отдельным </a:t>
              </a:r>
              <a:br>
                <a:rPr lang="ru-RU" altLang="ru-RU" sz="1600" b="1"/>
              </a:br>
              <a:r>
                <a:rPr lang="ru-RU" altLang="ru-RU" sz="1600" b="1"/>
                <a:t>  признакам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ru-RU" altLang="ru-RU" sz="1600" b="1"/>
                <a:t>Восстановление картины</a:t>
              </a:r>
              <a:br>
                <a:rPr lang="ru-RU" altLang="ru-RU" sz="1600" b="1"/>
              </a:br>
              <a:r>
                <a:rPr lang="ru-RU" altLang="ru-RU" sz="1600" b="1"/>
                <a:t>  целого по отдельным </a:t>
              </a:r>
              <a:br>
                <a:rPr lang="ru-RU" altLang="ru-RU" sz="1600" b="1"/>
              </a:br>
              <a:r>
                <a:rPr lang="ru-RU" altLang="ru-RU" sz="1600" b="1"/>
                <a:t>  признакам</a:t>
              </a:r>
              <a:endParaRPr lang="ru-RU" altLang="ru-RU" sz="1600"/>
            </a:p>
          </p:txBody>
        </p:sp>
        <p:sp>
          <p:nvSpPr>
            <p:cNvPr id="88087" name="Text Box 11"/>
            <p:cNvSpPr txBox="1">
              <a:spLocks noChangeArrowheads="1"/>
            </p:cNvSpPr>
            <p:nvPr/>
          </p:nvSpPr>
          <p:spPr bwMode="auto">
            <a:xfrm>
              <a:off x="5820" y="4318"/>
              <a:ext cx="1659" cy="1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ru-RU" altLang="ru-RU" sz="1600"/>
            </a:p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Игра</a:t>
              </a:r>
              <a:endParaRPr lang="ru-RU" altLang="ru-RU" sz="1600"/>
            </a:p>
          </p:txBody>
        </p:sp>
        <p:sp>
          <p:nvSpPr>
            <p:cNvPr id="88088" name="Text Box 12"/>
            <p:cNvSpPr txBox="1">
              <a:spLocks noChangeArrowheads="1"/>
            </p:cNvSpPr>
            <p:nvPr/>
          </p:nvSpPr>
          <p:spPr bwMode="auto">
            <a:xfrm>
              <a:off x="7617" y="4318"/>
              <a:ext cx="1872" cy="1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Труд 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в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природе</a:t>
              </a:r>
              <a:endParaRPr lang="ru-RU" altLang="ru-RU" sz="1600"/>
            </a:p>
          </p:txBody>
        </p:sp>
        <p:sp>
          <p:nvSpPr>
            <p:cNvPr id="88089" name="Text Box 13"/>
            <p:cNvSpPr txBox="1">
              <a:spLocks noChangeArrowheads="1"/>
            </p:cNvSpPr>
            <p:nvPr/>
          </p:nvSpPr>
          <p:spPr bwMode="auto">
            <a:xfrm>
              <a:off x="5820" y="5879"/>
              <a:ext cx="3732" cy="49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lvl="1">
                <a:lnSpc>
                  <a:spcPct val="90000"/>
                </a:lnSpc>
              </a:pPr>
              <a:r>
                <a:rPr lang="ru-RU" altLang="ru-RU" sz="1600" b="1"/>
                <a:t>Дидактические игры:</a:t>
              </a:r>
            </a:p>
            <a:p>
              <a:pPr marL="0" lvl="2">
                <a:lnSpc>
                  <a:spcPct val="90000"/>
                </a:lnSpc>
                <a:buFont typeface="Symbol" pitchFamily="18" charset="2"/>
                <a:buChar char="·"/>
              </a:pPr>
              <a:r>
                <a:rPr lang="ru-RU" altLang="ru-RU" sz="1600"/>
                <a:t>предметные,</a:t>
              </a:r>
            </a:p>
            <a:p>
              <a:pPr marL="0" lvl="2">
                <a:lnSpc>
                  <a:spcPct val="90000"/>
                </a:lnSpc>
                <a:buFont typeface="Symbol" pitchFamily="18" charset="2"/>
                <a:buChar char="·"/>
              </a:pPr>
              <a:r>
                <a:rPr lang="ru-RU" altLang="ru-RU" sz="1600"/>
                <a:t>настольно-печатные,</a:t>
              </a:r>
            </a:p>
            <a:p>
              <a:pPr marL="0" lvl="2">
                <a:lnSpc>
                  <a:spcPct val="90000"/>
                </a:lnSpc>
                <a:buFont typeface="Symbol" pitchFamily="18" charset="2"/>
                <a:buChar char="·"/>
              </a:pPr>
              <a:r>
                <a:rPr lang="ru-RU" altLang="ru-RU" sz="1600"/>
                <a:t>словесные</a:t>
              </a:r>
            </a:p>
            <a:p>
              <a:pPr marL="0" lvl="2">
                <a:lnSpc>
                  <a:spcPct val="90000"/>
                </a:lnSpc>
                <a:buFont typeface="Symbol" pitchFamily="18" charset="2"/>
                <a:buChar char="·"/>
              </a:pPr>
              <a:r>
                <a:rPr lang="ru-RU" altLang="ru-RU" sz="1600"/>
                <a:t>игровые упражнения и игры-занятия</a:t>
              </a:r>
            </a:p>
            <a:p>
              <a:pPr marL="0" lvl="1">
                <a:lnSpc>
                  <a:spcPct val="90000"/>
                </a:lnSpc>
              </a:pPr>
              <a:r>
                <a:rPr lang="ru-RU" altLang="ru-RU" sz="1600" b="1"/>
                <a:t>Подвижные игры</a:t>
              </a:r>
            </a:p>
            <a:p>
              <a:pPr>
                <a:lnSpc>
                  <a:spcPct val="90000"/>
                </a:lnSpc>
              </a:pPr>
              <a:r>
                <a:rPr lang="ru-RU" altLang="ru-RU" sz="1600" b="1"/>
                <a:t>Творческие игры </a:t>
              </a:r>
              <a:r>
                <a:rPr lang="ru-RU" altLang="ru-RU" sz="1600"/>
                <a:t>(в т.ч. строительные)</a:t>
              </a:r>
            </a:p>
          </p:txBody>
        </p:sp>
        <p:sp>
          <p:nvSpPr>
            <p:cNvPr id="88090" name="Text Box 14"/>
            <p:cNvSpPr txBox="1">
              <a:spLocks noChangeArrowheads="1"/>
            </p:cNvSpPr>
            <p:nvPr/>
          </p:nvSpPr>
          <p:spPr bwMode="auto">
            <a:xfrm>
              <a:off x="9967" y="6140"/>
              <a:ext cx="2902" cy="24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lvl="1">
                <a:lnSpc>
                  <a:spcPct val="90000"/>
                </a:lnSpc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ru-RU" altLang="ru-RU" sz="1600" b="1"/>
                <a:t>Индивидуаль</a:t>
              </a:r>
              <a:br>
                <a:rPr lang="ru-RU" altLang="ru-RU" sz="1600" b="1"/>
              </a:br>
              <a:r>
                <a:rPr lang="ru-RU" altLang="ru-RU" sz="1600" b="1"/>
                <a:t>  ные поруче-</a:t>
              </a:r>
              <a:br>
                <a:rPr lang="ru-RU" altLang="ru-RU" sz="1600" b="1"/>
              </a:br>
              <a:r>
                <a:rPr lang="ru-RU" altLang="ru-RU" sz="1600" b="1"/>
                <a:t>  ния</a:t>
              </a:r>
            </a:p>
            <a:p>
              <a:pPr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sz="1600" b="1"/>
                <a:t>Коллектив-</a:t>
              </a:r>
              <a:br>
                <a:rPr lang="ru-RU" altLang="ru-RU" sz="1600" b="1"/>
              </a:br>
              <a:r>
                <a:rPr lang="ru-RU" altLang="ru-RU" sz="1600" b="1"/>
                <a:t>  ный труд</a:t>
              </a:r>
              <a:endParaRPr lang="ru-RU" altLang="ru-RU" sz="1600"/>
            </a:p>
          </p:txBody>
        </p:sp>
        <p:sp>
          <p:nvSpPr>
            <p:cNvPr id="88091" name="Text Box 15"/>
            <p:cNvSpPr txBox="1">
              <a:spLocks noChangeArrowheads="1"/>
            </p:cNvSpPr>
            <p:nvPr/>
          </p:nvSpPr>
          <p:spPr bwMode="auto">
            <a:xfrm>
              <a:off x="11901" y="4318"/>
              <a:ext cx="3317" cy="13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lvl="1" algn="ctr">
                <a:lnSpc>
                  <a:spcPct val="90000"/>
                </a:lnSpc>
                <a:buFont typeface="Times New Roman" pitchFamily="18" charset="0"/>
                <a:buChar char="•"/>
              </a:pPr>
              <a:r>
                <a:rPr lang="ru-RU" altLang="ru-RU" sz="1600" b="1" u="sng"/>
                <a:t>Рассказ</a:t>
              </a:r>
            </a:p>
            <a:p>
              <a:pPr marL="0" lvl="1" algn="ctr">
                <a:lnSpc>
                  <a:spcPct val="90000"/>
                </a:lnSpc>
                <a:buFont typeface="Times New Roman" pitchFamily="18" charset="0"/>
                <a:buChar char="•"/>
              </a:pPr>
              <a:r>
                <a:rPr lang="ru-RU" altLang="ru-RU" sz="1600" b="1"/>
                <a:t>Беседа</a:t>
              </a:r>
            </a:p>
            <a:p>
              <a:pPr algn="ctr">
                <a:lnSpc>
                  <a:spcPct val="90000"/>
                </a:lnSpc>
                <a:buFont typeface="Times New Roman" pitchFamily="18" charset="0"/>
                <a:buChar char="•"/>
              </a:pPr>
              <a:r>
                <a:rPr lang="ru-RU" altLang="ru-RU" sz="1600" b="1"/>
                <a:t>Чтение</a:t>
              </a:r>
              <a:endParaRPr lang="ru-RU" altLang="ru-RU" sz="1600"/>
            </a:p>
          </p:txBody>
        </p:sp>
        <p:sp>
          <p:nvSpPr>
            <p:cNvPr id="88092" name="Line 16"/>
            <p:cNvSpPr>
              <a:spLocks noChangeShapeType="1"/>
            </p:cNvSpPr>
            <p:nvPr/>
          </p:nvSpPr>
          <p:spPr bwMode="auto">
            <a:xfrm>
              <a:off x="3056" y="2627"/>
              <a:ext cx="0" cy="5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93" name="Line 17"/>
            <p:cNvSpPr>
              <a:spLocks noChangeShapeType="1"/>
            </p:cNvSpPr>
            <p:nvPr/>
          </p:nvSpPr>
          <p:spPr bwMode="auto">
            <a:xfrm>
              <a:off x="13528" y="2566"/>
              <a:ext cx="32" cy="5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94" name="Text Box 20"/>
            <p:cNvSpPr txBox="1">
              <a:spLocks noChangeArrowheads="1"/>
            </p:cNvSpPr>
            <p:nvPr/>
          </p:nvSpPr>
          <p:spPr bwMode="auto">
            <a:xfrm>
              <a:off x="9616" y="4318"/>
              <a:ext cx="1871" cy="1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Элемен-тарные опыты</a:t>
              </a:r>
              <a:endParaRPr lang="ru-RU" altLang="ru-RU" sz="1600"/>
            </a:p>
          </p:txBody>
        </p:sp>
        <p:sp>
          <p:nvSpPr>
            <p:cNvPr id="88095" name="Line 3"/>
            <p:cNvSpPr>
              <a:spLocks noChangeShapeType="1"/>
            </p:cNvSpPr>
            <p:nvPr/>
          </p:nvSpPr>
          <p:spPr bwMode="auto">
            <a:xfrm>
              <a:off x="8446" y="2523"/>
              <a:ext cx="0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5388" name="Picture 28" descr="D:\ПРОСВЕЩЕНИЕ\Картинки разные\Доналд_Золан\119.jpg"/>
          <p:cNvPicPr>
            <a:picLocks noChangeAspect="1" noChangeArrowheads="1"/>
          </p:cNvPicPr>
          <p:nvPr/>
        </p:nvPicPr>
        <p:blipFill>
          <a:blip r:embed="rId2" cstate="print"/>
          <a:srcRect l="8108"/>
          <a:stretch>
            <a:fillRect/>
          </a:stretch>
        </p:blipFill>
        <p:spPr bwMode="auto">
          <a:xfrm flipH="1">
            <a:off x="6300192" y="4581128"/>
            <a:ext cx="2593782" cy="201622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8E17A-CDE8-401B-800D-4B969E577F17}" type="slidenum">
              <a:rPr lang="ru-RU" smtClean="0"/>
              <a:pPr>
                <a:defRPr/>
              </a:pPr>
              <a:t>84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формирования отношения ребёнка к природе родного края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9091" name="Группа 19"/>
          <p:cNvGrpSpPr>
            <a:grpSpLocks/>
          </p:cNvGrpSpPr>
          <p:nvPr/>
        </p:nvGrpSpPr>
        <p:grpSpPr bwMode="auto">
          <a:xfrm>
            <a:off x="2590800" y="1484313"/>
            <a:ext cx="3962400" cy="5200650"/>
            <a:chOff x="2591253" y="1484784"/>
            <a:chExt cx="3961494" cy="5200220"/>
          </a:xfrm>
        </p:grpSpPr>
        <p:sp>
          <p:nvSpPr>
            <p:cNvPr id="89094" name="Oval 13"/>
            <p:cNvSpPr>
              <a:spLocks noChangeArrowheads="1"/>
            </p:cNvSpPr>
            <p:nvPr/>
          </p:nvSpPr>
          <p:spPr bwMode="auto">
            <a:xfrm rot="-2754773">
              <a:off x="4168550" y="5809306"/>
              <a:ext cx="892656" cy="858739"/>
            </a:xfrm>
            <a:prstGeom prst="ellipse">
              <a:avLst/>
            </a:prstGeom>
            <a:gradFill rotWithShape="0">
              <a:gsLst>
                <a:gs pos="0">
                  <a:srgbClr val="4D0808"/>
                </a:gs>
                <a:gs pos="30000">
                  <a:srgbClr val="FF0300"/>
                </a:gs>
                <a:gs pos="55000">
                  <a:srgbClr val="FF7A00"/>
                </a:gs>
                <a:gs pos="100000">
                  <a:srgbClr val="FFF2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89095" name="AutoShape 14"/>
            <p:cNvSpPr>
              <a:spLocks noChangeArrowheads="1"/>
            </p:cNvSpPr>
            <p:nvPr/>
          </p:nvSpPr>
          <p:spPr bwMode="auto">
            <a:xfrm>
              <a:off x="4438768" y="5373216"/>
              <a:ext cx="335607" cy="407120"/>
            </a:xfrm>
            <a:prstGeom prst="upArrow">
              <a:avLst>
                <a:gd name="adj1" fmla="val 35917"/>
                <a:gd name="adj2" fmla="val 58166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grpSp>
          <p:nvGrpSpPr>
            <p:cNvPr id="89096" name="Группа 17"/>
            <p:cNvGrpSpPr>
              <a:grpSpLocks/>
            </p:cNvGrpSpPr>
            <p:nvPr/>
          </p:nvGrpSpPr>
          <p:grpSpPr bwMode="auto">
            <a:xfrm>
              <a:off x="2591253" y="1484784"/>
              <a:ext cx="3961494" cy="3888432"/>
              <a:chOff x="2123728" y="1628800"/>
              <a:chExt cx="4391434" cy="4437112"/>
            </a:xfrm>
          </p:grpSpPr>
          <p:sp>
            <p:nvSpPr>
              <p:cNvPr id="89097" name="Oval 3"/>
              <p:cNvSpPr>
                <a:spLocks noChangeArrowheads="1"/>
              </p:cNvSpPr>
              <p:nvPr/>
            </p:nvSpPr>
            <p:spPr bwMode="auto">
              <a:xfrm>
                <a:off x="2123728" y="1628800"/>
                <a:ext cx="4391434" cy="4437112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89098" name="Oval 4"/>
              <p:cNvSpPr>
                <a:spLocks noChangeArrowheads="1"/>
              </p:cNvSpPr>
              <p:nvPr/>
            </p:nvSpPr>
            <p:spPr bwMode="auto">
              <a:xfrm>
                <a:off x="2536484" y="2378304"/>
                <a:ext cx="3568343" cy="3604466"/>
              </a:xfrm>
              <a:prstGeom prst="ellipse">
                <a:avLst/>
              </a:prstGeom>
              <a:gradFill rotWithShape="0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89099" name="Oval 5"/>
              <p:cNvSpPr>
                <a:spLocks noChangeArrowheads="1"/>
              </p:cNvSpPr>
              <p:nvPr/>
            </p:nvSpPr>
            <p:spPr bwMode="auto">
              <a:xfrm>
                <a:off x="2949240" y="3137589"/>
                <a:ext cx="2744041" cy="2773042"/>
              </a:xfrm>
              <a:prstGeom prst="ellipse">
                <a:avLst/>
              </a:prstGeom>
              <a:gradFill rotWithShape="0">
                <a:gsLst>
                  <a:gs pos="0">
                    <a:srgbClr val="FF0066"/>
                  </a:gs>
                  <a:gs pos="100000">
                    <a:srgbClr val="FF99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89100" name="Oval 6"/>
              <p:cNvSpPr>
                <a:spLocks noChangeArrowheads="1"/>
              </p:cNvSpPr>
              <p:nvPr/>
            </p:nvSpPr>
            <p:spPr bwMode="auto">
              <a:xfrm>
                <a:off x="3360786" y="3913992"/>
                <a:ext cx="1922160" cy="1941619"/>
              </a:xfrm>
              <a:prstGeom prst="ellipse">
                <a:avLst/>
              </a:prstGeom>
              <a:gradFill rotWithShape="0"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89101" name="Oval 7"/>
              <p:cNvSpPr>
                <a:spLocks noChangeArrowheads="1"/>
              </p:cNvSpPr>
              <p:nvPr/>
            </p:nvSpPr>
            <p:spPr bwMode="auto">
              <a:xfrm>
                <a:off x="3773542" y="4690395"/>
                <a:ext cx="1097858" cy="1108972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7C8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89102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64510" y="1962592"/>
                <a:ext cx="2955866" cy="1319274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0800004"/>
                  </a:avLst>
                </a:prstTxWarp>
              </a:bodyPr>
              <a:lstStyle/>
              <a:p>
                <a:pPr algn="ctr"/>
                <a:r>
                  <a:rPr lang="ru-RU" sz="20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Природа родного края</a:t>
                </a:r>
              </a:p>
            </p:txBody>
          </p:sp>
          <p:sp>
            <p:nvSpPr>
              <p:cNvPr id="89103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3155013" y="2587383"/>
                <a:ext cx="2268343" cy="972032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0800004"/>
                  </a:avLst>
                </a:prstTxWarp>
              </a:bodyPr>
              <a:lstStyle/>
              <a:p>
                <a:pPr algn="ctr"/>
                <a:r>
                  <a:rPr lang="ru-RU" sz="20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Истоки отношения к природе</a:t>
                </a:r>
              </a:p>
            </p:txBody>
          </p:sp>
          <p:sp>
            <p:nvSpPr>
              <p:cNvPr id="89104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97657" y="2955409"/>
                <a:ext cx="2643575" cy="1576037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0800004"/>
                  </a:avLst>
                </a:prstTxWarp>
              </a:bodyPr>
              <a:lstStyle/>
              <a:p>
                <a:pPr algn="ctr"/>
                <a:r>
                  <a:rPr lang="ru-RU" sz="20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Традиции и культура народа</a:t>
                </a:r>
              </a:p>
            </p:txBody>
          </p:sp>
          <p:sp>
            <p:nvSpPr>
              <p:cNvPr id="89105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36763" y="3464045"/>
                <a:ext cx="1343575" cy="449947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0800004"/>
                  </a:avLst>
                </a:prstTxWarp>
              </a:bodyPr>
              <a:lstStyle/>
              <a:p>
                <a:pPr algn="ctr"/>
                <a:r>
                  <a:rPr lang="ru-RU" sz="20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Малая Родина</a:t>
                </a:r>
              </a:p>
            </p:txBody>
          </p:sp>
          <p:sp>
            <p:nvSpPr>
              <p:cNvPr id="89106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11531" y="4273460"/>
                <a:ext cx="823091" cy="416935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0800004"/>
                  </a:avLst>
                </a:prstTxWarp>
              </a:bodyPr>
              <a:lstStyle/>
              <a:p>
                <a:pPr algn="ctr"/>
                <a:r>
                  <a:rPr lang="ru-RU" sz="20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Семья</a:t>
                </a:r>
              </a:p>
            </p:txBody>
          </p:sp>
          <p:sp>
            <p:nvSpPr>
              <p:cNvPr id="89107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23928" y="5301208"/>
                <a:ext cx="864096" cy="288032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Ребенок</a:t>
                </a:r>
              </a:p>
            </p:txBody>
          </p:sp>
        </p:grpSp>
      </p:grpSp>
      <p:sp>
        <p:nvSpPr>
          <p:cNvPr id="89092" name="WordArt 16"/>
          <p:cNvSpPr>
            <a:spLocks noChangeArrowheads="1" noChangeShapeType="1" noTextEdit="1"/>
          </p:cNvSpPr>
          <p:nvPr/>
        </p:nvSpPr>
        <p:spPr bwMode="auto">
          <a:xfrm>
            <a:off x="4211638" y="6165850"/>
            <a:ext cx="828675" cy="2682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Педагог</a:t>
            </a: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82128-213B-4BB0-B246-BD607CF75DF6}" type="slidenum">
              <a:rPr lang="ru-RU" smtClean="0"/>
              <a:pPr>
                <a:defRPr/>
              </a:pPr>
              <a:t>85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Группа 14"/>
          <p:cNvGrpSpPr>
            <a:grpSpLocks/>
          </p:cNvGrpSpPr>
          <p:nvPr/>
        </p:nvGrpSpPr>
        <p:grpSpPr bwMode="auto">
          <a:xfrm>
            <a:off x="311150" y="333375"/>
            <a:ext cx="8547100" cy="6008688"/>
            <a:chOff x="311388" y="332649"/>
            <a:chExt cx="8547528" cy="6009173"/>
          </a:xfrm>
        </p:grpSpPr>
        <p:grpSp>
          <p:nvGrpSpPr>
            <p:cNvPr id="90116" name="Группа 1"/>
            <p:cNvGrpSpPr>
              <a:grpSpLocks/>
            </p:cNvGrpSpPr>
            <p:nvPr/>
          </p:nvGrpSpPr>
          <p:grpSpPr bwMode="auto">
            <a:xfrm>
              <a:off x="311388" y="332649"/>
              <a:ext cx="8495875" cy="2268079"/>
              <a:chOff x="311388" y="332649"/>
              <a:chExt cx="8495875" cy="2268079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311388" y="980728"/>
                <a:ext cx="2268000" cy="1620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Сформировать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у ребенка представление о себе как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о представителе человеческого рода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070959" y="970328"/>
                <a:ext cx="2736304" cy="1620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На основе познания развивать творческую, свободную личность, обладающую чувством собственного достоинства и уважением к людям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758591" y="980728"/>
                <a:ext cx="3132000" cy="1620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Сформировать у ребенка представление о представление о людях, живущих на Земле, об их чувствах, поступках, правах и обязанностях; о разнообразной деятельности людей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83396" y="332649"/>
                <a:ext cx="8316000" cy="46166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/>
                  <a:t>Задачи ознакомления дошкольников с социальным миром</a:t>
                </a:r>
              </a:p>
            </p:txBody>
          </p:sp>
        </p:grpSp>
        <p:grpSp>
          <p:nvGrpSpPr>
            <p:cNvPr id="90117" name="Группа 5"/>
            <p:cNvGrpSpPr>
              <a:grpSpLocks/>
            </p:cNvGrpSpPr>
            <p:nvPr/>
          </p:nvGrpSpPr>
          <p:grpSpPr bwMode="auto">
            <a:xfrm>
              <a:off x="334469" y="2780928"/>
              <a:ext cx="8483735" cy="1553124"/>
              <a:chOff x="334469" y="2780928"/>
              <a:chExt cx="8483735" cy="1553124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34469" y="3434052"/>
                <a:ext cx="2736000" cy="900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Знания должны нести информацию (информативность знаний)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081900" y="3423651"/>
                <a:ext cx="2736304" cy="900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Знания должны побуждать к деятельности, поступкам (побудительность)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196477" y="3440674"/>
                <a:ext cx="2736000" cy="83099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Знания должны вызывать эмоции, чувства, отношения (</a:t>
                </a:r>
                <a:r>
                  <a:rPr lang="ru-RU" sz="1600" b="1" dirty="0" err="1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эмоциогенность</a:t>
                </a:r>
                <a:r>
                  <a:rPr lang="ru-RU" sz="1600" b="1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 знаний)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50337" y="2780928"/>
                <a:ext cx="6804000" cy="46166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/>
                  <a:t>Триединая функция знаний о социальном мире</a:t>
                </a:r>
              </a:p>
            </p:txBody>
          </p:sp>
        </p:grpSp>
        <p:grpSp>
          <p:nvGrpSpPr>
            <p:cNvPr id="90118" name="Группа 7"/>
            <p:cNvGrpSpPr>
              <a:grpSpLocks/>
            </p:cNvGrpSpPr>
            <p:nvPr/>
          </p:nvGrpSpPr>
          <p:grpSpPr bwMode="auto">
            <a:xfrm>
              <a:off x="311388" y="4499341"/>
              <a:ext cx="8547528" cy="1842481"/>
              <a:chOff x="354120" y="4499341"/>
              <a:chExt cx="8547528" cy="184248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54120" y="5117822"/>
                <a:ext cx="4068000" cy="1224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Познавательные эвристические беседы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Чтение художественной литературы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Изобразительная и конструктивная деятельность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Экспериментирование и опыты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Музыка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545648" y="5108488"/>
                <a:ext cx="4356000" cy="1224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Игры </a:t>
                </a:r>
                <a:r>
                  <a:rPr lang="ru-RU" sz="1300" b="1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(сюжетно-ролевые, драматизации, подвижные)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Наблюдения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Трудовая деятельность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Праздники и развлечения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Индивидуальные беседы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27584" y="4499341"/>
                <a:ext cx="7632008" cy="46166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/>
                  <a:t>Формы организации образовательной деятельности</a:t>
                </a:r>
              </a:p>
            </p:txBody>
          </p:sp>
        </p:grpSp>
      </p:grp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AC60F-FC14-4832-8B43-470E49D2E348}" type="slidenum">
              <a:rPr lang="ru-RU" smtClean="0"/>
              <a:pPr>
                <a:defRPr/>
              </a:pPr>
              <a:t>86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395288" y="692150"/>
            <a:ext cx="8280400" cy="5400675"/>
            <a:chOff x="432" y="1827"/>
            <a:chExt cx="15953" cy="11169"/>
          </a:xfrm>
        </p:grpSpPr>
        <p:grpSp>
          <p:nvGrpSpPr>
            <p:cNvPr id="91140" name="Group 3"/>
            <p:cNvGrpSpPr>
              <a:grpSpLocks/>
            </p:cNvGrpSpPr>
            <p:nvPr/>
          </p:nvGrpSpPr>
          <p:grpSpPr bwMode="auto">
            <a:xfrm>
              <a:off x="432" y="3763"/>
              <a:ext cx="15953" cy="2532"/>
              <a:chOff x="432" y="4255"/>
              <a:chExt cx="15953" cy="2532"/>
            </a:xfrm>
          </p:grpSpPr>
          <p:sp>
            <p:nvSpPr>
              <p:cNvPr id="91147" name="AutoShape 4"/>
              <p:cNvSpPr>
                <a:spLocks noChangeArrowheads="1"/>
              </p:cNvSpPr>
              <p:nvPr/>
            </p:nvSpPr>
            <p:spPr bwMode="auto">
              <a:xfrm>
                <a:off x="432" y="4258"/>
                <a:ext cx="3798" cy="2529"/>
              </a:xfrm>
              <a:prstGeom prst="wedgeRoundRectCallout">
                <a:avLst>
                  <a:gd name="adj1" fmla="val 49606"/>
                  <a:gd name="adj2" fmla="val -73046"/>
                  <a:gd name="adj3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b="1"/>
                  <a:t>Методы,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b="1"/>
                  <a:t>повышающие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b="1"/>
                  <a:t>познавательную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b="1"/>
                  <a:t>активность</a:t>
                </a:r>
                <a:endParaRPr lang="ru-RU" altLang="ru-RU" sz="1600"/>
              </a:p>
            </p:txBody>
          </p:sp>
          <p:sp>
            <p:nvSpPr>
              <p:cNvPr id="91148" name="AutoShape 5"/>
              <p:cNvSpPr>
                <a:spLocks noChangeArrowheads="1"/>
              </p:cNvSpPr>
              <p:nvPr/>
            </p:nvSpPr>
            <p:spPr bwMode="auto">
              <a:xfrm>
                <a:off x="4464" y="4258"/>
                <a:ext cx="3798" cy="2529"/>
              </a:xfrm>
              <a:prstGeom prst="wedgeRoundRectCallout">
                <a:avLst>
                  <a:gd name="adj1" fmla="val -8759"/>
                  <a:gd name="adj2" fmla="val -72060"/>
                  <a:gd name="adj3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b="1"/>
                  <a:t>Методы,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b="1"/>
                  <a:t>вызывающие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b="1"/>
                  <a:t>эмоциональную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b="1"/>
                  <a:t>активность</a:t>
                </a:r>
                <a:endParaRPr lang="ru-RU" altLang="ru-RU" sz="1600"/>
              </a:p>
            </p:txBody>
          </p:sp>
          <p:sp>
            <p:nvSpPr>
              <p:cNvPr id="91149" name="AutoShape 6"/>
              <p:cNvSpPr>
                <a:spLocks noChangeArrowheads="1"/>
              </p:cNvSpPr>
              <p:nvPr/>
            </p:nvSpPr>
            <p:spPr bwMode="auto">
              <a:xfrm>
                <a:off x="8505" y="4255"/>
                <a:ext cx="3798" cy="2529"/>
              </a:xfrm>
              <a:prstGeom prst="wedgeRoundRectCallout">
                <a:avLst>
                  <a:gd name="adj1" fmla="val -33250"/>
                  <a:gd name="adj2" fmla="val -71856"/>
                  <a:gd name="adj3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b="1"/>
                  <a:t>Методы,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b="1"/>
                  <a:t>способствующие взаимосвязи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b="1"/>
                  <a:t>различных видов деятельности</a:t>
                </a:r>
                <a:endParaRPr lang="ru-RU" altLang="ru-RU" sz="1600"/>
              </a:p>
            </p:txBody>
          </p:sp>
          <p:sp>
            <p:nvSpPr>
              <p:cNvPr id="91150" name="AutoShape 7"/>
              <p:cNvSpPr>
                <a:spLocks noChangeArrowheads="1"/>
              </p:cNvSpPr>
              <p:nvPr/>
            </p:nvSpPr>
            <p:spPr bwMode="auto">
              <a:xfrm>
                <a:off x="12587" y="4255"/>
                <a:ext cx="3798" cy="2529"/>
              </a:xfrm>
              <a:prstGeom prst="wedgeRoundRectCallout">
                <a:avLst>
                  <a:gd name="adj1" fmla="val -40866"/>
                  <a:gd name="adj2" fmla="val -72741"/>
                  <a:gd name="adj3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b="1"/>
                  <a:t>Методы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b="1"/>
                  <a:t>Коррекции</a:t>
                </a:r>
                <a:br>
                  <a:rPr lang="ru-RU" altLang="ru-RU" sz="1600" b="1"/>
                </a:br>
                <a:r>
                  <a:rPr lang="ru-RU" altLang="ru-RU" sz="1600" b="1"/>
                  <a:t>и  уточнения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b="1"/>
                  <a:t>детских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b="1"/>
                  <a:t>представлений</a:t>
                </a:r>
                <a:endParaRPr lang="ru-RU" altLang="ru-RU" sz="1600"/>
              </a:p>
            </p:txBody>
          </p:sp>
        </p:grpSp>
        <p:grpSp>
          <p:nvGrpSpPr>
            <p:cNvPr id="91141" name="Group 8"/>
            <p:cNvGrpSpPr>
              <a:grpSpLocks/>
            </p:cNvGrpSpPr>
            <p:nvPr/>
          </p:nvGrpSpPr>
          <p:grpSpPr bwMode="auto">
            <a:xfrm>
              <a:off x="432" y="6444"/>
              <a:ext cx="15953" cy="6552"/>
              <a:chOff x="432" y="7083"/>
              <a:chExt cx="15953" cy="6552"/>
            </a:xfrm>
          </p:grpSpPr>
          <p:sp>
            <p:nvSpPr>
              <p:cNvPr id="91143" name="Text Box 9"/>
              <p:cNvSpPr txBox="1">
                <a:spLocks noChangeArrowheads="1"/>
              </p:cNvSpPr>
              <p:nvPr/>
            </p:nvSpPr>
            <p:spPr bwMode="auto">
              <a:xfrm>
                <a:off x="432" y="7083"/>
                <a:ext cx="3745" cy="655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lvl="1">
                  <a:lnSpc>
                    <a:spcPct val="90000"/>
                  </a:lnSpc>
                  <a:buSzPts val="1400"/>
                  <a:buFont typeface="Webdings" pitchFamily="18" charset="2"/>
                  <a:buChar char="Y"/>
                </a:pPr>
                <a:r>
                  <a:rPr lang="ru-RU" altLang="ru-RU" sz="1500">
                    <a:solidFill>
                      <a:srgbClr val="000000"/>
                    </a:solidFill>
                  </a:rPr>
                  <a:t>Элементарный </a:t>
                </a:r>
                <a:br>
                  <a:rPr lang="ru-RU" altLang="ru-RU" sz="1500">
                    <a:solidFill>
                      <a:srgbClr val="000000"/>
                    </a:solidFill>
                  </a:rPr>
                </a:br>
                <a:r>
                  <a:rPr lang="ru-RU" altLang="ru-RU" sz="1500">
                    <a:solidFill>
                      <a:srgbClr val="000000"/>
                    </a:solidFill>
                  </a:rPr>
                  <a:t>    анализ </a:t>
                </a:r>
              </a:p>
              <a:p>
                <a:pPr marL="0" lvl="1">
                  <a:lnSpc>
                    <a:spcPct val="90000"/>
                  </a:lnSpc>
                  <a:buSzPts val="1400"/>
                  <a:buFont typeface="Webdings" pitchFamily="18" charset="2"/>
                  <a:buChar char="Y"/>
                </a:pPr>
                <a:r>
                  <a:rPr lang="ru-RU" altLang="ru-RU" sz="1500"/>
                  <a:t>Сравнение</a:t>
                </a:r>
                <a:br>
                  <a:rPr lang="ru-RU" altLang="ru-RU" sz="1500"/>
                </a:br>
                <a:r>
                  <a:rPr lang="ru-RU" altLang="ru-RU" sz="1500"/>
                  <a:t>     по контрасту и</a:t>
                </a:r>
                <a:br>
                  <a:rPr lang="ru-RU" altLang="ru-RU" sz="1500"/>
                </a:br>
                <a:r>
                  <a:rPr lang="ru-RU" altLang="ru-RU" sz="1500"/>
                  <a:t>     подобию, сходству</a:t>
                </a:r>
              </a:p>
              <a:p>
                <a:pPr marL="0" lvl="1">
                  <a:lnSpc>
                    <a:spcPct val="90000"/>
                  </a:lnSpc>
                  <a:buSzPts val="1400"/>
                  <a:buFont typeface="Webdings" pitchFamily="18" charset="2"/>
                  <a:buChar char="Y"/>
                </a:pPr>
                <a:r>
                  <a:rPr lang="ru-RU" altLang="ru-RU" sz="1500"/>
                  <a:t>Группировка </a:t>
                </a:r>
                <a:br>
                  <a:rPr lang="ru-RU" altLang="ru-RU" sz="1500"/>
                </a:br>
                <a:r>
                  <a:rPr lang="ru-RU" altLang="ru-RU" sz="1500"/>
                  <a:t>    и классификация</a:t>
                </a:r>
              </a:p>
              <a:p>
                <a:pPr marL="0" lvl="1">
                  <a:lnSpc>
                    <a:spcPct val="90000"/>
                  </a:lnSpc>
                  <a:buSzPts val="1400"/>
                  <a:buFont typeface="Webdings" pitchFamily="18" charset="2"/>
                  <a:buChar char="Y"/>
                </a:pPr>
                <a:r>
                  <a:rPr lang="ru-RU" altLang="ru-RU" sz="1500"/>
                  <a:t>Моделирование</a:t>
                </a:r>
                <a:br>
                  <a:rPr lang="ru-RU" altLang="ru-RU" sz="1500"/>
                </a:br>
                <a:r>
                  <a:rPr lang="ru-RU" altLang="ru-RU" sz="1500"/>
                  <a:t>    и конструирование</a:t>
                </a:r>
              </a:p>
              <a:p>
                <a:pPr marL="0" lvl="1">
                  <a:lnSpc>
                    <a:spcPct val="90000"/>
                  </a:lnSpc>
                  <a:buSzPts val="1400"/>
                  <a:buFont typeface="Webdings" pitchFamily="18" charset="2"/>
                  <a:buChar char="Y"/>
                </a:pPr>
                <a:r>
                  <a:rPr lang="ru-RU" altLang="ru-RU" sz="1500"/>
                  <a:t>Ответы на вопросы</a:t>
                </a:r>
                <a:br>
                  <a:rPr lang="ru-RU" altLang="ru-RU" sz="1500"/>
                </a:br>
                <a:r>
                  <a:rPr lang="ru-RU" altLang="ru-RU" sz="1500"/>
                  <a:t>     детей</a:t>
                </a:r>
              </a:p>
              <a:p>
                <a:pPr marL="0" lvl="1">
                  <a:lnSpc>
                    <a:spcPct val="90000"/>
                  </a:lnSpc>
                  <a:buSzPts val="1400"/>
                  <a:buFont typeface="Webdings" pitchFamily="18" charset="2"/>
                  <a:buChar char="Y"/>
                </a:pPr>
                <a:r>
                  <a:rPr lang="ru-RU" altLang="ru-RU" sz="1500"/>
                  <a:t>Приучение к </a:t>
                </a:r>
                <a:br>
                  <a:rPr lang="ru-RU" altLang="ru-RU" sz="1500"/>
                </a:br>
                <a:r>
                  <a:rPr lang="ru-RU" altLang="ru-RU" sz="1500"/>
                  <a:t>    самостоятельному </a:t>
                </a:r>
                <a:br>
                  <a:rPr lang="ru-RU" altLang="ru-RU" sz="1500"/>
                </a:br>
                <a:r>
                  <a:rPr lang="ru-RU" altLang="ru-RU" sz="1500"/>
                  <a:t>    поиску ответов </a:t>
                </a:r>
                <a:br>
                  <a:rPr lang="ru-RU" altLang="ru-RU" sz="1500"/>
                </a:br>
                <a:r>
                  <a:rPr lang="ru-RU" altLang="ru-RU" sz="1500"/>
                  <a:t>   на вопросы</a:t>
                </a:r>
              </a:p>
            </p:txBody>
          </p:sp>
          <p:sp>
            <p:nvSpPr>
              <p:cNvPr id="91144" name="Text Box 10"/>
              <p:cNvSpPr txBox="1">
                <a:spLocks noChangeArrowheads="1"/>
              </p:cNvSpPr>
              <p:nvPr/>
            </p:nvSpPr>
            <p:spPr bwMode="auto">
              <a:xfrm>
                <a:off x="4464" y="7083"/>
                <a:ext cx="3875" cy="655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lvl="1">
                  <a:lnSpc>
                    <a:spcPct val="90000"/>
                  </a:lnSpc>
                  <a:buSzPts val="1400"/>
                  <a:buFont typeface="Webdings" pitchFamily="18" charset="2"/>
                  <a:buChar char="Y"/>
                </a:pPr>
                <a:r>
                  <a:rPr lang="ru-RU" altLang="ru-RU" sz="1600"/>
                  <a:t>Воображаемая </a:t>
                </a:r>
                <a:br>
                  <a:rPr lang="ru-RU" altLang="ru-RU" sz="1600"/>
                </a:br>
                <a:r>
                  <a:rPr lang="ru-RU" altLang="ru-RU" sz="1600"/>
                  <a:t>    ситуация</a:t>
                </a:r>
              </a:p>
              <a:p>
                <a:pPr marL="0" lvl="1">
                  <a:lnSpc>
                    <a:spcPct val="90000"/>
                  </a:lnSpc>
                  <a:buSzPts val="1400"/>
                  <a:buFont typeface="Webdings" pitchFamily="18" charset="2"/>
                  <a:buChar char="Y"/>
                </a:pPr>
                <a:r>
                  <a:rPr lang="ru-RU" altLang="ru-RU" sz="1600"/>
                  <a:t>Придумывание </a:t>
                </a:r>
                <a:br>
                  <a:rPr lang="ru-RU" altLang="ru-RU" sz="1600"/>
                </a:br>
                <a:r>
                  <a:rPr lang="ru-RU" altLang="ru-RU" sz="1600"/>
                  <a:t>    сказок</a:t>
                </a:r>
              </a:p>
              <a:p>
                <a:pPr marL="0" lvl="1">
                  <a:lnSpc>
                    <a:spcPct val="90000"/>
                  </a:lnSpc>
                  <a:buSzPts val="1400"/>
                  <a:buFont typeface="Webdings" pitchFamily="18" charset="2"/>
                  <a:buChar char="Y"/>
                </a:pPr>
                <a:r>
                  <a:rPr lang="ru-RU" altLang="ru-RU" sz="1600"/>
                  <a:t>Игры-</a:t>
                </a:r>
                <a:br>
                  <a:rPr lang="ru-RU" altLang="ru-RU" sz="1600"/>
                </a:br>
                <a:r>
                  <a:rPr lang="ru-RU" altLang="ru-RU" sz="1600"/>
                  <a:t>    драматизации</a:t>
                </a:r>
              </a:p>
              <a:p>
                <a:pPr marL="0" lvl="1">
                  <a:lnSpc>
                    <a:spcPct val="90000"/>
                  </a:lnSpc>
                  <a:buSzPts val="1400"/>
                  <a:buFont typeface="Webdings" pitchFamily="18" charset="2"/>
                  <a:buChar char="Y"/>
                </a:pPr>
                <a:r>
                  <a:rPr lang="ru-RU" altLang="ru-RU" sz="1600"/>
                  <a:t>Сюрпризные </a:t>
                </a:r>
                <a:br>
                  <a:rPr lang="ru-RU" altLang="ru-RU" sz="1600"/>
                </a:br>
                <a:r>
                  <a:rPr lang="ru-RU" altLang="ru-RU" sz="1600"/>
                  <a:t>    моменты и</a:t>
                </a:r>
                <a:br>
                  <a:rPr lang="ru-RU" altLang="ru-RU" sz="1600"/>
                </a:br>
                <a:r>
                  <a:rPr lang="ru-RU" altLang="ru-RU" sz="1600"/>
                  <a:t>   элементы новизны</a:t>
                </a:r>
              </a:p>
              <a:p>
                <a:pPr marL="0" lvl="1">
                  <a:lnSpc>
                    <a:spcPct val="90000"/>
                  </a:lnSpc>
                  <a:buSzPts val="1400"/>
                  <a:buFont typeface="Webdings" pitchFamily="18" charset="2"/>
                  <a:buChar char="Y"/>
                </a:pPr>
                <a:r>
                  <a:rPr lang="ru-RU" altLang="ru-RU" sz="1600"/>
                  <a:t>Юмор и шутка</a:t>
                </a:r>
              </a:p>
              <a:p>
                <a:pPr marL="0" lvl="1">
                  <a:lnSpc>
                    <a:spcPct val="90000"/>
                  </a:lnSpc>
                  <a:buSzPts val="1400"/>
                  <a:buFont typeface="Webdings" pitchFamily="18" charset="2"/>
                  <a:buChar char="Y"/>
                </a:pPr>
                <a:r>
                  <a:rPr lang="ru-RU" altLang="ru-RU" sz="1600"/>
                  <a:t>Сочетание</a:t>
                </a:r>
                <a:br>
                  <a:rPr lang="ru-RU" altLang="ru-RU" sz="1600"/>
                </a:br>
                <a:r>
                  <a:rPr lang="ru-RU" altLang="ru-RU" sz="1600"/>
                  <a:t>    разнообразных </a:t>
                </a:r>
                <a:br>
                  <a:rPr lang="ru-RU" altLang="ru-RU" sz="1600"/>
                </a:br>
                <a:r>
                  <a:rPr lang="ru-RU" altLang="ru-RU" sz="1600"/>
                  <a:t>   средств на одном</a:t>
                </a:r>
                <a:br>
                  <a:rPr lang="ru-RU" altLang="ru-RU" sz="1600"/>
                </a:br>
                <a:r>
                  <a:rPr lang="ru-RU" altLang="ru-RU" sz="1600"/>
                  <a:t>   занятии</a:t>
                </a:r>
              </a:p>
            </p:txBody>
          </p:sp>
          <p:sp>
            <p:nvSpPr>
              <p:cNvPr id="91145" name="Text Box 11"/>
              <p:cNvSpPr txBox="1">
                <a:spLocks noChangeArrowheads="1"/>
              </p:cNvSpPr>
              <p:nvPr/>
            </p:nvSpPr>
            <p:spPr bwMode="auto">
              <a:xfrm>
                <a:off x="8617" y="7083"/>
                <a:ext cx="3884" cy="655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lvl="1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ebdings" pitchFamily="18" charset="2"/>
                  <a:buChar char="Y"/>
                </a:pPr>
                <a:r>
                  <a:rPr lang="ru-RU" altLang="ru-RU" sz="1600"/>
                  <a:t>Прием </a:t>
                </a:r>
                <a:br>
                  <a:rPr lang="ru-RU" altLang="ru-RU" sz="1600"/>
                </a:br>
                <a:r>
                  <a:rPr lang="ru-RU" altLang="ru-RU" sz="1600"/>
                  <a:t>    предложения и </a:t>
                </a:r>
                <a:br>
                  <a:rPr lang="ru-RU" altLang="ru-RU" sz="1600"/>
                </a:br>
                <a:r>
                  <a:rPr lang="ru-RU" altLang="ru-RU" sz="1600"/>
                  <a:t>    обучения способу</a:t>
                </a:r>
                <a:br>
                  <a:rPr lang="ru-RU" altLang="ru-RU" sz="1600"/>
                </a:br>
                <a:r>
                  <a:rPr lang="ru-RU" altLang="ru-RU" sz="1600"/>
                  <a:t>     связи разных</a:t>
                </a:r>
                <a:br>
                  <a:rPr lang="ru-RU" altLang="ru-RU" sz="1600"/>
                </a:br>
                <a:r>
                  <a:rPr lang="ru-RU" altLang="ru-RU" sz="1600"/>
                  <a:t> видов деятельности</a:t>
                </a:r>
              </a:p>
              <a:p>
                <a:pPr marL="0" lvl="1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ebdings" pitchFamily="18" charset="2"/>
                  <a:buChar char="Y"/>
                </a:pPr>
                <a:r>
                  <a:rPr lang="ru-RU" altLang="ru-RU" sz="1600"/>
                  <a:t>Перспективное</a:t>
                </a:r>
                <a:br>
                  <a:rPr lang="ru-RU" altLang="ru-RU" sz="1600"/>
                </a:br>
                <a:r>
                  <a:rPr lang="ru-RU" altLang="ru-RU" sz="1600"/>
                  <a:t>    планирование</a:t>
                </a:r>
              </a:p>
              <a:p>
                <a:pPr marL="0" lvl="1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ebdings" pitchFamily="18" charset="2"/>
                  <a:buChar char="Y"/>
                </a:pPr>
                <a:r>
                  <a:rPr lang="ru-RU" altLang="ru-RU" sz="1600"/>
                  <a:t>Перспектива,</a:t>
                </a:r>
                <a:br>
                  <a:rPr lang="ru-RU" altLang="ru-RU" sz="1600"/>
                </a:br>
                <a:r>
                  <a:rPr lang="ru-RU" altLang="ru-RU" sz="1600"/>
                  <a:t>     направленная</a:t>
                </a:r>
                <a:br>
                  <a:rPr lang="ru-RU" altLang="ru-RU" sz="1600"/>
                </a:br>
                <a:r>
                  <a:rPr lang="ru-RU" altLang="ru-RU" sz="1600"/>
                  <a:t>     на последующую</a:t>
                </a:r>
                <a:br>
                  <a:rPr lang="ru-RU" altLang="ru-RU" sz="1600"/>
                </a:br>
                <a:r>
                  <a:rPr lang="ru-RU" altLang="ru-RU" sz="1600"/>
                  <a:t>     деятельность</a:t>
                </a:r>
              </a:p>
              <a:p>
                <a:pPr marL="0" lvl="1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ebdings" pitchFamily="18" charset="2"/>
                  <a:buChar char="Y"/>
                </a:pPr>
                <a:r>
                  <a:rPr lang="ru-RU" altLang="ru-RU" sz="1600"/>
                  <a:t>Беседа</a:t>
                </a:r>
              </a:p>
            </p:txBody>
          </p:sp>
          <p:sp>
            <p:nvSpPr>
              <p:cNvPr id="91146" name="Text Box 12"/>
              <p:cNvSpPr txBox="1">
                <a:spLocks noChangeArrowheads="1"/>
              </p:cNvSpPr>
              <p:nvPr/>
            </p:nvSpPr>
            <p:spPr bwMode="auto">
              <a:xfrm>
                <a:off x="12816" y="7083"/>
                <a:ext cx="3569" cy="655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lvl="1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ebdings" pitchFamily="18" charset="2"/>
                  <a:buChar char="Y"/>
                </a:pPr>
                <a:r>
                  <a:rPr lang="ru-RU" altLang="ru-RU" sz="1600"/>
                  <a:t>Повторение</a:t>
                </a:r>
              </a:p>
              <a:p>
                <a:pPr marL="0" lvl="1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ebdings" pitchFamily="18" charset="2"/>
                  <a:buChar char="Y"/>
                </a:pPr>
                <a:r>
                  <a:rPr lang="ru-RU" altLang="ru-RU" sz="1600"/>
                  <a:t>Наблюдение </a:t>
                </a:r>
              </a:p>
              <a:p>
                <a:pPr marL="0" lvl="1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ebdings" pitchFamily="18" charset="2"/>
                  <a:buChar char="Y"/>
                </a:pPr>
                <a:r>
                  <a:rPr lang="ru-RU" altLang="ru-RU" sz="1600"/>
                  <a:t>Экспериментиро</a:t>
                </a:r>
                <a:br>
                  <a:rPr lang="ru-RU" altLang="ru-RU" sz="1600"/>
                </a:br>
                <a:r>
                  <a:rPr lang="ru-RU" altLang="ru-RU" sz="1600"/>
                  <a:t>    вание</a:t>
                </a:r>
              </a:p>
              <a:p>
                <a:pPr marL="0" lvl="1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ebdings" pitchFamily="18" charset="2"/>
                  <a:buChar char="Y"/>
                </a:pPr>
                <a:r>
                  <a:rPr lang="ru-RU" altLang="ru-RU" sz="1600"/>
                  <a:t>Создание </a:t>
                </a:r>
                <a:br>
                  <a:rPr lang="ru-RU" altLang="ru-RU" sz="1600"/>
                </a:br>
                <a:r>
                  <a:rPr lang="ru-RU" altLang="ru-RU" sz="1600"/>
                  <a:t>    проблемных </a:t>
                </a:r>
                <a:br>
                  <a:rPr lang="ru-RU" altLang="ru-RU" sz="1600"/>
                </a:br>
                <a:r>
                  <a:rPr lang="ru-RU" altLang="ru-RU" sz="1600"/>
                  <a:t>    ситуаций</a:t>
                </a:r>
              </a:p>
              <a:p>
                <a:pPr marL="0" lvl="1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ebdings" pitchFamily="18" charset="2"/>
                  <a:buChar char="Y"/>
                </a:pPr>
                <a:r>
                  <a:rPr lang="ru-RU" altLang="ru-RU" sz="1600"/>
                  <a:t>Беседа</a:t>
                </a:r>
              </a:p>
            </p:txBody>
          </p:sp>
        </p:grpSp>
        <p:sp>
          <p:nvSpPr>
            <p:cNvPr id="91142" name="Text Box 13" descr="Газетная бумага"/>
            <p:cNvSpPr txBox="1">
              <a:spLocks noChangeArrowheads="1"/>
            </p:cNvSpPr>
            <p:nvPr/>
          </p:nvSpPr>
          <p:spPr bwMode="auto">
            <a:xfrm>
              <a:off x="1007" y="1827"/>
              <a:ext cx="14690" cy="1297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b="1"/>
                <a:t>МЕТОДЫ</a:t>
              </a:r>
              <a:r>
                <a:rPr lang="ru-RU" sz="1600" b="1"/>
                <a:t>, ПОЗВОЛЯЮЩИЕ ПЕДАГОГУ НАИБОЛЕЕ ЭФФЕКТИВНО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ru-RU" sz="1600" b="1"/>
                <a:t> ПРОВОДИТЬ РАБОТУ ПО ОЗНАКОМЛЕНИЮ ДЕТЕЙ С СОЦИАЛЬНЫМ МИРОМ</a:t>
              </a:r>
              <a:endParaRPr lang="ru-RU" sz="1600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40896-572D-469F-B942-D2956E1A6095}" type="slidenum">
              <a:rPr lang="ru-RU" smtClean="0"/>
              <a:pPr>
                <a:defRPr/>
              </a:pPr>
              <a:t>87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4340225"/>
            <a:ext cx="7775575" cy="1752600"/>
          </a:xfrm>
        </p:spPr>
        <p:txBody>
          <a:bodyPr rtlCol="0" anchor="b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 </a:t>
            </a:r>
            <a:r>
              <a:rPr lang="ru-RU" sz="4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«Художественно-эстетическое развитие»</a:t>
            </a:r>
            <a:endParaRPr lang="ru-RU" sz="4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3" descr="D:\ПРОСВЕЩЕНИЕ\Картинки разные\Доналд_Золан\26.jpg"/>
          <p:cNvPicPr>
            <a:picLocks noChangeAspect="1" noChangeArrowheads="1"/>
          </p:cNvPicPr>
          <p:nvPr/>
        </p:nvPicPr>
        <p:blipFill>
          <a:blip r:embed="rId2" cstate="print"/>
          <a:srcRect b="8091"/>
          <a:stretch>
            <a:fillRect/>
          </a:stretch>
        </p:blipFill>
        <p:spPr bwMode="auto">
          <a:xfrm>
            <a:off x="2123730" y="374888"/>
            <a:ext cx="4896542" cy="394838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68313" y="369888"/>
            <a:ext cx="8351837" cy="1282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Задачи образовательной области «Художественно - эстетическое развитие» во ФГОС дошкольного образования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8313" y="1916113"/>
            <a:ext cx="8135937" cy="4176712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Развитие предпосылок ценностно – смыслового восприятия и понимания произведений искусства (словесного, музыкального, изобразительного), мира природы</a:t>
            </a:r>
          </a:p>
          <a:p>
            <a:pPr fontAlgn="auto"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Становление эстетического отношения к окружающему миру</a:t>
            </a:r>
          </a:p>
          <a:p>
            <a:pPr fontAlgn="auto"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Формирование элементарных представлений о видах искусства</a:t>
            </a:r>
          </a:p>
          <a:p>
            <a:pPr fontAlgn="auto"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Восприятие музыки, художественной литературы, фольклора</a:t>
            </a:r>
          </a:p>
          <a:p>
            <a:pPr fontAlgn="auto"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Стимулирование сопереживания персонажам художественных произведений</a:t>
            </a:r>
          </a:p>
          <a:p>
            <a:pPr fontAlgn="auto"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Реализация самостоятельной творческой деятельности детей </a:t>
            </a:r>
            <a:r>
              <a:rPr lang="ru-RU" b="1" dirty="0">
                <a:cs typeface="Times New Roman" panose="02020603050405020304" pitchFamily="18" charset="0"/>
              </a:rPr>
              <a:t>(изобразительной, конструктивно-модельной, музыкальной и др.)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0AC3B-D76E-4431-83AC-CBF0B6A777FB}" type="slidenum">
              <a:rPr lang="ru-RU"/>
              <a:pPr>
                <a:defRPr/>
              </a:pPr>
              <a:t>89</a:t>
            </a:fld>
            <a:endParaRPr lang="ru-RU"/>
          </a:p>
        </p:txBody>
      </p:sp>
      <p:sp>
        <p:nvSpPr>
          <p:cNvPr id="93189" name="TextBox 3"/>
          <p:cNvSpPr txBox="1">
            <a:spLocks noChangeArrowheads="1"/>
          </p:cNvSpPr>
          <p:nvPr/>
        </p:nvSpPr>
        <p:spPr bwMode="auto">
          <a:xfrm>
            <a:off x="0" y="0"/>
            <a:ext cx="4211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chemeClr val="bg1"/>
                </a:solidFill>
                <a:latin typeface="Arial" pitchFamily="34" charset="0"/>
              </a:rPr>
              <a:t>Образовательные области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268538" y="2133600"/>
            <a:ext cx="4606925" cy="70802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Основные направления развития детей и образовательные области</a:t>
            </a:r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467494" y="1052736"/>
            <a:ext cx="3744466" cy="720000"/>
          </a:xfrm>
          <a:prstGeom prst="wedgeRectCallout">
            <a:avLst>
              <a:gd name="adj1" fmla="val 40121"/>
              <a:gd name="adj2" fmla="val 936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200" b="1" dirty="0">
                <a:solidFill>
                  <a:schemeClr val="bg1"/>
                </a:solidFill>
              </a:rPr>
              <a:t>Физическое развитие</a:t>
            </a: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539960" y="3212976"/>
            <a:ext cx="3672000" cy="720000"/>
          </a:xfrm>
          <a:prstGeom prst="wedgeRectCallout">
            <a:avLst>
              <a:gd name="adj1" fmla="val 39926"/>
              <a:gd name="adj2" fmla="val -8497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2200" b="1">
                <a:solidFill>
                  <a:schemeClr val="bg1"/>
                </a:solidFill>
              </a:rPr>
              <a:t>Познавательно-речевое развитие</a:t>
            </a: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4932041" y="1052736"/>
            <a:ext cx="3672408" cy="719733"/>
          </a:xfrm>
          <a:prstGeom prst="wedgeRectCallout">
            <a:avLst>
              <a:gd name="adj1" fmla="val -40554"/>
              <a:gd name="adj2" fmla="val 939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2200" b="1" dirty="0">
                <a:solidFill>
                  <a:schemeClr val="bg1"/>
                </a:solidFill>
              </a:rPr>
              <a:t>Художественно-эстетическое развитие</a:t>
            </a:r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4932040" y="3212976"/>
            <a:ext cx="3672000" cy="720000"/>
          </a:xfrm>
          <a:prstGeom prst="wedgeRectCallout">
            <a:avLst>
              <a:gd name="adj1" fmla="val -40320"/>
              <a:gd name="adj2" fmla="val -9025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2200" b="1">
                <a:solidFill>
                  <a:schemeClr val="bg1"/>
                </a:solidFill>
              </a:rPr>
              <a:t>Социально-личностное развитие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468313" y="404813"/>
            <a:ext cx="1798637" cy="576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ru-RU" altLang="ru-RU" sz="2000" b="1">
                <a:solidFill>
                  <a:schemeClr val="tx2"/>
                </a:solidFill>
              </a:rPr>
              <a:t>Физическая культура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2411413" y="404813"/>
            <a:ext cx="1800225" cy="576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ru-RU" altLang="ru-RU" sz="2000" b="1">
                <a:solidFill>
                  <a:schemeClr val="tx2"/>
                </a:solidFill>
              </a:rPr>
              <a:t>Здоровье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6659563" y="404813"/>
            <a:ext cx="1944687" cy="576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ru-RU" altLang="ru-RU" sz="2000" b="1" dirty="0">
                <a:solidFill>
                  <a:schemeClr val="tx2"/>
                </a:solidFill>
              </a:rPr>
              <a:t>Художественное творчество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561329" y="4005064"/>
            <a:ext cx="900000" cy="2016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ru-RU" altLang="ru-RU" sz="2000" b="1">
                <a:solidFill>
                  <a:schemeClr val="tx2"/>
                </a:solidFill>
              </a:rPr>
              <a:t>Коммуникация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4932363" y="404813"/>
            <a:ext cx="1655762" cy="576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ru-RU" altLang="ru-RU" sz="2000" b="1" dirty="0">
                <a:solidFill>
                  <a:schemeClr val="tx2"/>
                </a:solidFill>
              </a:rPr>
              <a:t>Музыка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3275856" y="4005064"/>
            <a:ext cx="900000" cy="2016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ru-RU" altLang="ru-RU" sz="2000" b="1" dirty="0">
                <a:solidFill>
                  <a:schemeClr val="tx2"/>
                </a:solidFill>
              </a:rPr>
              <a:t>Чтение художественной литературы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1979712" y="4005064"/>
            <a:ext cx="900000" cy="2016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ru-RU" altLang="ru-RU" sz="2000" b="1">
                <a:solidFill>
                  <a:schemeClr val="tx2"/>
                </a:solidFill>
              </a:rPr>
              <a:t>Познание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4932039" y="4005064"/>
            <a:ext cx="900000" cy="2016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ru-RU" altLang="ru-RU" sz="2000" b="1" dirty="0">
                <a:solidFill>
                  <a:schemeClr val="tx2"/>
                </a:solidFill>
              </a:rPr>
              <a:t>Социализация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6336296" y="4005064"/>
            <a:ext cx="900000" cy="2016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ru-RU" altLang="ru-RU" sz="2000" b="1">
                <a:solidFill>
                  <a:schemeClr val="tx2"/>
                </a:solidFill>
              </a:rPr>
              <a:t>Труд</a:t>
            </a: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7668344" y="4005064"/>
            <a:ext cx="900000" cy="2016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ru-RU" altLang="ru-RU" sz="2000" b="1" dirty="0">
                <a:solidFill>
                  <a:schemeClr val="tx2"/>
                </a:solidFill>
              </a:rPr>
              <a:t>Безопасность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94B81-CE5C-4198-9602-889336190CD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9388" y="989013"/>
          <a:ext cx="8712200" cy="53038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1481"/>
                <a:gridCol w="1992547"/>
                <a:gridCol w="2239494"/>
                <a:gridCol w="2508678"/>
              </a:tblGrid>
              <a:tr h="36578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Эстетическое восприятие мира природы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694" marR="5969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Эстетическое восприятие социального мира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694" marR="5969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Художественное восприятие произведений искусства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694" marR="5969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Художественно-изобразительная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деятельность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694" marR="59694" marT="0" marB="0"/>
                </a:tc>
              </a:tr>
              <a:tr h="4938055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Побуждать детей наблюдать за окружающей живой природой, всматриваться, замечать красоту природы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Обогащать яркими впечатлениями от разнообразия красоты природы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Воспитывать эмоциональный отклик на окружающую природу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Воспитывать любовь ко всему живому, умение любоваться, видеть красоту вокруг себя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694" marR="5969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Дать детям представление о том, что все люди трудятся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Воспитывать интерес, уважение к труду, людям труда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Воспитывать бережное отношение к окружающему предметному миру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Формировать интерес к окружающим предметам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Уметь обследовать их, осуществлять простейший сенсорный анализ, выделять ярко выраженные свойства, качества предмета</a:t>
                      </a: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Различать эмоциональное состояние людей. Воспитывать чувство симпатии к другим детям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694" marR="5969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Развивать эстетические чувства, художественное восприятие ребенка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Воспитывать эмоциональный отклик на произведения искусства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Учить замечать яркость цветовых образов изобразительного и прикладного искусства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Учить выделять средства выразительности в произведениях искусства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Дать элементарные представления об архитектуре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Учить делиться своими впечатлениями со взрослыми, сверстниками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Формировать эмоционально-эстетическое отношение ребенка к народной культуре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694" marR="5969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Развивать интерес детей к изобразительной деятельности, к образному отражению увиденного, услышанного, прочувствованного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Формировать представления о форме, величине, строении, цвете предметов, упражнять в передаче своего отношения к изображаемому, выделять главное в предмете и его признаки, настроение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Учить создавать образ из округлых форм и цветовых пятен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Учить гармонично располагать предметы на плоскости листа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Развивать воображение, творческие способности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Учить видеть средства выразительности в произведениях искусства (цвет, ритм, объем)</a:t>
                      </a: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Знакомить с разнообразием  изобразительных материалов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694" marR="59694" marT="0" marB="0"/>
                </a:tc>
              </a:tr>
            </a:tbl>
          </a:graphicData>
        </a:graphic>
      </p:graphicFrame>
      <p:sp>
        <p:nvSpPr>
          <p:cNvPr id="94227" name="Rectangle 1"/>
          <p:cNvSpPr>
            <a:spLocks noChangeArrowheads="1"/>
          </p:cNvSpPr>
          <p:nvPr/>
        </p:nvSpPr>
        <p:spPr bwMode="auto">
          <a:xfrm>
            <a:off x="2268538" y="260350"/>
            <a:ext cx="5092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altLang="ru-RU" sz="1600" b="1">
                <a:latin typeface="Arial" pitchFamily="34" charset="0"/>
                <a:cs typeface="Times New Roman" pitchFamily="18" charset="0"/>
              </a:rPr>
              <a:t>Задачи художественно-эстетического развития </a:t>
            </a:r>
          </a:p>
          <a:p>
            <a:pPr algn="ctr">
              <a:tabLst>
                <a:tab pos="228600" algn="l"/>
              </a:tabLst>
            </a:pPr>
            <a:r>
              <a:rPr lang="ru-RU" altLang="ru-RU" sz="1600" b="1">
                <a:latin typeface="Arial" pitchFamily="34" charset="0"/>
                <a:cs typeface="Times New Roman" pitchFamily="18" charset="0"/>
              </a:rPr>
              <a:t>в младшем дошкольном возрасте</a:t>
            </a:r>
            <a:endParaRPr lang="ru-RU" altLang="ru-RU"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23C39-3334-4436-9DC8-0246AD05C395}" type="slidenum">
              <a:rPr lang="ru-RU" smtClean="0"/>
              <a:pPr>
                <a:defRPr/>
              </a:pPr>
              <a:t>90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79388" y="981075"/>
          <a:ext cx="8712200" cy="5622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1053"/>
                <a:gridCol w="2107758"/>
                <a:gridCol w="2748222"/>
                <a:gridCol w="2285168"/>
              </a:tblGrid>
              <a:tr h="50286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effectLst/>
                        </a:rPr>
                        <a:t>Эстетическое восприятие мира природы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971" marR="4597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b="1">
                          <a:effectLst/>
                        </a:rPr>
                        <a:t>Эстетическое восприятие социального мира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971" marR="4597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b="1">
                          <a:effectLst/>
                        </a:rPr>
                        <a:t>Художественное восприятие произведений искусства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971" marR="4597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Художественно-изобразительная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effectLst/>
                        </a:rPr>
                        <a:t>деятельность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971" marR="45971" marT="0" marB="0"/>
                </a:tc>
              </a:tr>
              <a:tr h="5120062">
                <a:tc>
                  <a:txBody>
                    <a:bodyPr/>
                    <a:lstStyle/>
                    <a:p>
                      <a:pPr marL="174625" lvl="0" indent="-174625" algn="l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Развивать интерес, желание и умение наблюдать за живой и неживой природой</a:t>
                      </a:r>
                    </a:p>
                    <a:p>
                      <a:pPr marL="174625" lvl="0" indent="-174625" algn="l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Воспитывать эмоциональный отклик на красоту природы, любовь к природе, основы экологической культуры</a:t>
                      </a:r>
                    </a:p>
                    <a:p>
                      <a:pPr marL="174625" lvl="0" indent="-174625" algn="l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Подводить к умению одухотворять природу, представлять себя в роли животного, растения, передавать его облик, характер, настроение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971" marR="45971" marT="0" marB="0"/>
                </a:tc>
                <a:tc>
                  <a:txBody>
                    <a:bodyPr/>
                    <a:lstStyle/>
                    <a:p>
                      <a:pPr marL="174625" lvl="0" indent="-174625" algn="l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Дать детям представление о труде взрослых, о профессиях</a:t>
                      </a:r>
                    </a:p>
                    <a:p>
                      <a:pPr marL="174625" lvl="0" indent="-174625" algn="l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Воспитывать интерес, уважение к людям, которые трудятся на благо других людей</a:t>
                      </a:r>
                    </a:p>
                    <a:p>
                      <a:pPr marL="174625" lvl="0" indent="-174625" algn="l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Воспитывать предметное отношение к предметам рукотворного мира</a:t>
                      </a:r>
                    </a:p>
                    <a:p>
                      <a:pPr marL="174625" lvl="0" indent="-174625" algn="l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Формировать знания о Родине, Москве</a:t>
                      </a:r>
                    </a:p>
                    <a:p>
                      <a:pPr marL="174625" lvl="0" indent="-174625" algn="l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Знакомить с ближайшим окружением, учить любоваться красотой окружающих предметов</a:t>
                      </a:r>
                    </a:p>
                    <a:p>
                      <a:pPr marL="174625" lvl="0" indent="-174625" algn="l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Учить выделять особенности строения предметов, их свойства и качества, назначение</a:t>
                      </a:r>
                    </a:p>
                    <a:p>
                      <a:pPr marL="174625" lvl="0" indent="-174625" algn="l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Знакомить с изменениями, происходящими в окружающем мире</a:t>
                      </a:r>
                    </a:p>
                    <a:p>
                      <a:pPr marL="174625" lvl="0" indent="-174625" algn="l">
                        <a:spcAft>
                          <a:spcPts val="60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Развивать эмоциональный отклик на человеческие взаимоотношения, поступки 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971" marR="45971" marT="0" marB="0"/>
                </a:tc>
                <a:tc>
                  <a:txBody>
                    <a:bodyPr/>
                    <a:lstStyle/>
                    <a:p>
                      <a:pPr marL="174625" lvl="0" indent="-174625" algn="l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Развивать эстетическое восприятие, умение понимать содержание произведений искусства, всматриваться в картину, сравнивать произведения, проявляя к ним устойчивый интерес</a:t>
                      </a:r>
                    </a:p>
                    <a:p>
                      <a:pPr marL="174625" lvl="0" indent="-174625" algn="l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Развивать эмоционально-эстетическую отзывчивость на произведения искусства</a:t>
                      </a:r>
                    </a:p>
                    <a:p>
                      <a:pPr marL="174625" lvl="0" indent="-174625" algn="l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Учить выделять средства выразительности в произведениях искусства</a:t>
                      </a:r>
                    </a:p>
                    <a:p>
                      <a:pPr marL="174625" lvl="0" indent="-174625" algn="l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Воспитывать эмоциональный отклик на отраженные в произведениях искусства поступки, события, соотносить со своими представлениями о красивом, радостном, печальном и т.д.</a:t>
                      </a:r>
                    </a:p>
                    <a:p>
                      <a:pPr marL="174625" lvl="0" indent="-174625" algn="l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Развивать представления детей об архитектуре</a:t>
                      </a:r>
                    </a:p>
                    <a:p>
                      <a:pPr marL="174625" lvl="0" indent="-174625" algn="l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Формировать чувство цвета, его гармонии, симметрии, формы, ритма</a:t>
                      </a:r>
                    </a:p>
                    <a:p>
                      <a:pPr marL="174625" lvl="0" indent="-174625" algn="l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Знакомить с произведениями искусства, знать, для чего создаются красивые вещи</a:t>
                      </a:r>
                    </a:p>
                    <a:p>
                      <a:pPr marL="174625" lvl="0" indent="-174625" algn="l">
                        <a:spcAft>
                          <a:spcPts val="600"/>
                        </a:spcAft>
                        <a:buSzPts val="1200"/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Содействовать эмоциональному общению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971" marR="45971" marT="0" marB="0"/>
                </a:tc>
                <a:tc>
                  <a:txBody>
                    <a:bodyPr/>
                    <a:lstStyle/>
                    <a:p>
                      <a:pPr marL="174625" lvl="0" indent="-174625" algn="l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174625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Развивать устойчивый интерес детей к разным видам изобразительной деятельности</a:t>
                      </a:r>
                    </a:p>
                    <a:p>
                      <a:pPr marL="174625" lvl="0" indent="-174625" algn="l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174625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Развивать эстетические чувства</a:t>
                      </a:r>
                    </a:p>
                    <a:p>
                      <a:pPr marL="174625" lvl="0" indent="-174625" algn="l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174625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Учить создавать художественный образ</a:t>
                      </a:r>
                    </a:p>
                    <a:p>
                      <a:pPr marL="174625" lvl="0" indent="-174625" algn="l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174625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Учить отражать свои впечатления от окружающего мира в продуктивной деятельности, придумывать, фантазировать, экспериментировать</a:t>
                      </a:r>
                    </a:p>
                    <a:p>
                      <a:pPr marL="174625" lvl="0" indent="-174625" algn="l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174625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Учить изображать себя в общении с близкими, животными, растениями, отражать общественные события</a:t>
                      </a:r>
                    </a:p>
                    <a:p>
                      <a:pPr marL="174625" lvl="0" indent="-174625" algn="l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174625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Развивать художественное творчество детей</a:t>
                      </a:r>
                    </a:p>
                    <a:p>
                      <a:pPr marL="174625" lvl="0" indent="-174625" algn="l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174625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Учить передавать животных, человека в движении</a:t>
                      </a:r>
                    </a:p>
                    <a:p>
                      <a:pPr marL="174625" lvl="0" indent="-174625" algn="l">
                        <a:spcAft>
                          <a:spcPts val="0"/>
                        </a:spcAft>
                        <a:buSzPts val="1200"/>
                        <a:buFont typeface="Wingdings"/>
                        <a:buChar char=""/>
                        <a:tabLst>
                          <a:tab pos="174625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Учить использовать в </a:t>
                      </a:r>
                      <a:r>
                        <a:rPr lang="ru-RU" sz="1200" b="1" dirty="0" err="1">
                          <a:effectLst/>
                        </a:rPr>
                        <a:t>изодеятельности</a:t>
                      </a:r>
                      <a:r>
                        <a:rPr lang="ru-RU" sz="1200" b="1" dirty="0">
                          <a:effectLst/>
                        </a:rPr>
                        <a:t> разнообразные изобразительные материалы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971" marR="45971" marT="0" marB="0"/>
                </a:tc>
              </a:tr>
            </a:tbl>
          </a:graphicData>
        </a:graphic>
      </p:graphicFrame>
      <p:sp>
        <p:nvSpPr>
          <p:cNvPr id="95251" name="Rectangle 1"/>
          <p:cNvSpPr>
            <a:spLocks noChangeArrowheads="1"/>
          </p:cNvSpPr>
          <p:nvPr/>
        </p:nvSpPr>
        <p:spPr bwMode="auto">
          <a:xfrm>
            <a:off x="2268538" y="260350"/>
            <a:ext cx="5092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altLang="ru-RU" sz="1600" b="1">
                <a:latin typeface="Arial" pitchFamily="34" charset="0"/>
                <a:cs typeface="Times New Roman" pitchFamily="18" charset="0"/>
              </a:rPr>
              <a:t>Задачи художественно-эстетического развития </a:t>
            </a:r>
          </a:p>
          <a:p>
            <a:pPr algn="ctr">
              <a:tabLst>
                <a:tab pos="228600" algn="l"/>
              </a:tabLst>
            </a:pPr>
            <a:r>
              <a:rPr lang="ru-RU" altLang="ru-RU" sz="1600" b="1">
                <a:latin typeface="Arial" pitchFamily="34" charset="0"/>
                <a:cs typeface="Times New Roman" pitchFamily="18" charset="0"/>
              </a:rPr>
              <a:t>в старшем дошкольном возрасте</a:t>
            </a:r>
            <a:endParaRPr lang="ru-RU" altLang="ru-RU"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0C526-1445-4A3C-B6FF-F863035DBB79}" type="slidenum">
              <a:rPr lang="ru-RU" smtClean="0"/>
              <a:pPr>
                <a:defRPr/>
              </a:pPr>
              <a:t>91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Детское конструирование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6259" name="Group 2"/>
          <p:cNvGrpSpPr>
            <a:grpSpLocks/>
          </p:cNvGrpSpPr>
          <p:nvPr/>
        </p:nvGrpSpPr>
        <p:grpSpPr bwMode="auto">
          <a:xfrm>
            <a:off x="1692275" y="1341438"/>
            <a:ext cx="5761038" cy="1943100"/>
            <a:chOff x="2180" y="2421"/>
            <a:chExt cx="7759" cy="2126"/>
          </a:xfrm>
        </p:grpSpPr>
        <p:sp>
          <p:nvSpPr>
            <p:cNvPr id="11267" name="Text Box 3"/>
            <p:cNvSpPr txBox="1">
              <a:spLocks noChangeArrowheads="1"/>
            </p:cNvSpPr>
            <p:nvPr/>
          </p:nvSpPr>
          <p:spPr bwMode="auto">
            <a:xfrm>
              <a:off x="2180" y="2421"/>
              <a:ext cx="7759" cy="2126"/>
            </a:xfrm>
            <a:prstGeom prst="rect">
              <a:avLst/>
            </a:prstGeom>
            <a:gradFill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2700000" scaled="1"/>
            </a:gra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+mn-lt"/>
                <a:cs typeface="Arial" charset="0"/>
              </a:endParaRPr>
            </a:p>
          </p:txBody>
        </p:sp>
        <p:grpSp>
          <p:nvGrpSpPr>
            <p:cNvPr id="96273" name="Group 4"/>
            <p:cNvGrpSpPr>
              <a:grpSpLocks/>
            </p:cNvGrpSpPr>
            <p:nvPr/>
          </p:nvGrpSpPr>
          <p:grpSpPr bwMode="auto">
            <a:xfrm>
              <a:off x="2956" y="2579"/>
              <a:ext cx="6207" cy="1789"/>
              <a:chOff x="2716" y="5099"/>
              <a:chExt cx="6207" cy="1789"/>
            </a:xfrm>
          </p:grpSpPr>
          <p:sp>
            <p:nvSpPr>
              <p:cNvPr id="96276" name="Text Box 5" descr="Розовая тисненая бумага"/>
              <p:cNvSpPr txBox="1">
                <a:spLocks noChangeArrowheads="1"/>
              </p:cNvSpPr>
              <p:nvPr/>
            </p:nvSpPr>
            <p:spPr bwMode="auto">
              <a:xfrm>
                <a:off x="2879" y="5099"/>
                <a:ext cx="2280" cy="720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ts val="300"/>
                  </a:spcBef>
                  <a:spcAft>
                    <a:spcPts val="1000"/>
                  </a:spcAft>
                </a:pPr>
                <a:r>
                  <a:rPr lang="ru-RU" altLang="ru-RU" sz="2000" b="1"/>
                  <a:t>Творческое</a:t>
                </a:r>
                <a:endParaRPr lang="ru-RU" altLang="ru-RU" sz="2000"/>
              </a:p>
            </p:txBody>
          </p:sp>
          <p:sp>
            <p:nvSpPr>
              <p:cNvPr id="96277" name="Text Box 6" descr="Розовая тисненая бумага"/>
              <p:cNvSpPr txBox="1">
                <a:spLocks noChangeArrowheads="1"/>
              </p:cNvSpPr>
              <p:nvPr/>
            </p:nvSpPr>
            <p:spPr bwMode="auto">
              <a:xfrm>
                <a:off x="6359" y="5099"/>
                <a:ext cx="2400" cy="720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ts val="300"/>
                  </a:spcBef>
                  <a:spcAft>
                    <a:spcPts val="1000"/>
                  </a:spcAft>
                </a:pPr>
                <a:r>
                  <a:rPr lang="ru-RU" altLang="ru-RU" sz="2000" b="1"/>
                  <a:t>Техническое</a:t>
                </a:r>
                <a:endParaRPr lang="ru-RU" altLang="ru-RU" sz="2000"/>
              </a:p>
            </p:txBody>
          </p:sp>
          <p:grpSp>
            <p:nvGrpSpPr>
              <p:cNvPr id="96278" name="Group 7"/>
              <p:cNvGrpSpPr>
                <a:grpSpLocks/>
              </p:cNvGrpSpPr>
              <p:nvPr/>
            </p:nvGrpSpPr>
            <p:grpSpPr bwMode="auto">
              <a:xfrm>
                <a:off x="2716" y="5965"/>
                <a:ext cx="6207" cy="923"/>
                <a:chOff x="2716" y="2005"/>
                <a:chExt cx="6207" cy="923"/>
              </a:xfrm>
            </p:grpSpPr>
            <p:sp>
              <p:nvSpPr>
                <p:cNvPr id="96279" name="Text Box 8" descr="Упаковочная бумага"/>
                <p:cNvSpPr txBox="1">
                  <a:spLocks noChangeArrowheads="1"/>
                </p:cNvSpPr>
                <p:nvPr/>
              </p:nvSpPr>
              <p:spPr bwMode="auto">
                <a:xfrm>
                  <a:off x="2716" y="2005"/>
                  <a:ext cx="6207" cy="923"/>
                </a:xfrm>
                <a:prstGeom prst="rect">
                  <a:avLst/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/>
                </a:p>
              </p:txBody>
            </p:sp>
            <p:sp>
              <p:nvSpPr>
                <p:cNvPr id="96280" name="Text Box 9" descr="Пергамент"/>
                <p:cNvSpPr txBox="1">
                  <a:spLocks noChangeArrowheads="1"/>
                </p:cNvSpPr>
                <p:nvPr/>
              </p:nvSpPr>
              <p:spPr bwMode="auto">
                <a:xfrm>
                  <a:off x="3200" y="2162"/>
                  <a:ext cx="2328" cy="630"/>
                </a:xfrm>
                <a:prstGeom prst="rect">
                  <a:avLst/>
                </a:pr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altLang="ru-RU" b="1"/>
                    <a:t>Создание замысла</a:t>
                  </a:r>
                  <a:endParaRPr lang="ru-RU" altLang="ru-RU"/>
                </a:p>
              </p:txBody>
            </p:sp>
            <p:sp>
              <p:nvSpPr>
                <p:cNvPr id="96281" name="Text Box 10" descr="Пергамент"/>
                <p:cNvSpPr txBox="1">
                  <a:spLocks noChangeArrowheads="1"/>
                </p:cNvSpPr>
                <p:nvPr/>
              </p:nvSpPr>
              <p:spPr bwMode="auto">
                <a:xfrm>
                  <a:off x="6110" y="2162"/>
                  <a:ext cx="2328" cy="630"/>
                </a:xfrm>
                <a:prstGeom prst="rect">
                  <a:avLst/>
                </a:pr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altLang="ru-RU" b="1"/>
                    <a:t>Воплощение замысла</a:t>
                  </a:r>
                  <a:endParaRPr lang="ru-RU" altLang="ru-RU"/>
                </a:p>
              </p:txBody>
            </p:sp>
          </p:grpSp>
        </p:grpSp>
        <p:sp>
          <p:nvSpPr>
            <p:cNvPr id="96274" name="AutoShape 11"/>
            <p:cNvSpPr>
              <a:spLocks noChangeArrowheads="1"/>
            </p:cNvSpPr>
            <p:nvPr/>
          </p:nvSpPr>
          <p:spPr bwMode="auto">
            <a:xfrm>
              <a:off x="2374" y="2736"/>
              <a:ext cx="720" cy="1339"/>
            </a:xfrm>
            <a:prstGeom prst="curvedRightArrow">
              <a:avLst>
                <a:gd name="adj1" fmla="val 27896"/>
                <a:gd name="adj2" fmla="val 78745"/>
                <a:gd name="adj3" fmla="val 33333"/>
              </a:avLst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96275" name="AutoShape 12"/>
            <p:cNvSpPr>
              <a:spLocks noChangeArrowheads="1"/>
            </p:cNvSpPr>
            <p:nvPr/>
          </p:nvSpPr>
          <p:spPr bwMode="auto">
            <a:xfrm flipH="1">
              <a:off x="9065" y="2815"/>
              <a:ext cx="679" cy="1350"/>
            </a:xfrm>
            <a:prstGeom prst="curvedRightArrow">
              <a:avLst>
                <a:gd name="adj1" fmla="val 27899"/>
                <a:gd name="adj2" fmla="val 78746"/>
                <a:gd name="adj3" fmla="val 33333"/>
              </a:avLst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</p:grpSp>
      <p:grpSp>
        <p:nvGrpSpPr>
          <p:cNvPr id="96260" name="Group 13"/>
          <p:cNvGrpSpPr>
            <a:grpSpLocks/>
          </p:cNvGrpSpPr>
          <p:nvPr/>
        </p:nvGrpSpPr>
        <p:grpSpPr bwMode="auto">
          <a:xfrm>
            <a:off x="1409700" y="3573463"/>
            <a:ext cx="6324600" cy="2663825"/>
            <a:chOff x="1275" y="5121"/>
            <a:chExt cx="9960" cy="4197"/>
          </a:xfrm>
        </p:grpSpPr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1275" y="5121"/>
              <a:ext cx="9960" cy="41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>
                  <a:latin typeface="+mn-lt"/>
                  <a:cs typeface="Arial" charset="0"/>
                </a:rPr>
                <a:t>Виды детского конструирования</a:t>
              </a:r>
              <a:endParaRPr lang="ru-RU" sz="2400" dirty="0">
                <a:latin typeface="+mn-lt"/>
                <a:cs typeface="Arial" charset="0"/>
              </a:endParaRPr>
            </a:p>
          </p:txBody>
        </p:sp>
        <p:grpSp>
          <p:nvGrpSpPr>
            <p:cNvPr id="96263" name="Group 15"/>
            <p:cNvGrpSpPr>
              <a:grpSpLocks/>
            </p:cNvGrpSpPr>
            <p:nvPr/>
          </p:nvGrpSpPr>
          <p:grpSpPr bwMode="auto">
            <a:xfrm>
              <a:off x="1441" y="5915"/>
              <a:ext cx="9697" cy="3062"/>
              <a:chOff x="1441" y="5915"/>
              <a:chExt cx="9697" cy="3062"/>
            </a:xfrm>
          </p:grpSpPr>
          <p:grpSp>
            <p:nvGrpSpPr>
              <p:cNvPr id="96264" name="Group 16"/>
              <p:cNvGrpSpPr>
                <a:grpSpLocks/>
              </p:cNvGrpSpPr>
              <p:nvPr/>
            </p:nvGrpSpPr>
            <p:grpSpPr bwMode="auto">
              <a:xfrm>
                <a:off x="1441" y="5915"/>
                <a:ext cx="9639" cy="1361"/>
                <a:chOff x="1441" y="5915"/>
                <a:chExt cx="9639" cy="1361"/>
              </a:xfrm>
            </p:grpSpPr>
            <p:sp>
              <p:nvSpPr>
                <p:cNvPr id="9626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41" y="5915"/>
                  <a:ext cx="3118" cy="1361"/>
                </a:xfrm>
                <a:prstGeom prst="rect">
                  <a:avLst/>
                </a:prstGeom>
                <a:gradFill rotWithShape="1">
                  <a:gsLst>
                    <a:gs pos="0">
                      <a:srgbClr val="96AB94"/>
                    </a:gs>
                    <a:gs pos="17000">
                      <a:srgbClr val="D4DEFF"/>
                    </a:gs>
                    <a:gs pos="47000">
                      <a:srgbClr val="D4DEFF"/>
                    </a:gs>
                    <a:gs pos="100000">
                      <a:srgbClr val="8488C4"/>
                    </a:gs>
                  </a:gsLst>
                  <a:lin ang="18900000" scaled="1"/>
                </a:gradFill>
                <a:ln w="9525">
                  <a:solidFill>
                    <a:srgbClr val="703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altLang="ru-RU" b="1"/>
                    <a:t>Из строительного</a:t>
                  </a:r>
                </a:p>
                <a:p>
                  <a:pPr algn="ctr"/>
                  <a:r>
                    <a:rPr lang="ru-RU" altLang="ru-RU" b="1"/>
                    <a:t> материала</a:t>
                  </a:r>
                  <a:endParaRPr lang="ru-RU" altLang="ru-RU"/>
                </a:p>
              </p:txBody>
            </p:sp>
            <p:sp>
              <p:nvSpPr>
                <p:cNvPr id="9627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792" y="5915"/>
                  <a:ext cx="2886" cy="1361"/>
                </a:xfrm>
                <a:prstGeom prst="rect">
                  <a:avLst/>
                </a:prstGeom>
                <a:gradFill rotWithShape="1">
                  <a:gsLst>
                    <a:gs pos="0">
                      <a:srgbClr val="96AB94"/>
                    </a:gs>
                    <a:gs pos="17000">
                      <a:srgbClr val="D4DEFF"/>
                    </a:gs>
                    <a:gs pos="47000">
                      <a:srgbClr val="D4DEFF"/>
                    </a:gs>
                    <a:gs pos="100000">
                      <a:srgbClr val="8488C4"/>
                    </a:gs>
                  </a:gsLst>
                  <a:lin ang="18900000" scaled="1"/>
                </a:gradFill>
                <a:ln w="9525">
                  <a:solidFill>
                    <a:srgbClr val="703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altLang="ru-RU" b="1"/>
                    <a:t>Практическое  и компьютерное</a:t>
                  </a:r>
                  <a:endParaRPr lang="ru-RU" altLang="ru-RU"/>
                </a:p>
              </p:txBody>
            </p:sp>
            <p:sp>
              <p:nvSpPr>
                <p:cNvPr id="9627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962" y="5915"/>
                  <a:ext cx="3118" cy="1361"/>
                </a:xfrm>
                <a:prstGeom prst="rect">
                  <a:avLst/>
                </a:prstGeom>
                <a:gradFill rotWithShape="1">
                  <a:gsLst>
                    <a:gs pos="0">
                      <a:srgbClr val="96AB94"/>
                    </a:gs>
                    <a:gs pos="17000">
                      <a:srgbClr val="D4DEFF"/>
                    </a:gs>
                    <a:gs pos="47000">
                      <a:srgbClr val="D4DEFF"/>
                    </a:gs>
                    <a:gs pos="100000">
                      <a:srgbClr val="8488C4"/>
                    </a:gs>
                  </a:gsLst>
                  <a:lin ang="18900000" scaled="1"/>
                </a:gradFill>
                <a:ln w="9525">
                  <a:solidFill>
                    <a:srgbClr val="703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altLang="ru-RU" b="1"/>
                    <a:t>Из деталей </a:t>
                  </a:r>
                </a:p>
                <a:p>
                  <a:pPr algn="ctr"/>
                  <a:r>
                    <a:rPr lang="ru-RU" altLang="ru-RU" b="1"/>
                    <a:t>конструкторов</a:t>
                  </a:r>
                  <a:endParaRPr lang="ru-RU" altLang="ru-RU"/>
                </a:p>
              </p:txBody>
            </p:sp>
          </p:grpSp>
          <p:grpSp>
            <p:nvGrpSpPr>
              <p:cNvPr id="96265" name="Group 20"/>
              <p:cNvGrpSpPr>
                <a:grpSpLocks/>
              </p:cNvGrpSpPr>
              <p:nvPr/>
            </p:nvGrpSpPr>
            <p:grpSpPr bwMode="auto">
              <a:xfrm>
                <a:off x="1441" y="7616"/>
                <a:ext cx="9697" cy="1361"/>
                <a:chOff x="1441" y="7796"/>
                <a:chExt cx="9697" cy="1361"/>
              </a:xfrm>
            </p:grpSpPr>
            <p:sp>
              <p:nvSpPr>
                <p:cNvPr id="9626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441" y="7796"/>
                  <a:ext cx="3118" cy="1361"/>
                </a:xfrm>
                <a:prstGeom prst="rect">
                  <a:avLst/>
                </a:prstGeom>
                <a:gradFill rotWithShape="1">
                  <a:gsLst>
                    <a:gs pos="0">
                      <a:srgbClr val="96AB94"/>
                    </a:gs>
                    <a:gs pos="17000">
                      <a:srgbClr val="D4DEFF"/>
                    </a:gs>
                    <a:gs pos="47000">
                      <a:srgbClr val="D4DEFF"/>
                    </a:gs>
                    <a:gs pos="100000">
                      <a:srgbClr val="8488C4"/>
                    </a:gs>
                  </a:gsLst>
                  <a:lin ang="18900000" scaled="1"/>
                </a:gradFill>
                <a:ln w="9525">
                  <a:solidFill>
                    <a:srgbClr val="703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altLang="ru-RU" b="1"/>
                    <a:t>Из бумаги</a:t>
                  </a:r>
                  <a:endParaRPr lang="ru-RU" altLang="ru-RU"/>
                </a:p>
              </p:txBody>
            </p:sp>
            <p:sp>
              <p:nvSpPr>
                <p:cNvPr id="9626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843" y="7796"/>
                  <a:ext cx="2948" cy="1361"/>
                </a:xfrm>
                <a:prstGeom prst="rect">
                  <a:avLst/>
                </a:prstGeom>
                <a:gradFill rotWithShape="1">
                  <a:gsLst>
                    <a:gs pos="0">
                      <a:srgbClr val="96AB94"/>
                    </a:gs>
                    <a:gs pos="17000">
                      <a:srgbClr val="D4DEFF"/>
                    </a:gs>
                    <a:gs pos="47000">
                      <a:srgbClr val="D4DEFF"/>
                    </a:gs>
                    <a:gs pos="100000">
                      <a:srgbClr val="8488C4"/>
                    </a:gs>
                  </a:gsLst>
                  <a:lin ang="18900000" scaled="1"/>
                </a:gradFill>
                <a:ln w="9525">
                  <a:solidFill>
                    <a:srgbClr val="703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altLang="ru-RU" b="1"/>
                    <a:t>Из природного материала</a:t>
                  </a:r>
                  <a:endParaRPr lang="ru-RU" altLang="ru-RU"/>
                </a:p>
              </p:txBody>
            </p:sp>
            <p:sp>
              <p:nvSpPr>
                <p:cNvPr id="9626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8018" y="7796"/>
                  <a:ext cx="3120" cy="1361"/>
                </a:xfrm>
                <a:prstGeom prst="rect">
                  <a:avLst/>
                </a:prstGeom>
                <a:gradFill rotWithShape="1">
                  <a:gsLst>
                    <a:gs pos="0">
                      <a:srgbClr val="96AB94"/>
                    </a:gs>
                    <a:gs pos="17000">
                      <a:srgbClr val="D4DEFF"/>
                    </a:gs>
                    <a:gs pos="47000">
                      <a:srgbClr val="D4DEFF"/>
                    </a:gs>
                    <a:gs pos="100000">
                      <a:srgbClr val="8488C4"/>
                    </a:gs>
                  </a:gsLst>
                  <a:lin ang="18900000" scaled="1"/>
                </a:gradFill>
                <a:ln w="9525">
                  <a:solidFill>
                    <a:srgbClr val="703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altLang="ru-RU" b="1"/>
                    <a:t>Из  крупно-габаритных модулей</a:t>
                  </a:r>
                  <a:endParaRPr lang="ru-RU" altLang="ru-RU"/>
                </a:p>
              </p:txBody>
            </p:sp>
          </p:grpSp>
        </p:grpSp>
      </p:grp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0F879-3682-43E2-A7C9-5D62F732AAF9}" type="slidenum">
              <a:rPr lang="ru-RU" smtClean="0"/>
              <a:pPr>
                <a:defRPr/>
              </a:pPr>
              <a:t>92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Детское конструирование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7283" name="Group 2"/>
          <p:cNvGrpSpPr>
            <a:grpSpLocks/>
          </p:cNvGrpSpPr>
          <p:nvPr/>
        </p:nvGrpSpPr>
        <p:grpSpPr bwMode="auto">
          <a:xfrm>
            <a:off x="458788" y="1117600"/>
            <a:ext cx="8208962" cy="1943100"/>
            <a:chOff x="-509" y="10439"/>
            <a:chExt cx="12927" cy="3060"/>
          </a:xfrm>
        </p:grpSpPr>
        <p:sp>
          <p:nvSpPr>
            <p:cNvPr id="97290" name="Text Box 3"/>
            <p:cNvSpPr txBox="1">
              <a:spLocks noChangeArrowheads="1"/>
            </p:cNvSpPr>
            <p:nvPr/>
          </p:nvSpPr>
          <p:spPr bwMode="auto">
            <a:xfrm>
              <a:off x="-509" y="10439"/>
              <a:ext cx="12927" cy="3060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7999">
                  <a:srgbClr val="99CCFF"/>
                </a:gs>
                <a:gs pos="39000">
                  <a:srgbClr val="CC99FF"/>
                </a:gs>
                <a:gs pos="64000">
                  <a:srgbClr val="9966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2000" b="1"/>
                <a:t>Формы организации обучения конструированию</a:t>
              </a:r>
              <a:endParaRPr lang="ru-RU" altLang="ru-RU" sz="2000">
                <a:latin typeface="Arial" pitchFamily="34" charset="0"/>
              </a:endParaRPr>
            </a:p>
          </p:txBody>
        </p:sp>
        <p:sp>
          <p:nvSpPr>
            <p:cNvPr id="97291" name="Text Box 4"/>
            <p:cNvSpPr txBox="1">
              <a:spLocks noChangeArrowheads="1"/>
            </p:cNvSpPr>
            <p:nvPr/>
          </p:nvSpPr>
          <p:spPr bwMode="auto">
            <a:xfrm>
              <a:off x="-282" y="11006"/>
              <a:ext cx="3118" cy="794"/>
            </a:xfrm>
            <a:prstGeom prst="rect">
              <a:avLst/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Конструирование по модели</a:t>
              </a:r>
            </a:p>
            <a:p>
              <a:pPr>
                <a:lnSpc>
                  <a:spcPct val="90000"/>
                </a:lnSpc>
              </a:pPr>
              <a:endParaRPr lang="ru-RU" altLang="ru-RU" sz="1600">
                <a:latin typeface="Arial" pitchFamily="34" charset="0"/>
              </a:endParaRPr>
            </a:p>
          </p:txBody>
        </p:sp>
        <p:sp>
          <p:nvSpPr>
            <p:cNvPr id="97292" name="Text Box 5"/>
            <p:cNvSpPr txBox="1">
              <a:spLocks noChangeArrowheads="1"/>
            </p:cNvSpPr>
            <p:nvPr/>
          </p:nvSpPr>
          <p:spPr bwMode="auto">
            <a:xfrm>
              <a:off x="4141" y="11006"/>
              <a:ext cx="3118" cy="794"/>
            </a:xfrm>
            <a:prstGeom prst="rect">
              <a:avLst/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Конструирование по условиям</a:t>
              </a:r>
            </a:p>
            <a:p>
              <a:pPr>
                <a:lnSpc>
                  <a:spcPct val="90000"/>
                </a:lnSpc>
              </a:pPr>
              <a:endParaRPr lang="ru-RU" altLang="ru-RU" sz="1600">
                <a:latin typeface="Arial" pitchFamily="34" charset="0"/>
              </a:endParaRPr>
            </a:p>
          </p:txBody>
        </p:sp>
        <p:sp>
          <p:nvSpPr>
            <p:cNvPr id="97293" name="Text Box 6"/>
            <p:cNvSpPr txBox="1">
              <a:spLocks noChangeArrowheads="1"/>
            </p:cNvSpPr>
            <p:nvPr/>
          </p:nvSpPr>
          <p:spPr bwMode="auto">
            <a:xfrm>
              <a:off x="2893" y="12819"/>
              <a:ext cx="6010" cy="567"/>
            </a:xfrm>
            <a:prstGeom prst="rect">
              <a:avLst/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Конструирование по чертежам и схемам</a:t>
              </a:r>
            </a:p>
            <a:p>
              <a:pPr>
                <a:lnSpc>
                  <a:spcPct val="90000"/>
                </a:lnSpc>
              </a:pPr>
              <a:endParaRPr lang="ru-RU" altLang="ru-RU" sz="1600">
                <a:latin typeface="Arial" pitchFamily="34" charset="0"/>
              </a:endParaRPr>
            </a:p>
          </p:txBody>
        </p:sp>
        <p:sp>
          <p:nvSpPr>
            <p:cNvPr id="97294" name="Text Box 7"/>
            <p:cNvSpPr txBox="1">
              <a:spLocks noChangeArrowheads="1"/>
            </p:cNvSpPr>
            <p:nvPr/>
          </p:nvSpPr>
          <p:spPr bwMode="auto">
            <a:xfrm>
              <a:off x="-282" y="12026"/>
              <a:ext cx="3118" cy="794"/>
            </a:xfrm>
            <a:prstGeom prst="rect">
              <a:avLst/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Конструирование по замыслу</a:t>
              </a:r>
            </a:p>
            <a:p>
              <a:pPr>
                <a:lnSpc>
                  <a:spcPct val="90000"/>
                </a:lnSpc>
              </a:pPr>
              <a:endParaRPr lang="ru-RU" altLang="ru-RU" sz="1600">
                <a:latin typeface="Arial" pitchFamily="34" charset="0"/>
              </a:endParaRPr>
            </a:p>
          </p:txBody>
        </p:sp>
        <p:sp>
          <p:nvSpPr>
            <p:cNvPr id="97295" name="Text Box 8"/>
            <p:cNvSpPr txBox="1">
              <a:spLocks noChangeArrowheads="1"/>
            </p:cNvSpPr>
            <p:nvPr/>
          </p:nvSpPr>
          <p:spPr bwMode="auto">
            <a:xfrm>
              <a:off x="4141" y="11912"/>
              <a:ext cx="3118" cy="794"/>
            </a:xfrm>
            <a:prstGeom prst="rect">
              <a:avLst/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Конструирование по теме </a:t>
              </a:r>
            </a:p>
            <a:p>
              <a:pPr>
                <a:lnSpc>
                  <a:spcPct val="90000"/>
                </a:lnSpc>
              </a:pPr>
              <a:endParaRPr lang="ru-RU" altLang="ru-RU" sz="1600">
                <a:latin typeface="Arial" pitchFamily="34" charset="0"/>
              </a:endParaRPr>
            </a:p>
          </p:txBody>
        </p:sp>
        <p:sp>
          <p:nvSpPr>
            <p:cNvPr id="97296" name="Text Box 9"/>
            <p:cNvSpPr txBox="1">
              <a:spLocks noChangeArrowheads="1"/>
            </p:cNvSpPr>
            <p:nvPr/>
          </p:nvSpPr>
          <p:spPr bwMode="auto">
            <a:xfrm>
              <a:off x="9017" y="11912"/>
              <a:ext cx="3120" cy="794"/>
            </a:xfrm>
            <a:prstGeom prst="rect">
              <a:avLst/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 Каркасное конструирование</a:t>
              </a:r>
              <a:endParaRPr lang="ru-RU" altLang="ru-RU" sz="1600">
                <a:latin typeface="Arial" pitchFamily="34" charset="0"/>
              </a:endParaRPr>
            </a:p>
          </p:txBody>
        </p:sp>
        <p:sp>
          <p:nvSpPr>
            <p:cNvPr id="97297" name="Text Box 10"/>
            <p:cNvSpPr txBox="1">
              <a:spLocks noChangeArrowheads="1"/>
            </p:cNvSpPr>
            <p:nvPr/>
          </p:nvSpPr>
          <p:spPr bwMode="auto">
            <a:xfrm>
              <a:off x="8961" y="11005"/>
              <a:ext cx="3118" cy="794"/>
            </a:xfrm>
            <a:prstGeom prst="rect">
              <a:avLst/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Конструирование по образцу</a:t>
              </a:r>
            </a:p>
            <a:p>
              <a:pPr>
                <a:lnSpc>
                  <a:spcPct val="90000"/>
                </a:lnSpc>
              </a:pPr>
              <a:endParaRPr lang="ru-RU" altLang="ru-RU" sz="1600">
                <a:latin typeface="Arial" pitchFamily="34" charset="0"/>
              </a:endParaRPr>
            </a:p>
          </p:txBody>
        </p:sp>
      </p:grpSp>
      <p:grpSp>
        <p:nvGrpSpPr>
          <p:cNvPr id="97284" name="Group 11"/>
          <p:cNvGrpSpPr>
            <a:grpSpLocks/>
          </p:cNvGrpSpPr>
          <p:nvPr/>
        </p:nvGrpSpPr>
        <p:grpSpPr bwMode="auto">
          <a:xfrm>
            <a:off x="466725" y="3141663"/>
            <a:ext cx="8208963" cy="2951162"/>
            <a:chOff x="-509" y="10901"/>
            <a:chExt cx="12927" cy="4649"/>
          </a:xfrm>
        </p:grpSpPr>
        <p:sp>
          <p:nvSpPr>
            <p:cNvPr id="97286" name="Text Box 12"/>
            <p:cNvSpPr txBox="1">
              <a:spLocks noChangeArrowheads="1"/>
            </p:cNvSpPr>
            <p:nvPr/>
          </p:nvSpPr>
          <p:spPr bwMode="auto">
            <a:xfrm>
              <a:off x="-509" y="10901"/>
              <a:ext cx="12927" cy="4649"/>
            </a:xfrm>
            <a:prstGeom prst="rect">
              <a:avLst/>
            </a:prstGeom>
            <a:gradFill rotWithShape="1">
              <a:gsLst>
                <a:gs pos="0">
                  <a:srgbClr val="4D0808"/>
                </a:gs>
                <a:gs pos="30000">
                  <a:srgbClr val="FF0300"/>
                </a:gs>
                <a:gs pos="55000">
                  <a:srgbClr val="FF7A00"/>
                </a:gs>
                <a:gs pos="100000">
                  <a:srgbClr val="FFF2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2000" b="1"/>
                <a:t>Взаимосвязь конструирования и игры</a:t>
              </a:r>
              <a:endParaRPr lang="ru-RU" altLang="ru-RU" sz="2000">
                <a:latin typeface="Arial" pitchFamily="34" charset="0"/>
              </a:endParaRPr>
            </a:p>
          </p:txBody>
        </p:sp>
        <p:sp>
          <p:nvSpPr>
            <p:cNvPr id="97287" name="Text Box 13"/>
            <p:cNvSpPr txBox="1">
              <a:spLocks noChangeArrowheads="1"/>
            </p:cNvSpPr>
            <p:nvPr/>
          </p:nvSpPr>
          <p:spPr bwMode="auto">
            <a:xfrm>
              <a:off x="3359" y="11507"/>
              <a:ext cx="5280" cy="868"/>
            </a:xfrm>
            <a:prstGeom prst="rect">
              <a:avLst/>
            </a:prstGeom>
            <a:gradFill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Ранний возраст: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600"/>
                <a:t>конструирование слито с игрой</a:t>
              </a:r>
              <a:endParaRPr lang="ru-RU" altLang="ru-RU" sz="1600">
                <a:latin typeface="Arial" pitchFamily="34" charset="0"/>
              </a:endParaRPr>
            </a:p>
          </p:txBody>
        </p:sp>
        <p:sp>
          <p:nvSpPr>
            <p:cNvPr id="97288" name="Text Box 14"/>
            <p:cNvSpPr txBox="1">
              <a:spLocks noChangeArrowheads="1"/>
            </p:cNvSpPr>
            <p:nvPr/>
          </p:nvSpPr>
          <p:spPr bwMode="auto">
            <a:xfrm>
              <a:off x="1533" y="12488"/>
              <a:ext cx="9173" cy="1247"/>
            </a:xfrm>
            <a:prstGeom prst="rect">
              <a:avLst/>
            </a:prstGeom>
            <a:gradFill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Младший дошкольный возраст: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600"/>
                <a:t>игра становится побудителем к конструированию, которое начинает приобретать для детей самостоятельное значение</a:t>
              </a:r>
              <a:endParaRPr lang="ru-RU" altLang="ru-RU" sz="1600">
                <a:latin typeface="Arial" pitchFamily="34" charset="0"/>
              </a:endParaRPr>
            </a:p>
          </p:txBody>
        </p:sp>
        <p:sp>
          <p:nvSpPr>
            <p:cNvPr id="97289" name="Text Box 15"/>
            <p:cNvSpPr txBox="1">
              <a:spLocks noChangeArrowheads="1"/>
            </p:cNvSpPr>
            <p:nvPr/>
          </p:nvSpPr>
          <p:spPr bwMode="auto">
            <a:xfrm>
              <a:off x="-55" y="13849"/>
              <a:ext cx="12186" cy="1588"/>
            </a:xfrm>
            <a:prstGeom prst="rect">
              <a:avLst/>
            </a:prstGeom>
            <a:gradFill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Старший дошкольный возраст: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600"/>
                <a:t>Сформированная способность к полноценному конструированию стимулирует развитие сюжетной линии игры и само, порой, приобретает сюжетный характер, когда создается несколько конструкций, объединенных общим сюжетом</a:t>
              </a:r>
              <a:endParaRPr lang="ru-RU" altLang="ru-RU" sz="1600">
                <a:latin typeface="Arial" pitchFamily="34" charset="0"/>
              </a:endParaRPr>
            </a:p>
          </p:txBody>
        </p:sp>
      </p:grp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12D90-FC30-48D6-BF61-7A5E4C5CF6C9}" type="slidenum">
              <a:rPr lang="ru-RU" smtClean="0"/>
              <a:pPr>
                <a:defRPr/>
              </a:pPr>
              <a:t>93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35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Музыкальное развитие</a:t>
            </a:r>
            <a:endParaRPr lang="ru-RU" b="1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C0A25-F89A-466B-88A6-13E4A8264DA4}" type="slidenum">
              <a:rPr lang="ru-RU" smtClean="0"/>
              <a:pPr>
                <a:defRPr/>
              </a:pPr>
              <a:t>94</a:t>
            </a:fld>
            <a:endParaRPr lang="ru-RU"/>
          </a:p>
        </p:txBody>
      </p:sp>
      <p:sp>
        <p:nvSpPr>
          <p:cNvPr id="98308" name="Text Box 2"/>
          <p:cNvSpPr txBox="1">
            <a:spLocks noChangeArrowheads="1"/>
          </p:cNvSpPr>
          <p:nvPr/>
        </p:nvSpPr>
        <p:spPr bwMode="auto">
          <a:xfrm>
            <a:off x="684213" y="836613"/>
            <a:ext cx="7775575" cy="720725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200" b="1"/>
              <a:t>Основные цели: </a:t>
            </a:r>
            <a:r>
              <a:rPr lang="ru-RU" altLang="ru-RU" sz="2200" b="1"/>
              <a:t>развитие музыкальности детей </a:t>
            </a:r>
          </a:p>
          <a:p>
            <a:pPr algn="ctr">
              <a:lnSpc>
                <a:spcPct val="90000"/>
              </a:lnSpc>
              <a:defRPr/>
            </a:pPr>
            <a:r>
              <a:rPr lang="ru-RU" altLang="ru-RU" sz="2200" b="1"/>
              <a:t>и их способности эмоционально воспринимать музыку</a:t>
            </a:r>
            <a:endParaRPr lang="ru-RU" sz="2200" b="1"/>
          </a:p>
        </p:txBody>
      </p:sp>
      <p:grpSp>
        <p:nvGrpSpPr>
          <p:cNvPr id="98309" name="Группа 18"/>
          <p:cNvGrpSpPr>
            <a:grpSpLocks/>
          </p:cNvGrpSpPr>
          <p:nvPr/>
        </p:nvGrpSpPr>
        <p:grpSpPr bwMode="auto">
          <a:xfrm>
            <a:off x="341313" y="1735138"/>
            <a:ext cx="8461375" cy="900112"/>
            <a:chOff x="341939" y="1734708"/>
            <a:chExt cx="8460122" cy="900000"/>
          </a:xfrm>
        </p:grpSpPr>
        <p:sp>
          <p:nvSpPr>
            <p:cNvPr id="98331" name="Text Box 4"/>
            <p:cNvSpPr txBox="1">
              <a:spLocks noChangeArrowheads="1"/>
            </p:cNvSpPr>
            <p:nvPr/>
          </p:nvSpPr>
          <p:spPr bwMode="auto">
            <a:xfrm>
              <a:off x="341939" y="1734708"/>
              <a:ext cx="8460122" cy="900000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ru-RU" b="1"/>
                <a:t>Задачи воспитательно-образовательной работы</a:t>
              </a:r>
              <a:endParaRPr lang="ru-RU"/>
            </a:p>
          </p:txBody>
        </p:sp>
        <p:grpSp>
          <p:nvGrpSpPr>
            <p:cNvPr id="98332" name="Группа 1"/>
            <p:cNvGrpSpPr>
              <a:grpSpLocks/>
            </p:cNvGrpSpPr>
            <p:nvPr/>
          </p:nvGrpSpPr>
          <p:grpSpPr bwMode="auto">
            <a:xfrm>
              <a:off x="605308" y="2060846"/>
              <a:ext cx="7933385" cy="459708"/>
              <a:chOff x="574518" y="2495176"/>
              <a:chExt cx="7933385" cy="511287"/>
            </a:xfrm>
          </p:grpSpPr>
          <p:sp>
            <p:nvSpPr>
              <p:cNvPr id="98333" name="Text Box 6"/>
              <p:cNvSpPr txBox="1">
                <a:spLocks noChangeArrowheads="1"/>
              </p:cNvSpPr>
              <p:nvPr/>
            </p:nvSpPr>
            <p:spPr bwMode="auto">
              <a:xfrm>
                <a:off x="574635" y="2501412"/>
                <a:ext cx="2987233" cy="50490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sz="1400" b="1"/>
                  <a:t>Развитие</a:t>
                </a:r>
                <a:r>
                  <a:rPr lang="ru-RU" altLang="ru-RU" sz="1400" b="1"/>
                  <a:t> музыкально-художественной деятельности</a:t>
                </a:r>
                <a:endParaRPr lang="ru-RU" sz="1400" b="1"/>
              </a:p>
            </p:txBody>
          </p:sp>
          <p:sp>
            <p:nvSpPr>
              <p:cNvPr id="98334" name="Text Box 7"/>
              <p:cNvSpPr txBox="1">
                <a:spLocks noChangeArrowheads="1"/>
              </p:cNvSpPr>
              <p:nvPr/>
            </p:nvSpPr>
            <p:spPr bwMode="auto">
              <a:xfrm>
                <a:off x="3611072" y="2494351"/>
                <a:ext cx="2411056" cy="50490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altLang="ru-RU" sz="1400" b="1"/>
                  <a:t>Приобщение к музыкальному искусству</a:t>
                </a:r>
              </a:p>
              <a:p>
                <a:pPr algn="ctr">
                  <a:lnSpc>
                    <a:spcPct val="90000"/>
                  </a:lnSpc>
                  <a:defRPr/>
                </a:pPr>
                <a:endParaRPr lang="ru-RU" sz="1400" b="1"/>
              </a:p>
            </p:txBody>
          </p:sp>
          <p:sp>
            <p:nvSpPr>
              <p:cNvPr id="98335" name="Text Box 8"/>
              <p:cNvSpPr txBox="1">
                <a:spLocks noChangeArrowheads="1"/>
              </p:cNvSpPr>
              <p:nvPr/>
            </p:nvSpPr>
            <p:spPr bwMode="auto">
              <a:xfrm>
                <a:off x="6095142" y="2501412"/>
                <a:ext cx="2412643" cy="50490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sz="1400" b="1"/>
                  <a:t>Р</a:t>
                </a:r>
                <a:r>
                  <a:rPr lang="en-US" sz="1400" b="1"/>
                  <a:t>азвитие воображения и творческой</a:t>
                </a:r>
                <a:r>
                  <a:rPr lang="ru-RU" sz="1400" b="1"/>
                  <a:t> </a:t>
                </a:r>
                <a:r>
                  <a:rPr lang="en-US" sz="1400" b="1"/>
                  <a:t>активности</a:t>
                </a:r>
                <a:endParaRPr lang="ru-RU" sz="1400" b="1"/>
              </a:p>
            </p:txBody>
          </p:sp>
        </p:grpSp>
      </p:grpSp>
      <p:grpSp>
        <p:nvGrpSpPr>
          <p:cNvPr id="98310" name="Группа 21"/>
          <p:cNvGrpSpPr>
            <a:grpSpLocks/>
          </p:cNvGrpSpPr>
          <p:nvPr/>
        </p:nvGrpSpPr>
        <p:grpSpPr bwMode="auto">
          <a:xfrm>
            <a:off x="296863" y="2841625"/>
            <a:ext cx="8550275" cy="1323975"/>
            <a:chOff x="296730" y="2842312"/>
            <a:chExt cx="8550541" cy="1323439"/>
          </a:xfrm>
        </p:grpSpPr>
        <p:sp>
          <p:nvSpPr>
            <p:cNvPr id="11" name="TextBox 10"/>
            <p:cNvSpPr txBox="1"/>
            <p:nvPr/>
          </p:nvSpPr>
          <p:spPr>
            <a:xfrm>
              <a:off x="296730" y="2842312"/>
              <a:ext cx="8550541" cy="1323439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/>
                <a:t>Направления образовательной работы</a:t>
              </a:r>
            </a:p>
            <a:p>
              <a:pPr algn="ctr">
                <a:defRPr/>
              </a:pPr>
              <a:endParaRPr lang="ru-RU" sz="2000" b="1" dirty="0"/>
            </a:p>
            <a:p>
              <a:pPr algn="ctr">
                <a:defRPr/>
              </a:pPr>
              <a:endParaRPr lang="ru-RU" sz="2000" b="1" dirty="0"/>
            </a:p>
            <a:p>
              <a:pPr algn="ctr">
                <a:defRPr/>
              </a:pPr>
              <a:endParaRPr lang="ru-RU" sz="2000" b="1" dirty="0"/>
            </a:p>
          </p:txBody>
        </p:sp>
        <p:grpSp>
          <p:nvGrpSpPr>
            <p:cNvPr id="98325" name="Группа 19"/>
            <p:cNvGrpSpPr>
              <a:grpSpLocks/>
            </p:cNvGrpSpPr>
            <p:nvPr/>
          </p:nvGrpSpPr>
          <p:grpSpPr bwMode="auto">
            <a:xfrm>
              <a:off x="460951" y="3212976"/>
              <a:ext cx="8222099" cy="829879"/>
              <a:chOff x="490093" y="3212976"/>
              <a:chExt cx="8222099" cy="829879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770698" y="3213637"/>
                <a:ext cx="1476421" cy="82834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600" b="1" dirty="0"/>
                  <a:t>Музыкально-ритмические движения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89389" y="3213637"/>
                <a:ext cx="1116048" cy="82834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ru-RU" sz="1600" b="1" dirty="0"/>
              </a:p>
              <a:p>
                <a:pPr algn="ctr">
                  <a:defRPr/>
                </a:pPr>
                <a:r>
                  <a:rPr lang="ru-RU" sz="1600" b="1" dirty="0"/>
                  <a:t>Слушание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740378" y="3213637"/>
                <a:ext cx="900141" cy="82834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ru-RU" sz="1600" b="1" dirty="0"/>
              </a:p>
              <a:p>
                <a:pPr algn="ctr">
                  <a:defRPr/>
                </a:pPr>
                <a:r>
                  <a:rPr lang="ru-RU" sz="1600" b="1" dirty="0"/>
                  <a:t>Пение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299820" y="3215224"/>
                <a:ext cx="2413075" cy="82834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600" b="1" dirty="0"/>
                  <a:t>Развитие творчества: песенного, музыкально-игрового, танцевального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353484" y="3215224"/>
                <a:ext cx="1800281" cy="82834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600" b="1" dirty="0"/>
                  <a:t>Игра на детских музыкальных </a:t>
                </a:r>
              </a:p>
              <a:p>
                <a:pPr algn="ctr">
                  <a:defRPr/>
                </a:pPr>
                <a:r>
                  <a:rPr lang="ru-RU" sz="1600" b="1" dirty="0"/>
                  <a:t>инструментах</a:t>
                </a:r>
              </a:p>
            </p:txBody>
          </p:sp>
        </p:grpSp>
      </p:grpSp>
      <p:grpSp>
        <p:nvGrpSpPr>
          <p:cNvPr id="98311" name="Группа 23"/>
          <p:cNvGrpSpPr>
            <a:grpSpLocks/>
          </p:cNvGrpSpPr>
          <p:nvPr/>
        </p:nvGrpSpPr>
        <p:grpSpPr bwMode="auto">
          <a:xfrm>
            <a:off x="287338" y="4346575"/>
            <a:ext cx="8569325" cy="1692275"/>
            <a:chOff x="288000" y="4346192"/>
            <a:chExt cx="8568000" cy="1692000"/>
          </a:xfrm>
        </p:grpSpPr>
        <p:sp>
          <p:nvSpPr>
            <p:cNvPr id="43" name="TextBox 42"/>
            <p:cNvSpPr txBox="1"/>
            <p:nvPr/>
          </p:nvSpPr>
          <p:spPr>
            <a:xfrm>
              <a:off x="288000" y="4346192"/>
              <a:ext cx="8568000" cy="1692000"/>
            </a:xfrm>
            <a:prstGeom prst="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/>
                <a:t>Методы музыкального развития</a:t>
              </a:r>
            </a:p>
            <a:p>
              <a:pPr algn="ctr">
                <a:defRPr/>
              </a:pPr>
              <a:endParaRPr lang="ru-RU" sz="2000" b="1" dirty="0"/>
            </a:p>
            <a:p>
              <a:pPr algn="ctr">
                <a:defRPr/>
              </a:pPr>
              <a:endParaRPr lang="ru-RU" sz="2000" b="1" dirty="0"/>
            </a:p>
            <a:p>
              <a:pPr algn="ctr">
                <a:defRPr/>
              </a:pPr>
              <a:endParaRPr lang="ru-RU" sz="2000" b="1" dirty="0"/>
            </a:p>
          </p:txBody>
        </p:sp>
        <p:grpSp>
          <p:nvGrpSpPr>
            <p:cNvPr id="98315" name="Группа 22"/>
            <p:cNvGrpSpPr>
              <a:grpSpLocks/>
            </p:cNvGrpSpPr>
            <p:nvPr/>
          </p:nvGrpSpPr>
          <p:grpSpPr bwMode="auto">
            <a:xfrm>
              <a:off x="446945" y="4750347"/>
              <a:ext cx="8250111" cy="1171462"/>
              <a:chOff x="325481" y="4622949"/>
              <a:chExt cx="8250111" cy="1171462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325261" y="4642588"/>
                <a:ext cx="1728520" cy="115233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400" b="1" dirty="0"/>
                  <a:t>Наглядный: сопровождение музыкального ряда изобразительным, показ движений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8224" y="4642588"/>
                <a:ext cx="1260280" cy="115233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400" b="1" dirty="0"/>
                  <a:t>Словесный: беседы о различных музыкальных жанрах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425169" y="4642588"/>
                <a:ext cx="972988" cy="115233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ru-RU" sz="1400" b="1" dirty="0"/>
              </a:p>
              <a:p>
                <a:pPr algn="ctr">
                  <a:defRPr/>
                </a:pPr>
                <a:r>
                  <a:rPr lang="ru-RU" sz="1400" b="1" dirty="0"/>
                  <a:t>Словесно-слуховой: пение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847289" y="4623541"/>
                <a:ext cx="1728521" cy="116979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400" b="1" dirty="0"/>
                  <a:t>Практический: разучивание песен, танцев, воспроизведение мелодий 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469582" y="4636239"/>
                <a:ext cx="971400" cy="115075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ru-RU" sz="1400" b="1" dirty="0"/>
              </a:p>
              <a:p>
                <a:pPr algn="ctr">
                  <a:defRPr/>
                </a:pPr>
                <a:r>
                  <a:rPr lang="ru-RU" sz="1400" b="1" dirty="0"/>
                  <a:t>Слуховой: слушание </a:t>
                </a:r>
              </a:p>
              <a:p>
                <a:pPr algn="ctr">
                  <a:defRPr/>
                </a:pPr>
                <a:r>
                  <a:rPr lang="ru-RU" sz="1400" b="1" dirty="0"/>
                  <a:t>музыки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491774" y="4633064"/>
                <a:ext cx="1296787" cy="115075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ru-RU" sz="1400" b="1" dirty="0"/>
              </a:p>
              <a:p>
                <a:pPr algn="ctr">
                  <a:defRPr/>
                </a:pPr>
                <a:r>
                  <a:rPr lang="ru-RU" sz="1400" b="1" dirty="0"/>
                  <a:t>Игровой: музыкальные </a:t>
                </a:r>
              </a:p>
              <a:p>
                <a:pPr algn="ctr">
                  <a:defRPr/>
                </a:pPr>
                <a:r>
                  <a:rPr lang="ru-RU" sz="1400" b="1" dirty="0"/>
                  <a:t>игры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504825"/>
            <a:ext cx="8496300" cy="5445125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u="sng" dirty="0" smtClean="0">
                <a:solidFill>
                  <a:schemeClr val="tx1"/>
                </a:solidFill>
              </a:rPr>
              <a:t>Содержание работы: «СЛУШАНИЕ»</a:t>
            </a:r>
            <a:endParaRPr lang="ru-RU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-ознакомление с музыкальными произведениями, их запоминание, накопление музыкальных впечатлений;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-развитие музыкальных способностей и навыков культурного слушания музыки;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-развитие способности различать характер песен, инструментальных пьес, средств их выразительности; формирование музыкального вкуса;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-развитие способности эмоционально воспринимать музыку.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404813"/>
            <a:ext cx="8280400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u="sng" dirty="0" smtClean="0">
                <a:solidFill>
                  <a:schemeClr val="tx1"/>
                </a:solidFill>
              </a:rPr>
              <a:t>Содержание работы: «ПЕНИЕ»</a:t>
            </a:r>
            <a:endParaRPr lang="ru-RU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-формирование у детей певческих умений и навыков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-обучение детей исполнению песен на занятиях и в быту, с помощью воспитателя и самостоятельно, с сопровождением и без сопровождения инструмента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-развитие музыкального слуха, т.е. различение интонационно точного и неточного пения, звуков по высоте, длительности, слушание себя при пении и исправление своих ошибок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-развитие певческого голоса, укрепление и расширение его диапазона.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81300"/>
            <a:ext cx="3165475" cy="8191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620713"/>
            <a:ext cx="8280400" cy="5616575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u="sng" dirty="0" smtClean="0">
                <a:solidFill>
                  <a:schemeClr val="tx1"/>
                </a:solidFill>
              </a:rPr>
              <a:t>«МУЗЫКАЛЬНО-РИТМИЧЕСКИЕ ДВИЖЕНИЯ»</a:t>
            </a:r>
            <a:endParaRPr lang="ru-RU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-развитие музыкального восприятия, музыкально-ритмического чувства и в связи с этим ритмичности движений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-обучение детей согласованию движений с характером музыкального произведения, наиболее яркими средствами музыкальной выразительности, развитие пространственных и временных ориентировок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-обучение детей музыкально-ритмическим умениям и навыкам через игры, пляски и упражнения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-развитие художественно-творческих способностей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477838"/>
            <a:ext cx="8064500" cy="5903912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u="sng" dirty="0" smtClean="0">
                <a:solidFill>
                  <a:schemeClr val="tx1"/>
                </a:solidFill>
              </a:rPr>
              <a:t>Содержание работы: «ИГРА НА ДЕТСКИХ МУЗЫКАЛЬНЫХ ИНСТРУМЕНТАХ»</a:t>
            </a:r>
            <a:endParaRPr lang="ru-RU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совершенствование эстетического восприятия и чувства ребенка</a:t>
            </a:r>
          </a:p>
          <a:p>
            <a:pPr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становление и развитие волевых качеств: выдержка, настойчивость, целеустремленность, усидчивость</a:t>
            </a:r>
          </a:p>
          <a:p>
            <a:pPr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развитие сосредоточенности, памяти, фантазии, творческих способностей, музыкального вкуса</a:t>
            </a:r>
          </a:p>
          <a:p>
            <a:pPr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знакомство с детскими музыкальными инструментами и обучение детей игре на них</a:t>
            </a:r>
          </a:p>
          <a:p>
            <a:pPr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- развитие координации музыкального мышления и двигательных функций организма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620713"/>
            <a:ext cx="8351838" cy="5329237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800" b="1" u="sng" dirty="0" smtClean="0">
                <a:solidFill>
                  <a:schemeClr val="tx1"/>
                </a:solidFill>
              </a:rPr>
              <a:t>Содержание работы: «ТВОРЧЕСТВО»: песенное, музыкально-игровое, танцевальное; импровизация на детских музыкальных инструментах</a:t>
            </a:r>
            <a:endParaRPr lang="ru-RU" sz="2800" dirty="0" smtClean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 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 eaLnBrk="1" hangingPunct="1">
              <a:buFontTx/>
              <a:buChar char="-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развивать способность творческого воображения при восприятии музыки</a:t>
            </a:r>
          </a:p>
          <a:p>
            <a:pPr algn="l" eaLnBrk="1" hangingPunct="1">
              <a:buFontTx/>
              <a:buChar char="-"/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l" eaLnBrk="1" hangingPunct="1">
              <a:buFontTx/>
              <a:buChar char="-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способствовать активизации фантазии ребенка, стремлению к достижению самостоятельно поставленной задачи, к поискам форм для воплощения своего замысла</a:t>
            </a:r>
          </a:p>
          <a:p>
            <a:pPr algn="l" eaLnBrk="1" hangingPunct="1">
              <a:buFont typeface="Arial" charset="0"/>
              <a:buNone/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- развивать способность к песенному, музыкально-игровому, танцевальному творчеству, к импровизации на инструментах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1687</TotalTime>
  <Words>5739</Words>
  <Application>Microsoft Office PowerPoint</Application>
  <PresentationFormat>Экран (4:3)</PresentationFormat>
  <Paragraphs>1401</Paragraphs>
  <Slides>101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101</vt:i4>
      </vt:variant>
    </vt:vector>
  </HeadingPairs>
  <TitlesOfParts>
    <vt:vector size="112" baseType="lpstr">
      <vt:lpstr>Calibri</vt:lpstr>
      <vt:lpstr>Arial</vt:lpstr>
      <vt:lpstr>Times New Roman</vt:lpstr>
      <vt:lpstr>Wingdings</vt:lpstr>
      <vt:lpstr>Malgun Gothic</vt:lpstr>
      <vt:lpstr>Wingdings 3</vt:lpstr>
      <vt:lpstr>Wingdings 2</vt:lpstr>
      <vt:lpstr>Symbol</vt:lpstr>
      <vt:lpstr>Webdings</vt:lpstr>
      <vt:lpstr>Monotype Sorts</vt:lpstr>
      <vt:lpstr>Тема Office</vt:lpstr>
      <vt:lpstr>Слайд 1</vt:lpstr>
      <vt:lpstr>Федеральный закон от 29 декабря 2012 г. «Об образовании в Российской Федерации»</vt:lpstr>
      <vt:lpstr>Слайд 3</vt:lpstr>
      <vt:lpstr>Слайд 4</vt:lpstr>
      <vt:lpstr>Слайд 5</vt:lpstr>
      <vt:lpstr>Слайд 6</vt:lpstr>
      <vt:lpstr>Федеральный государственный образовательный стандарт дошкольного образования</vt:lpstr>
      <vt:lpstr>Обязательная часть основной общеобразовательной программы дошкольного образования</vt:lpstr>
      <vt:lpstr>Слайд 9</vt:lpstr>
      <vt:lpstr>Образовательные области</vt:lpstr>
      <vt:lpstr>Часть основной общеобразовательной программы дошкольного образования, формируемая участниками образовательного процесса</vt:lpstr>
      <vt:lpstr>Слайд 12</vt:lpstr>
      <vt:lpstr>Слайд 13</vt:lpstr>
      <vt:lpstr>Целевой раздел образовательной программы</vt:lpstr>
      <vt:lpstr>Целевой раздел программы</vt:lpstr>
      <vt:lpstr>Программа строится на основании следующих принципов </vt:lpstr>
      <vt:lpstr>Слайд 17</vt:lpstr>
      <vt:lpstr>Программа строится на основании следующих принципов </vt:lpstr>
      <vt:lpstr>Принцип интеграции</vt:lpstr>
      <vt:lpstr>Принцип интеграции</vt:lpstr>
      <vt:lpstr>Формы реализации принципа интеграции</vt:lpstr>
      <vt:lpstr>Комплексно-тематический принцип</vt:lpstr>
      <vt:lpstr>Слайд 23</vt:lpstr>
      <vt:lpstr>Слайд 24</vt:lpstr>
      <vt:lpstr>Слайд 25</vt:lpstr>
      <vt:lpstr>Социально – коммуникативное развитие</vt:lpstr>
      <vt:lpstr>Познавательное развитие</vt:lpstr>
      <vt:lpstr>Речевое развитие</vt:lpstr>
      <vt:lpstr>Художественно - эстетическое развитие</vt:lpstr>
      <vt:lpstr>Физическое развитие</vt:lpstr>
      <vt:lpstr>Содержательный раздел образовательной программы</vt:lpstr>
      <vt:lpstr>Слайд 32</vt:lpstr>
      <vt:lpstr>КЛАССИФИКАЦИЯ ИГР ДЕТЕЙ ДОШКОЛЬНОГО ВОЗРАСТА  (по Е.В. Зворыгиной и С.Л. Новоселовой)</vt:lpstr>
      <vt:lpstr>Игра как ведущая деятельность детей дошкольного возраста</vt:lpstr>
      <vt:lpstr>Игра как ведущая деятельность детей дошкольного возраста</vt:lpstr>
      <vt:lpstr>Игра как ведущая деятельность детей дошкольного возраста</vt:lpstr>
      <vt:lpstr>Игра как ведущая деятельность детей дошкольного возраста</vt:lpstr>
      <vt:lpstr>Федеральный государственный образовательный стандарт дошкольного образования</vt:lpstr>
      <vt:lpstr>Слайд 39</vt:lpstr>
      <vt:lpstr>Слайд 40</vt:lpstr>
      <vt:lpstr>Слайд 41</vt:lpstr>
      <vt:lpstr>Слайд 42</vt:lpstr>
      <vt:lpstr>Слайд 43</vt:lpstr>
      <vt:lpstr>Слайд 44</vt:lpstr>
      <vt:lpstr>Здоровьесберегающие технологии</vt:lpstr>
      <vt:lpstr>Слайд 46</vt:lpstr>
      <vt:lpstr>Слайд 47</vt:lpstr>
      <vt:lpstr>Слайд 48</vt:lpstr>
      <vt:lpstr>Слайд 49</vt:lpstr>
      <vt:lpstr>Слайд 50</vt:lpstr>
      <vt:lpstr>Слайд 51</vt:lpstr>
      <vt:lpstr>КЛАССИФИКАЦИЯ ИГР ДЕТЕЙ ДОШКОЛЬНОГО ВОЗРАСТА  (по Е.В. Зворыгиной и С.Л. Новоселовой)</vt:lpstr>
      <vt:lpstr>Игра как ведущая деятельность детей дошкольного возраста</vt:lpstr>
      <vt:lpstr>Игра как ведущая деятельность детей дошкольного возраста</vt:lpstr>
      <vt:lpstr>Игра как ведущая деятельность детей дошкольного возраста</vt:lpstr>
      <vt:lpstr>Слайд 56</vt:lpstr>
      <vt:lpstr>Компоненты патриотического воспитания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Педагогические условия успешного и полноценного интеллектуального развития детей дошкольного возраста</vt:lpstr>
      <vt:lpstr>Педагогические условия успешного и полноценного интеллектуального развития детей дошкольного возраста</vt:lpstr>
      <vt:lpstr>Слайд 80</vt:lpstr>
      <vt:lpstr>Слайд 81</vt:lpstr>
      <vt:lpstr>Детское экспериментирование</vt:lpstr>
      <vt:lpstr>РЕБЕНОК И МИР ПРИРОДЫ</vt:lpstr>
      <vt:lpstr>РЕБЕНОК И МИР ПРИРОДЫ</vt:lpstr>
      <vt:lpstr>Система формирования отношения ребёнка к природе родного края</vt:lpstr>
      <vt:lpstr>Слайд 86</vt:lpstr>
      <vt:lpstr>Слайд 87</vt:lpstr>
      <vt:lpstr>Слайд 88</vt:lpstr>
      <vt:lpstr>Задачи образовательной области «Художественно - эстетическое развитие» во ФГОС дошкольного образования</vt:lpstr>
      <vt:lpstr>Слайд 90</vt:lpstr>
      <vt:lpstr>Слайд 91</vt:lpstr>
      <vt:lpstr>Детское конструирование</vt:lpstr>
      <vt:lpstr>Детское конструирование</vt:lpstr>
      <vt:lpstr>Музыкальное развитие</vt:lpstr>
      <vt:lpstr>Слайд 95</vt:lpstr>
      <vt:lpstr>Слайд 96</vt:lpstr>
      <vt:lpstr>   </vt:lpstr>
      <vt:lpstr>Слайд 98</vt:lpstr>
      <vt:lpstr>Слайд 99</vt:lpstr>
      <vt:lpstr>Слайд 100</vt:lpstr>
      <vt:lpstr>Слайд 101</vt:lpstr>
    </vt:vector>
  </TitlesOfParts>
  <Company>prosw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Ксения</cp:lastModifiedBy>
  <cp:revision>122</cp:revision>
  <dcterms:created xsi:type="dcterms:W3CDTF">2013-11-28T12:58:18Z</dcterms:created>
  <dcterms:modified xsi:type="dcterms:W3CDTF">2013-12-18T08:45:26Z</dcterms:modified>
</cp:coreProperties>
</file>